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75" r:id="rId6"/>
    <p:sldId id="276" r:id="rId7"/>
    <p:sldId id="281" r:id="rId8"/>
    <p:sldId id="277" r:id="rId9"/>
    <p:sldId id="282" r:id="rId10"/>
    <p:sldId id="283" r:id="rId11"/>
    <p:sldId id="284" r:id="rId12"/>
    <p:sldId id="286" r:id="rId13"/>
    <p:sldId id="287" r:id="rId14"/>
    <p:sldId id="285" r:id="rId15"/>
    <p:sldId id="280" r:id="rId16"/>
    <p:sldId id="278" r:id="rId17"/>
    <p:sldId id="27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0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8802/09.__Analysis_of_RMR_Resource_MOC_Curve_Alternatives_-_January_WMS_-_Final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Analysis of </a:t>
            </a:r>
            <a:r>
              <a:rPr lang="en-US" sz="2400" b="1" dirty="0"/>
              <a:t>Reliability Must-Run </a:t>
            </a:r>
            <a:r>
              <a:rPr lang="en-US" sz="2400" b="1" dirty="0" smtClean="0"/>
              <a:t>Resource Mitigated Offer Cap Curve Alternatives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David Maggio</a:t>
            </a:r>
            <a:endParaRPr lang="en-US" dirty="0"/>
          </a:p>
          <a:p>
            <a:r>
              <a:rPr lang="en-US" dirty="0" smtClean="0"/>
              <a:t>Manager, Market Analysis and Validation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January 30th,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Analysis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was also some curiosity about which Resources to include in the SCED interval analysis regarding status</a:t>
            </a:r>
          </a:p>
          <a:p>
            <a:r>
              <a:rPr lang="en-US" sz="2400" dirty="0" smtClean="0"/>
              <a:t>A sensitivity was performed looking at the results when Resources with a real-time telemetered status of “OUT” were excluded</a:t>
            </a:r>
          </a:p>
          <a:p>
            <a:r>
              <a:rPr lang="en-US" sz="2400" dirty="0" smtClean="0"/>
              <a:t>This had some impact on the results but it was not significant </a:t>
            </a:r>
          </a:p>
          <a:p>
            <a:pPr lvl="1"/>
            <a:r>
              <a:rPr lang="en-US" sz="2000" dirty="0" smtClean="0"/>
              <a:t>The impact on the various statistical measures was less than 1% on average</a:t>
            </a:r>
          </a:p>
          <a:p>
            <a:r>
              <a:rPr lang="en-US" sz="2400" dirty="0" smtClean="0"/>
              <a:t>While not significant in this case, this may be something the group would like to discuss as part of the draft protocol language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3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Points in the Draft Protocol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Protocol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following are primary points of discussion for the stakeholder groups:</a:t>
            </a:r>
          </a:p>
          <a:p>
            <a:pPr lvl="1"/>
            <a:r>
              <a:rPr lang="en-US" sz="2400" dirty="0" smtClean="0"/>
              <a:t>Shift factor cut-off</a:t>
            </a:r>
          </a:p>
          <a:p>
            <a:pPr lvl="1"/>
            <a:r>
              <a:rPr lang="en-US" sz="2400" dirty="0" smtClean="0"/>
              <a:t>Offer curve for non-RMR Resources</a:t>
            </a:r>
          </a:p>
          <a:p>
            <a:pPr lvl="1"/>
            <a:r>
              <a:rPr lang="en-US" sz="2400" dirty="0" smtClean="0"/>
              <a:t>Buffer value</a:t>
            </a:r>
          </a:p>
          <a:p>
            <a:pPr lvl="1"/>
            <a:r>
              <a:rPr lang="en-US" sz="2400" dirty="0" smtClean="0"/>
              <a:t>Study period for the analysis</a:t>
            </a:r>
          </a:p>
          <a:p>
            <a:pPr lvl="1"/>
            <a:r>
              <a:rPr lang="en-US" sz="2400" dirty="0" smtClean="0"/>
              <a:t>Frequency of the analysis</a:t>
            </a:r>
          </a:p>
          <a:p>
            <a:pPr lvl="1"/>
            <a:r>
              <a:rPr lang="en-US" sz="2400" dirty="0" smtClean="0"/>
              <a:t>Which transmission constraints to include in the analysis</a:t>
            </a:r>
          </a:p>
          <a:p>
            <a:pPr lvl="1"/>
            <a:r>
              <a:rPr lang="en-US" sz="2400" dirty="0" smtClean="0"/>
              <a:t>Whether the output of the analysis should be a $/</a:t>
            </a:r>
            <a:r>
              <a:rPr lang="en-US" sz="2400" dirty="0" err="1" smtClean="0"/>
              <a:t>MWh</a:t>
            </a:r>
            <a:r>
              <a:rPr lang="en-US" sz="2400" dirty="0" smtClean="0"/>
              <a:t> value or a heat rate value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15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Protocol Language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Additionally, there are secondary points of the language that the stakeholder groups may wish to discuss:</a:t>
            </a:r>
          </a:p>
          <a:p>
            <a:pPr lvl="1"/>
            <a:r>
              <a:rPr lang="en-US" sz="2400" smtClean="0"/>
              <a:t>Depending on </a:t>
            </a:r>
            <a:r>
              <a:rPr lang="en-US" sz="2400" dirty="0" smtClean="0"/>
              <a:t>implementation, sufficient clarity on the implementation for stakeholders (potential use of existing functionality)</a:t>
            </a:r>
          </a:p>
          <a:p>
            <a:pPr lvl="1"/>
            <a:r>
              <a:rPr lang="en-US" sz="2400" dirty="0" smtClean="0"/>
              <a:t>Handling of more than one applicable constraint in the same SCED interval within the study period</a:t>
            </a:r>
          </a:p>
          <a:p>
            <a:pPr lvl="1"/>
            <a:r>
              <a:rPr lang="en-US" sz="2400" dirty="0" smtClean="0"/>
              <a:t>Handling of insufficient data points (i.e. 0 data points) within the study period</a:t>
            </a:r>
          </a:p>
          <a:p>
            <a:pPr lvl="2"/>
            <a:r>
              <a:rPr lang="en-US" sz="2000" dirty="0" smtClean="0"/>
              <a:t>This would be a case where the applicable constraint wasn’t binding during the study period</a:t>
            </a:r>
          </a:p>
          <a:p>
            <a:pPr lvl="1"/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4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/>
              <a:t>The information provided in this presentation is a continuation of the discussions that have been occurring at WMS since October ’16</a:t>
            </a:r>
          </a:p>
          <a:p>
            <a:r>
              <a:rPr lang="en-US" sz="2400" dirty="0" smtClean="0"/>
              <a:t>The most recent presentation to WMS can be found at: </a:t>
            </a:r>
            <a:r>
              <a:rPr lang="en-US" sz="2400" dirty="0" smtClean="0">
                <a:hlinkClick r:id="rId3"/>
              </a:rPr>
              <a:t>Presentation to WMS - January '17</a:t>
            </a:r>
            <a:endParaRPr lang="en-US" sz="2400" dirty="0" smtClean="0"/>
          </a:p>
          <a:p>
            <a:r>
              <a:rPr lang="en-US" sz="2400" dirty="0" smtClean="0"/>
              <a:t>At the January ’17 meeting, two requests were made to ERCOT staff</a:t>
            </a:r>
          </a:p>
          <a:p>
            <a:pPr lvl="1"/>
            <a:r>
              <a:rPr lang="en-US" sz="2000" dirty="0" smtClean="0"/>
              <a:t>Analyze a new methodology scenario of not having a shift factor cut-off (implemented in practice by having cut-off of 0%)</a:t>
            </a:r>
          </a:p>
          <a:p>
            <a:pPr lvl="1"/>
            <a:r>
              <a:rPr lang="en-US" sz="2000" dirty="0" smtClean="0"/>
              <a:t>Begin a draft of potential protocol language that provided words around the concept that WMS has been discussing</a:t>
            </a:r>
          </a:p>
          <a:p>
            <a:r>
              <a:rPr lang="en-US" sz="2400" dirty="0" smtClean="0"/>
              <a:t>This presentation covers both of these items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Scenario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Changing the Shift Factor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447799"/>
          </a:xfrm>
        </p:spPr>
        <p:txBody>
          <a:bodyPr/>
          <a:lstStyle/>
          <a:p>
            <a:r>
              <a:rPr lang="en-US" sz="2000" dirty="0" smtClean="0"/>
              <a:t>For the graph below, a shift factor cut-off of 0% is compared to the previously presented scenario of a -2% cut-off</a:t>
            </a:r>
          </a:p>
          <a:p>
            <a:pPr lvl="1"/>
            <a:r>
              <a:rPr lang="en-US" sz="1800" dirty="0" smtClean="0"/>
              <a:t>The non-RMR offer curve is the SCED Step 2 Energy Offer Curve (EOC2) and the buffer is 50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20" y="2133600"/>
            <a:ext cx="7100380" cy="41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8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Methodology to Determine a Heat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447799"/>
          </a:xfrm>
        </p:spPr>
        <p:txBody>
          <a:bodyPr/>
          <a:lstStyle/>
          <a:p>
            <a:r>
              <a:rPr lang="en-US" sz="2000" dirty="0" smtClean="0"/>
              <a:t>An implementation option that warrants consideration is using the methodology to determine a heat rate, as opposed </a:t>
            </a:r>
            <a:r>
              <a:rPr lang="en-US" sz="2000" smtClean="0"/>
              <a:t>to </a:t>
            </a:r>
            <a:r>
              <a:rPr lang="en-US" sz="2000"/>
              <a:t>a</a:t>
            </a:r>
            <a:r>
              <a:rPr lang="en-US" sz="2000" smtClean="0"/>
              <a:t> </a:t>
            </a:r>
            <a:r>
              <a:rPr lang="en-US" sz="2000" dirty="0" smtClean="0"/>
              <a:t>$/</a:t>
            </a:r>
            <a:r>
              <a:rPr lang="en-US" sz="2000" dirty="0" err="1" smtClean="0"/>
              <a:t>MWh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1800" dirty="0" smtClean="0"/>
              <a:t>The graph below shows the “heat rate” approach results for the same scenarios shown on the previous slide</a:t>
            </a:r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00720"/>
            <a:ext cx="7162800" cy="41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HSL Price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399"/>
          </a:xfrm>
        </p:spPr>
        <p:txBody>
          <a:bodyPr/>
          <a:lstStyle/>
          <a:p>
            <a:r>
              <a:rPr lang="en-US" sz="2000" dirty="0" smtClean="0"/>
              <a:t>During the most recent round of analysis, a sensitivity to assumptions about the “HSL price” was discovered</a:t>
            </a:r>
          </a:p>
          <a:p>
            <a:r>
              <a:rPr lang="en-US" sz="2000" dirty="0" smtClean="0"/>
              <a:t>Consider the EOC2 below, where the non-RMR Resource’s HSL is 50 MW (which is a break point in the curve):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An assumption must be made about which price point to pick: 20 $/</a:t>
            </a:r>
            <a:r>
              <a:rPr lang="en-US" sz="2000" dirty="0" err="1" smtClean="0"/>
              <a:t>MWh</a:t>
            </a:r>
            <a:r>
              <a:rPr lang="en-US" sz="2000" dirty="0" smtClean="0"/>
              <a:t> or 100 $/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r>
              <a:rPr lang="en-US" sz="2000" dirty="0" smtClean="0"/>
              <a:t>For the data previously presented at WMS and the slides above, the value picked in the example would have been 100 $/</a:t>
            </a:r>
            <a:r>
              <a:rPr lang="en-US" sz="2000" dirty="0" err="1" smtClean="0"/>
              <a:t>MWh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image0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4"/>
          <a:stretch/>
        </p:blipFill>
        <p:spPr bwMode="auto">
          <a:xfrm>
            <a:off x="2133600" y="2286000"/>
            <a:ext cx="4648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05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HSL Price Assumptions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610600" cy="2209800"/>
          </a:xfrm>
        </p:spPr>
        <p:txBody>
          <a:bodyPr/>
          <a:lstStyle/>
          <a:p>
            <a:r>
              <a:rPr lang="en-US" sz="2000" dirty="0" smtClean="0"/>
              <a:t>Changing this assumption does have some level of impact on a significant portion of the data points</a:t>
            </a:r>
          </a:p>
          <a:p>
            <a:pPr lvl="1"/>
            <a:r>
              <a:rPr lang="en-US" sz="1600" dirty="0" smtClean="0"/>
              <a:t>The graph below looks at this impact for the scenario of using the EOC2, 50, and 0% for the non-RMR Resource offer curve, buffer, and shift factor cut-off, respectively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09800"/>
            <a:ext cx="6934200" cy="40153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3352800"/>
            <a:ext cx="266700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Similar impacts were observed for a -2% cut-off and for the “heat rate” approach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018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14400"/>
          </a:xfrm>
        </p:spPr>
        <p:txBody>
          <a:bodyPr/>
          <a:lstStyle/>
          <a:p>
            <a:r>
              <a:rPr lang="en-US" sz="2000" dirty="0" smtClean="0"/>
              <a:t>The table below provides some statistical measures for the scenarios discussed today (CURVE: EOC2 and BUFFER: 50)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89286"/>
              </p:ext>
            </p:extLst>
          </p:nvPr>
        </p:nvGraphicFramePr>
        <p:xfrm>
          <a:off x="152400" y="1752595"/>
          <a:ext cx="8839198" cy="434340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723366"/>
                <a:gridCol w="889479"/>
                <a:gridCol w="889479"/>
                <a:gridCol w="889479"/>
                <a:gridCol w="889479"/>
                <a:gridCol w="889479"/>
                <a:gridCol w="889479"/>
                <a:gridCol w="889479"/>
                <a:gridCol w="889479"/>
              </a:tblGrid>
              <a:tr h="10296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Statistic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$/</a:t>
                      </a:r>
                      <a:r>
                        <a:rPr lang="en-US" sz="1400" u="none" strike="noStrike" dirty="0" err="1">
                          <a:effectLst/>
                        </a:rPr>
                        <a:t>MWh</a:t>
                      </a:r>
                      <a:r>
                        <a:rPr lang="en-US" sz="1400" u="none" strike="noStrike" dirty="0">
                          <a:effectLst/>
                        </a:rPr>
                        <a:t> Directly - High Price at HSL, where HSL is a Break Point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$/MWh Directly - Low Price at HSL, where HSL is a Break Point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Heat Rate - High Price at HSL, where HSL is a Break Point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Heat Rate - Low Price at HSL, where HSL is a Break Point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0% 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0% 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0% 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0% 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Count of Samples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Standard Deviation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Maximum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75th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Median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8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</a:tr>
              <a:tr h="313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Minimum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09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Measures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14400"/>
          </a:xfrm>
        </p:spPr>
        <p:txBody>
          <a:bodyPr/>
          <a:lstStyle/>
          <a:p>
            <a:r>
              <a:rPr lang="en-US" sz="2000" dirty="0" smtClean="0"/>
              <a:t>The same measures are provided below for the previously performed analysis (data presented to the WMS in January ’17)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803"/>
              </p:ext>
            </p:extLst>
          </p:nvPr>
        </p:nvGraphicFramePr>
        <p:xfrm>
          <a:off x="152400" y="1742281"/>
          <a:ext cx="8763000" cy="4353714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1620328"/>
                <a:gridCol w="892834"/>
                <a:gridCol w="892834"/>
                <a:gridCol w="892834"/>
                <a:gridCol w="892834"/>
                <a:gridCol w="892834"/>
                <a:gridCol w="892834"/>
                <a:gridCol w="892834"/>
                <a:gridCol w="892834"/>
              </a:tblGrid>
              <a:tr h="30824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Statistic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$/MWh Directly - High Price at HSL, where HSL is a Break Point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-5%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-10%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-15%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-2%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-5%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-10%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-15%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8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EOC2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EOC2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EOC2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EOC2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MOC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MOC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MOC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MOC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4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4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Count of Samples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Standard Deviation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Maximum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75th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Median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</a:tr>
              <a:tr h="308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10th Percentile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/>
                </a:tc>
              </a:tr>
              <a:tr h="3244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Minimum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816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1031</Words>
  <Application>Microsoft Office PowerPoint</Application>
  <PresentationFormat>On-screen Show (4:3)</PresentationFormat>
  <Paragraphs>297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Introduction</vt:lpstr>
      <vt:lpstr>Additional Scenario Analysis</vt:lpstr>
      <vt:lpstr>Impact of Changing the Shift Factor Cut-Off</vt:lpstr>
      <vt:lpstr>Using the Methodology to Determine a Heat Rate</vt:lpstr>
      <vt:lpstr>Impact of HSL Price Assumptions</vt:lpstr>
      <vt:lpstr>Impact of HSL Price Assumptions cont.</vt:lpstr>
      <vt:lpstr>Statistical Measures</vt:lpstr>
      <vt:lpstr>Statistical Measures cont.</vt:lpstr>
      <vt:lpstr>Additional Analysis Comment</vt:lpstr>
      <vt:lpstr>Discussion Points in the Draft Protocol Language</vt:lpstr>
      <vt:lpstr>Draft Protocol Language</vt:lpstr>
      <vt:lpstr>Draft Protocol Language cont.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Sponsor TBD</cp:lastModifiedBy>
  <cp:revision>202</cp:revision>
  <cp:lastPrinted>2017-01-03T21:28:55Z</cp:lastPrinted>
  <dcterms:created xsi:type="dcterms:W3CDTF">2016-01-21T15:20:31Z</dcterms:created>
  <dcterms:modified xsi:type="dcterms:W3CDTF">2017-01-26T18:55:04Z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