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340" r:id="rId7"/>
    <p:sldId id="343" r:id="rId8"/>
    <p:sldId id="342" r:id="rId9"/>
    <p:sldId id="313" r:id="rId10"/>
    <p:sldId id="346" r:id="rId11"/>
    <p:sldId id="347" r:id="rId12"/>
    <p:sldId id="331" r:id="rId13"/>
    <p:sldId id="339" r:id="rId14"/>
    <p:sldId id="327" r:id="rId15"/>
    <p:sldId id="338" r:id="rId16"/>
    <p:sldId id="344" r:id="rId17"/>
    <p:sldId id="27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o, Nitika" initials="NVM" lastIdx="4" clrIdx="0">
    <p:extLst/>
  </p:cmAuthor>
  <p:cmAuthor id="2" name="Hartmann, Jimmy" initials="HJ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3517B"/>
    <a:srgbClr val="1B4B76"/>
    <a:srgbClr val="24517C"/>
    <a:srgbClr val="3F688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2128" autoAdjust="0"/>
  </p:normalViewPr>
  <p:slideViewPr>
    <p:cSldViewPr snapToGrid="0" showGuides="1">
      <p:cViewPr varScale="1">
        <p:scale>
          <a:sx n="101" d="100"/>
          <a:sy n="10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7CA7E-7B29-47D3-81A3-E4454B3146C1}" type="doc">
      <dgm:prSet loTypeId="urn:microsoft.com/office/officeart/2005/8/layout/hList7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10FEF-4EF4-4658-B983-F53DEDF89F77}">
      <dgm:prSet phldrT="[Text]" custT="1"/>
      <dgm:spPr/>
      <dgm:t>
        <a:bodyPr/>
        <a:lstStyle/>
        <a:p>
          <a:r>
            <a:rPr lang="en-US" sz="1400" dirty="0" smtClean="0"/>
            <a:t>1. Renewable Forecast and Extreme Weather Monitoring</a:t>
          </a:r>
          <a:endParaRPr lang="en-US" sz="1400" dirty="0"/>
        </a:p>
      </dgm:t>
    </dgm:pt>
    <dgm:pt modelId="{2EE3ED36-2F8F-4A6D-A002-012DC3432F66}" type="parTrans" cxnId="{F68EC945-2869-4F6C-8941-C88354DFF3EE}">
      <dgm:prSet/>
      <dgm:spPr/>
      <dgm:t>
        <a:bodyPr/>
        <a:lstStyle/>
        <a:p>
          <a:endParaRPr lang="en-US"/>
        </a:p>
      </dgm:t>
    </dgm:pt>
    <dgm:pt modelId="{07295838-762F-41EA-B06E-EF08E28B31BE}" type="sibTrans" cxnId="{F68EC945-2869-4F6C-8941-C88354DFF3EE}">
      <dgm:prSet/>
      <dgm:spPr/>
      <dgm:t>
        <a:bodyPr/>
        <a:lstStyle/>
        <a:p>
          <a:endParaRPr lang="en-US"/>
        </a:p>
      </dgm:t>
    </dgm:pt>
    <dgm:pt modelId="{70675FEB-FD14-433E-B72C-F89C3E0B49B6}">
      <dgm:prSet phldrT="[Text]" custT="1"/>
      <dgm:spPr/>
      <dgm:t>
        <a:bodyPr/>
        <a:lstStyle/>
        <a:p>
          <a:r>
            <a:rPr lang="en-US" sz="1400" dirty="0" smtClean="0"/>
            <a:t>3. Forecast Error Risk and NSRS Sufficiency</a:t>
          </a:r>
          <a:endParaRPr lang="en-US" sz="1400" dirty="0"/>
        </a:p>
      </dgm:t>
    </dgm:pt>
    <dgm:pt modelId="{930C5960-0823-4675-B809-F69233A0DA89}" type="parTrans" cxnId="{49C0A383-A10D-4AA9-9A8C-CE886C57D645}">
      <dgm:prSet/>
      <dgm:spPr/>
      <dgm:t>
        <a:bodyPr/>
        <a:lstStyle/>
        <a:p>
          <a:endParaRPr lang="en-US"/>
        </a:p>
      </dgm:t>
    </dgm:pt>
    <dgm:pt modelId="{85AF6308-5B7B-42FF-B1A2-D4C841409579}" type="sibTrans" cxnId="{49C0A383-A10D-4AA9-9A8C-CE886C57D645}">
      <dgm:prSet/>
      <dgm:spPr/>
      <dgm:t>
        <a:bodyPr/>
        <a:lstStyle/>
        <a:p>
          <a:endParaRPr lang="en-US"/>
        </a:p>
      </dgm:t>
    </dgm:pt>
    <dgm:pt modelId="{C11E60C8-18DD-40EC-9CE1-2E613250E38B}">
      <dgm:prSet phldrT="[Text]" custT="1"/>
      <dgm:spPr/>
      <dgm:t>
        <a:bodyPr/>
        <a:lstStyle/>
        <a:p>
          <a:r>
            <a:rPr lang="en-US" sz="1400" dirty="0" smtClean="0"/>
            <a:t>4. Intra-Hour Resource Monitoring</a:t>
          </a:r>
          <a:endParaRPr lang="en-US" sz="1400" dirty="0"/>
        </a:p>
      </dgm:t>
    </dgm:pt>
    <dgm:pt modelId="{4FF47F4E-D69F-4A08-AB74-C9C839863FBE}" type="parTrans" cxnId="{4AA698F5-E20C-4303-995F-8E5C997F1530}">
      <dgm:prSet/>
      <dgm:spPr/>
      <dgm:t>
        <a:bodyPr/>
        <a:lstStyle/>
        <a:p>
          <a:endParaRPr lang="en-US"/>
        </a:p>
      </dgm:t>
    </dgm:pt>
    <dgm:pt modelId="{09A76B00-AD38-4BEF-877C-864180B4DBEB}" type="sibTrans" cxnId="{4AA698F5-E20C-4303-995F-8E5C997F1530}">
      <dgm:prSet/>
      <dgm:spPr/>
      <dgm:t>
        <a:bodyPr/>
        <a:lstStyle/>
        <a:p>
          <a:endParaRPr lang="en-US"/>
        </a:p>
      </dgm:t>
    </dgm:pt>
    <dgm:pt modelId="{71DB4529-29C7-48C6-9164-1A767D4BF9A4}">
      <dgm:prSet phldrT="[Text]" custT="1"/>
      <dgm:spPr/>
      <dgm:t>
        <a:bodyPr/>
        <a:lstStyle/>
        <a:p>
          <a:r>
            <a:rPr lang="en-US" sz="1400" dirty="0" smtClean="0"/>
            <a:t>2. Inertia Monitoring and RRS Sufficiency</a:t>
          </a:r>
          <a:endParaRPr lang="en-US" sz="1400" dirty="0"/>
        </a:p>
      </dgm:t>
    </dgm:pt>
    <dgm:pt modelId="{43D803B5-717B-449E-A779-FF263AE9B226}" type="sibTrans" cxnId="{F4641619-5AC3-4F4D-9DF7-8CD2318C1E2F}">
      <dgm:prSet/>
      <dgm:spPr/>
      <dgm:t>
        <a:bodyPr/>
        <a:lstStyle/>
        <a:p>
          <a:endParaRPr lang="en-US"/>
        </a:p>
      </dgm:t>
    </dgm:pt>
    <dgm:pt modelId="{3412BE5C-A37A-4CB6-960C-C3A825D9BE5B}" type="parTrans" cxnId="{F4641619-5AC3-4F4D-9DF7-8CD2318C1E2F}">
      <dgm:prSet/>
      <dgm:spPr/>
      <dgm:t>
        <a:bodyPr/>
        <a:lstStyle/>
        <a:p>
          <a:endParaRPr lang="en-US"/>
        </a:p>
      </dgm:t>
    </dgm:pt>
    <dgm:pt modelId="{247A6893-455F-4451-90FC-BC49970120FA}" type="pres">
      <dgm:prSet presAssocID="{4D87CA7E-7B29-47D3-81A3-E4454B3146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DB7343-70F9-4F65-AF14-F838FA20E265}" type="pres">
      <dgm:prSet presAssocID="{4D87CA7E-7B29-47D3-81A3-E4454B3146C1}" presName="fgShape" presStyleLbl="fgShp" presStyleIdx="0" presStyleCnt="1" custLinFactY="46479" custLinFactNeighborX="0" custLinFactNeighborY="100000"/>
      <dgm:spPr>
        <a:noFill/>
      </dgm:spPr>
      <dgm:t>
        <a:bodyPr/>
        <a:lstStyle/>
        <a:p>
          <a:endParaRPr lang="en-US"/>
        </a:p>
      </dgm:t>
    </dgm:pt>
    <dgm:pt modelId="{1597ECF7-6140-49FE-B077-2530CBAB1AC0}" type="pres">
      <dgm:prSet presAssocID="{4D87CA7E-7B29-47D3-81A3-E4454B3146C1}" presName="linComp" presStyleCnt="0"/>
      <dgm:spPr/>
    </dgm:pt>
    <dgm:pt modelId="{CF117734-BB5A-4B25-9FCC-0AAF67682E8F}" type="pres">
      <dgm:prSet presAssocID="{F4E10FEF-4EF4-4658-B983-F53DEDF89F77}" presName="compNode" presStyleCnt="0"/>
      <dgm:spPr/>
    </dgm:pt>
    <dgm:pt modelId="{02F9F26A-0B23-450C-8959-B0F19AF58EFF}" type="pres">
      <dgm:prSet presAssocID="{F4E10FEF-4EF4-4658-B983-F53DEDF89F77}" presName="bkgdShape" presStyleLbl="node1" presStyleIdx="0" presStyleCnt="4"/>
      <dgm:spPr/>
      <dgm:t>
        <a:bodyPr/>
        <a:lstStyle/>
        <a:p>
          <a:endParaRPr lang="en-US"/>
        </a:p>
      </dgm:t>
    </dgm:pt>
    <dgm:pt modelId="{E9151D6A-1F26-4005-A962-9A6953A9957C}" type="pres">
      <dgm:prSet presAssocID="{F4E10FEF-4EF4-4658-B983-F53DEDF89F77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E56F8-9629-4BCB-9DA1-D999E659233A}" type="pres">
      <dgm:prSet presAssocID="{F4E10FEF-4EF4-4658-B983-F53DEDF89F77}" presName="invisiNode" presStyleLbl="node1" presStyleIdx="0" presStyleCnt="4"/>
      <dgm:spPr/>
    </dgm:pt>
    <dgm:pt modelId="{61ACBF2B-B6BB-48D8-A4C0-C3CBD0B89246}" type="pres">
      <dgm:prSet presAssocID="{F4E10FEF-4EF4-4658-B983-F53DEDF89F77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2AD21996-D1DE-44D8-A584-365DCB978F4A}" type="pres">
      <dgm:prSet presAssocID="{07295838-762F-41EA-B06E-EF08E28B31B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F29E519-0FDC-4199-8FD4-59E424D74541}" type="pres">
      <dgm:prSet presAssocID="{71DB4529-29C7-48C6-9164-1A767D4BF9A4}" presName="compNode" presStyleCnt="0"/>
      <dgm:spPr/>
    </dgm:pt>
    <dgm:pt modelId="{A5DD428C-A67C-4030-A181-80B0D4536377}" type="pres">
      <dgm:prSet presAssocID="{71DB4529-29C7-48C6-9164-1A767D4BF9A4}" presName="bkgdShape" presStyleLbl="node1" presStyleIdx="1" presStyleCnt="4"/>
      <dgm:spPr/>
      <dgm:t>
        <a:bodyPr/>
        <a:lstStyle/>
        <a:p>
          <a:endParaRPr lang="en-US"/>
        </a:p>
      </dgm:t>
    </dgm:pt>
    <dgm:pt modelId="{CCCBE9F3-C277-47EF-AF87-7E916DDB7373}" type="pres">
      <dgm:prSet presAssocID="{71DB4529-29C7-48C6-9164-1A767D4BF9A4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06720-DADE-4937-B27D-450F3400E821}" type="pres">
      <dgm:prSet presAssocID="{71DB4529-29C7-48C6-9164-1A767D4BF9A4}" presName="invisiNode" presStyleLbl="node1" presStyleIdx="1" presStyleCnt="4"/>
      <dgm:spPr/>
    </dgm:pt>
    <dgm:pt modelId="{A534CF4B-963A-4EE9-8BB3-38E944385EC4}" type="pres">
      <dgm:prSet presAssocID="{71DB4529-29C7-48C6-9164-1A767D4BF9A4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n-US"/>
        </a:p>
      </dgm:t>
    </dgm:pt>
    <dgm:pt modelId="{C9B455F6-458D-46BB-9E45-38060F47650A}" type="pres">
      <dgm:prSet presAssocID="{43D803B5-717B-449E-A779-FF263AE9B22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DF34009-A7EC-42F7-A9F3-3C7C6175BFBD}" type="pres">
      <dgm:prSet presAssocID="{70675FEB-FD14-433E-B72C-F89C3E0B49B6}" presName="compNode" presStyleCnt="0"/>
      <dgm:spPr/>
    </dgm:pt>
    <dgm:pt modelId="{00333D85-EE3C-48E6-9375-DCF8E62352DA}" type="pres">
      <dgm:prSet presAssocID="{70675FEB-FD14-433E-B72C-F89C3E0B49B6}" presName="bkgdShape" presStyleLbl="node1" presStyleIdx="2" presStyleCnt="4"/>
      <dgm:spPr/>
      <dgm:t>
        <a:bodyPr/>
        <a:lstStyle/>
        <a:p>
          <a:endParaRPr lang="en-US"/>
        </a:p>
      </dgm:t>
    </dgm:pt>
    <dgm:pt modelId="{C8F3BA92-165B-4542-9487-196DDF7D1748}" type="pres">
      <dgm:prSet presAssocID="{70675FEB-FD14-433E-B72C-F89C3E0B49B6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24D57-110C-42EF-A98B-79662FA72D55}" type="pres">
      <dgm:prSet presAssocID="{70675FEB-FD14-433E-B72C-F89C3E0B49B6}" presName="invisiNode" presStyleLbl="node1" presStyleIdx="2" presStyleCnt="4"/>
      <dgm:spPr/>
    </dgm:pt>
    <dgm:pt modelId="{3F74C9AB-9C75-4037-91F7-A0259A70F0F7}" type="pres">
      <dgm:prSet presAssocID="{70675FEB-FD14-433E-B72C-F89C3E0B49B6}" presName="imagNode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n-US"/>
        </a:p>
      </dgm:t>
    </dgm:pt>
    <dgm:pt modelId="{F7FCBC13-F4D9-4F56-B385-B5A08D8F95F6}" type="pres">
      <dgm:prSet presAssocID="{85AF6308-5B7B-42FF-B1A2-D4C84140957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8D9FC45-614C-43B8-B84B-35708D7E7EC1}" type="pres">
      <dgm:prSet presAssocID="{C11E60C8-18DD-40EC-9CE1-2E613250E38B}" presName="compNode" presStyleCnt="0"/>
      <dgm:spPr/>
    </dgm:pt>
    <dgm:pt modelId="{2EFDBCA5-631C-46BA-890A-B55B8D0DEA17}" type="pres">
      <dgm:prSet presAssocID="{C11E60C8-18DD-40EC-9CE1-2E613250E38B}" presName="bkgdShape" presStyleLbl="node1" presStyleIdx="3" presStyleCnt="4"/>
      <dgm:spPr/>
      <dgm:t>
        <a:bodyPr/>
        <a:lstStyle/>
        <a:p>
          <a:endParaRPr lang="en-US"/>
        </a:p>
      </dgm:t>
    </dgm:pt>
    <dgm:pt modelId="{C8BB933C-5E3E-4D9C-B0AD-F4E7FE482C9E}" type="pres">
      <dgm:prSet presAssocID="{C11E60C8-18DD-40EC-9CE1-2E613250E38B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6E692-F948-4FA5-9783-811DB0ED770E}" type="pres">
      <dgm:prSet presAssocID="{C11E60C8-18DD-40EC-9CE1-2E613250E38B}" presName="invisiNode" presStyleLbl="node1" presStyleIdx="3" presStyleCnt="4"/>
      <dgm:spPr/>
    </dgm:pt>
    <dgm:pt modelId="{1D2494DB-5B4E-4150-8F48-2A6FD267E8EB}" type="pres">
      <dgm:prSet presAssocID="{C11E60C8-18DD-40EC-9CE1-2E613250E38B}" presName="imagNode" presStyleLbl="fgImgPlace1" presStyleIdx="3" presStyleCnt="4"/>
      <dgm:spPr/>
      <dgm:t>
        <a:bodyPr/>
        <a:lstStyle/>
        <a:p>
          <a:endParaRPr lang="en-US"/>
        </a:p>
      </dgm:t>
    </dgm:pt>
  </dgm:ptLst>
  <dgm:cxnLst>
    <dgm:cxn modelId="{35E1755A-FD51-4BAB-B03F-67D20C697191}" type="presOf" srcId="{85AF6308-5B7B-42FF-B1A2-D4C841409579}" destId="{F7FCBC13-F4D9-4F56-B385-B5A08D8F95F6}" srcOrd="0" destOrd="0" presId="urn:microsoft.com/office/officeart/2005/8/layout/hList7"/>
    <dgm:cxn modelId="{4AA698F5-E20C-4303-995F-8E5C997F1530}" srcId="{4D87CA7E-7B29-47D3-81A3-E4454B3146C1}" destId="{C11E60C8-18DD-40EC-9CE1-2E613250E38B}" srcOrd="3" destOrd="0" parTransId="{4FF47F4E-D69F-4A08-AB74-C9C839863FBE}" sibTransId="{09A76B00-AD38-4BEF-877C-864180B4DBEB}"/>
    <dgm:cxn modelId="{3E73D976-0D66-462C-8263-205F5871DB97}" type="presOf" srcId="{F4E10FEF-4EF4-4658-B983-F53DEDF89F77}" destId="{E9151D6A-1F26-4005-A962-9A6953A9957C}" srcOrd="1" destOrd="0" presId="urn:microsoft.com/office/officeart/2005/8/layout/hList7"/>
    <dgm:cxn modelId="{F98D77BD-155C-4A56-9AE3-0B42950A0268}" type="presOf" srcId="{70675FEB-FD14-433E-B72C-F89C3E0B49B6}" destId="{00333D85-EE3C-48E6-9375-DCF8E62352DA}" srcOrd="0" destOrd="0" presId="urn:microsoft.com/office/officeart/2005/8/layout/hList7"/>
    <dgm:cxn modelId="{A8B4C105-7077-47D4-9F1A-5D0D796776F0}" type="presOf" srcId="{71DB4529-29C7-48C6-9164-1A767D4BF9A4}" destId="{CCCBE9F3-C277-47EF-AF87-7E916DDB7373}" srcOrd="1" destOrd="0" presId="urn:microsoft.com/office/officeart/2005/8/layout/hList7"/>
    <dgm:cxn modelId="{16EF7AD5-C1BE-4C3E-A595-EA149317C21C}" type="presOf" srcId="{C11E60C8-18DD-40EC-9CE1-2E613250E38B}" destId="{C8BB933C-5E3E-4D9C-B0AD-F4E7FE482C9E}" srcOrd="1" destOrd="0" presId="urn:microsoft.com/office/officeart/2005/8/layout/hList7"/>
    <dgm:cxn modelId="{49C0A383-A10D-4AA9-9A8C-CE886C57D645}" srcId="{4D87CA7E-7B29-47D3-81A3-E4454B3146C1}" destId="{70675FEB-FD14-433E-B72C-F89C3E0B49B6}" srcOrd="2" destOrd="0" parTransId="{930C5960-0823-4675-B809-F69233A0DA89}" sibTransId="{85AF6308-5B7B-42FF-B1A2-D4C841409579}"/>
    <dgm:cxn modelId="{F4641619-5AC3-4F4D-9DF7-8CD2318C1E2F}" srcId="{4D87CA7E-7B29-47D3-81A3-E4454B3146C1}" destId="{71DB4529-29C7-48C6-9164-1A767D4BF9A4}" srcOrd="1" destOrd="0" parTransId="{3412BE5C-A37A-4CB6-960C-C3A825D9BE5B}" sibTransId="{43D803B5-717B-449E-A779-FF263AE9B226}"/>
    <dgm:cxn modelId="{8883A0BA-7C27-46AA-9255-D431BD0C4E2F}" type="presOf" srcId="{F4E10FEF-4EF4-4658-B983-F53DEDF89F77}" destId="{02F9F26A-0B23-450C-8959-B0F19AF58EFF}" srcOrd="0" destOrd="0" presId="urn:microsoft.com/office/officeart/2005/8/layout/hList7"/>
    <dgm:cxn modelId="{AC1367B3-D9EC-4D87-9A0F-3CD690BC37BA}" type="presOf" srcId="{4D87CA7E-7B29-47D3-81A3-E4454B3146C1}" destId="{247A6893-455F-4451-90FC-BC49970120FA}" srcOrd="0" destOrd="0" presId="urn:microsoft.com/office/officeart/2005/8/layout/hList7"/>
    <dgm:cxn modelId="{4334F852-F84E-448E-A87F-2FCA0A74AB58}" type="presOf" srcId="{70675FEB-FD14-433E-B72C-F89C3E0B49B6}" destId="{C8F3BA92-165B-4542-9487-196DDF7D1748}" srcOrd="1" destOrd="0" presId="urn:microsoft.com/office/officeart/2005/8/layout/hList7"/>
    <dgm:cxn modelId="{F68EC945-2869-4F6C-8941-C88354DFF3EE}" srcId="{4D87CA7E-7B29-47D3-81A3-E4454B3146C1}" destId="{F4E10FEF-4EF4-4658-B983-F53DEDF89F77}" srcOrd="0" destOrd="0" parTransId="{2EE3ED36-2F8F-4A6D-A002-012DC3432F66}" sibTransId="{07295838-762F-41EA-B06E-EF08E28B31BE}"/>
    <dgm:cxn modelId="{A81D52A4-42CE-4B5D-9A9F-B86FD0C541C0}" type="presOf" srcId="{C11E60C8-18DD-40EC-9CE1-2E613250E38B}" destId="{2EFDBCA5-631C-46BA-890A-B55B8D0DEA17}" srcOrd="0" destOrd="0" presId="urn:microsoft.com/office/officeart/2005/8/layout/hList7"/>
    <dgm:cxn modelId="{751A4C64-716B-4F12-921A-3AD355A1E7FD}" type="presOf" srcId="{71DB4529-29C7-48C6-9164-1A767D4BF9A4}" destId="{A5DD428C-A67C-4030-A181-80B0D4536377}" srcOrd="0" destOrd="0" presId="urn:microsoft.com/office/officeart/2005/8/layout/hList7"/>
    <dgm:cxn modelId="{BBB4417F-22B6-4685-AB07-6CFBAD9BF509}" type="presOf" srcId="{43D803B5-717B-449E-A779-FF263AE9B226}" destId="{C9B455F6-458D-46BB-9E45-38060F47650A}" srcOrd="0" destOrd="0" presId="urn:microsoft.com/office/officeart/2005/8/layout/hList7"/>
    <dgm:cxn modelId="{26F0946B-75B9-4DB7-B6E6-1E619F853D71}" type="presOf" srcId="{07295838-762F-41EA-B06E-EF08E28B31BE}" destId="{2AD21996-D1DE-44D8-A584-365DCB978F4A}" srcOrd="0" destOrd="0" presId="urn:microsoft.com/office/officeart/2005/8/layout/hList7"/>
    <dgm:cxn modelId="{BC7A1E18-0CC5-4C27-88F8-E0994EC78F1C}" type="presParOf" srcId="{247A6893-455F-4451-90FC-BC49970120FA}" destId="{B5DB7343-70F9-4F65-AF14-F838FA20E265}" srcOrd="0" destOrd="0" presId="urn:microsoft.com/office/officeart/2005/8/layout/hList7"/>
    <dgm:cxn modelId="{5B0A7BA7-7AB8-43B3-971E-F1A868647326}" type="presParOf" srcId="{247A6893-455F-4451-90FC-BC49970120FA}" destId="{1597ECF7-6140-49FE-B077-2530CBAB1AC0}" srcOrd="1" destOrd="0" presId="urn:microsoft.com/office/officeart/2005/8/layout/hList7"/>
    <dgm:cxn modelId="{9EDB226E-F016-4C7E-9509-EAB616BD49F2}" type="presParOf" srcId="{1597ECF7-6140-49FE-B077-2530CBAB1AC0}" destId="{CF117734-BB5A-4B25-9FCC-0AAF67682E8F}" srcOrd="0" destOrd="0" presId="urn:microsoft.com/office/officeart/2005/8/layout/hList7"/>
    <dgm:cxn modelId="{ACC10E41-CE25-4CB6-BE74-3C5CD094FA72}" type="presParOf" srcId="{CF117734-BB5A-4B25-9FCC-0AAF67682E8F}" destId="{02F9F26A-0B23-450C-8959-B0F19AF58EFF}" srcOrd="0" destOrd="0" presId="urn:microsoft.com/office/officeart/2005/8/layout/hList7"/>
    <dgm:cxn modelId="{CA6D6ACB-1862-4460-8693-40AE4BBE2BCD}" type="presParOf" srcId="{CF117734-BB5A-4B25-9FCC-0AAF67682E8F}" destId="{E9151D6A-1F26-4005-A962-9A6953A9957C}" srcOrd="1" destOrd="0" presId="urn:microsoft.com/office/officeart/2005/8/layout/hList7"/>
    <dgm:cxn modelId="{5A05C565-09E2-4520-AFE6-63F809901356}" type="presParOf" srcId="{CF117734-BB5A-4B25-9FCC-0AAF67682E8F}" destId="{78AE56F8-9629-4BCB-9DA1-D999E659233A}" srcOrd="2" destOrd="0" presId="urn:microsoft.com/office/officeart/2005/8/layout/hList7"/>
    <dgm:cxn modelId="{84387A35-D1FE-4F2C-BD2A-9C6B0B0701F7}" type="presParOf" srcId="{CF117734-BB5A-4B25-9FCC-0AAF67682E8F}" destId="{61ACBF2B-B6BB-48D8-A4C0-C3CBD0B89246}" srcOrd="3" destOrd="0" presId="urn:microsoft.com/office/officeart/2005/8/layout/hList7"/>
    <dgm:cxn modelId="{BA9FF786-64A8-48C3-B93C-907490579498}" type="presParOf" srcId="{1597ECF7-6140-49FE-B077-2530CBAB1AC0}" destId="{2AD21996-D1DE-44D8-A584-365DCB978F4A}" srcOrd="1" destOrd="0" presId="urn:microsoft.com/office/officeart/2005/8/layout/hList7"/>
    <dgm:cxn modelId="{7E53C13D-C96E-40C5-A7B6-D016F560B285}" type="presParOf" srcId="{1597ECF7-6140-49FE-B077-2530CBAB1AC0}" destId="{CF29E519-0FDC-4199-8FD4-59E424D74541}" srcOrd="2" destOrd="0" presId="urn:microsoft.com/office/officeart/2005/8/layout/hList7"/>
    <dgm:cxn modelId="{4E25FEA2-105C-4F0F-8406-92C797109C37}" type="presParOf" srcId="{CF29E519-0FDC-4199-8FD4-59E424D74541}" destId="{A5DD428C-A67C-4030-A181-80B0D4536377}" srcOrd="0" destOrd="0" presId="urn:microsoft.com/office/officeart/2005/8/layout/hList7"/>
    <dgm:cxn modelId="{9C753172-027E-4630-8811-E8000AD22C20}" type="presParOf" srcId="{CF29E519-0FDC-4199-8FD4-59E424D74541}" destId="{CCCBE9F3-C277-47EF-AF87-7E916DDB7373}" srcOrd="1" destOrd="0" presId="urn:microsoft.com/office/officeart/2005/8/layout/hList7"/>
    <dgm:cxn modelId="{8E03C4B2-1D7E-4EF8-84C9-48CDBCD11452}" type="presParOf" srcId="{CF29E519-0FDC-4199-8FD4-59E424D74541}" destId="{97006720-DADE-4937-B27D-450F3400E821}" srcOrd="2" destOrd="0" presId="urn:microsoft.com/office/officeart/2005/8/layout/hList7"/>
    <dgm:cxn modelId="{60489A0D-56AC-4F85-8E97-B7C7462B2D8D}" type="presParOf" srcId="{CF29E519-0FDC-4199-8FD4-59E424D74541}" destId="{A534CF4B-963A-4EE9-8BB3-38E944385EC4}" srcOrd="3" destOrd="0" presId="urn:microsoft.com/office/officeart/2005/8/layout/hList7"/>
    <dgm:cxn modelId="{E6E550D9-88C2-490C-A7A3-89E85341DAB9}" type="presParOf" srcId="{1597ECF7-6140-49FE-B077-2530CBAB1AC0}" destId="{C9B455F6-458D-46BB-9E45-38060F47650A}" srcOrd="3" destOrd="0" presId="urn:microsoft.com/office/officeart/2005/8/layout/hList7"/>
    <dgm:cxn modelId="{12D45C54-EDAF-46C3-98C2-2037FD23A698}" type="presParOf" srcId="{1597ECF7-6140-49FE-B077-2530CBAB1AC0}" destId="{6DF34009-A7EC-42F7-A9F3-3C7C6175BFBD}" srcOrd="4" destOrd="0" presId="urn:microsoft.com/office/officeart/2005/8/layout/hList7"/>
    <dgm:cxn modelId="{1327F386-1A27-44EE-BDA6-5E72FA27C675}" type="presParOf" srcId="{6DF34009-A7EC-42F7-A9F3-3C7C6175BFBD}" destId="{00333D85-EE3C-48E6-9375-DCF8E62352DA}" srcOrd="0" destOrd="0" presId="urn:microsoft.com/office/officeart/2005/8/layout/hList7"/>
    <dgm:cxn modelId="{26FDA979-121A-42D0-A067-3E577333579C}" type="presParOf" srcId="{6DF34009-A7EC-42F7-A9F3-3C7C6175BFBD}" destId="{C8F3BA92-165B-4542-9487-196DDF7D1748}" srcOrd="1" destOrd="0" presId="urn:microsoft.com/office/officeart/2005/8/layout/hList7"/>
    <dgm:cxn modelId="{F93D29D6-FF3E-41C7-93DE-E669CE4E25F6}" type="presParOf" srcId="{6DF34009-A7EC-42F7-A9F3-3C7C6175BFBD}" destId="{EDC24D57-110C-42EF-A98B-79662FA72D55}" srcOrd="2" destOrd="0" presId="urn:microsoft.com/office/officeart/2005/8/layout/hList7"/>
    <dgm:cxn modelId="{CFA4E62B-2F1F-47A6-B510-DFE92CFB0434}" type="presParOf" srcId="{6DF34009-A7EC-42F7-A9F3-3C7C6175BFBD}" destId="{3F74C9AB-9C75-4037-91F7-A0259A70F0F7}" srcOrd="3" destOrd="0" presId="urn:microsoft.com/office/officeart/2005/8/layout/hList7"/>
    <dgm:cxn modelId="{E8D480F7-BBE5-407B-BAF6-2DE06D175AC0}" type="presParOf" srcId="{1597ECF7-6140-49FE-B077-2530CBAB1AC0}" destId="{F7FCBC13-F4D9-4F56-B385-B5A08D8F95F6}" srcOrd="5" destOrd="0" presId="urn:microsoft.com/office/officeart/2005/8/layout/hList7"/>
    <dgm:cxn modelId="{E9356886-5C4A-4F31-9625-972CE5C08D62}" type="presParOf" srcId="{1597ECF7-6140-49FE-B077-2530CBAB1AC0}" destId="{D8D9FC45-614C-43B8-B84B-35708D7E7EC1}" srcOrd="6" destOrd="0" presId="urn:microsoft.com/office/officeart/2005/8/layout/hList7"/>
    <dgm:cxn modelId="{81E27AEF-52EC-4A65-BA75-0C26FC7E8DB0}" type="presParOf" srcId="{D8D9FC45-614C-43B8-B84B-35708D7E7EC1}" destId="{2EFDBCA5-631C-46BA-890A-B55B8D0DEA17}" srcOrd="0" destOrd="0" presId="urn:microsoft.com/office/officeart/2005/8/layout/hList7"/>
    <dgm:cxn modelId="{A67BC05A-1E3D-457A-A6C2-51FF4ABC0E5B}" type="presParOf" srcId="{D8D9FC45-614C-43B8-B84B-35708D7E7EC1}" destId="{C8BB933C-5E3E-4D9C-B0AD-F4E7FE482C9E}" srcOrd="1" destOrd="0" presId="urn:microsoft.com/office/officeart/2005/8/layout/hList7"/>
    <dgm:cxn modelId="{AD41FAF1-0059-4961-9602-5743FBE5D8F2}" type="presParOf" srcId="{D8D9FC45-614C-43B8-B84B-35708D7E7EC1}" destId="{3826E692-F948-4FA5-9783-811DB0ED770E}" srcOrd="2" destOrd="0" presId="urn:microsoft.com/office/officeart/2005/8/layout/hList7"/>
    <dgm:cxn modelId="{D1ECEE31-1EF7-4666-8948-C026A78C81A8}" type="presParOf" srcId="{D8D9FC45-614C-43B8-B84B-35708D7E7EC1}" destId="{1D2494DB-5B4E-4150-8F48-2A6FD267E8E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90BED-AF30-45CA-811B-4610EC35E33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B1BD634-0F9D-41EC-B747-D8B737B17701}">
      <dgm:prSet phldrT="[Text]" custT="1"/>
      <dgm:spPr/>
      <dgm:t>
        <a:bodyPr/>
        <a:lstStyle/>
        <a:p>
          <a:r>
            <a:rPr lang="en-US" sz="1200" dirty="0" smtClean="0"/>
            <a:t>AS Methodology Posted Minimums</a:t>
          </a:r>
          <a:endParaRPr lang="en-US" sz="1200" dirty="0"/>
        </a:p>
      </dgm:t>
    </dgm:pt>
    <dgm:pt modelId="{F8A25001-6384-45E5-BEB7-6090ACEB9D09}" type="parTrans" cxnId="{08D10ECD-966D-46A7-88D5-42E690A1F727}">
      <dgm:prSet/>
      <dgm:spPr/>
      <dgm:t>
        <a:bodyPr/>
        <a:lstStyle/>
        <a:p>
          <a:endParaRPr lang="en-US" sz="2800"/>
        </a:p>
      </dgm:t>
    </dgm:pt>
    <dgm:pt modelId="{B77B2720-1306-4D97-B312-1EE4D6C9A776}" type="sibTrans" cxnId="{08D10ECD-966D-46A7-88D5-42E690A1F727}">
      <dgm:prSet custT="1"/>
      <dgm:spPr/>
      <dgm:t>
        <a:bodyPr/>
        <a:lstStyle/>
        <a:p>
          <a:endParaRPr lang="en-US" sz="1050"/>
        </a:p>
      </dgm:t>
    </dgm:pt>
    <dgm:pt modelId="{229B4782-A2A4-4B10-A064-F094DA3EA1D3}">
      <dgm:prSet phldrT="[Text]" custT="1"/>
      <dgm:spPr/>
      <dgm:t>
        <a:bodyPr/>
        <a:lstStyle/>
        <a:p>
          <a:r>
            <a:rPr lang="en-US" sz="1200" dirty="0" smtClean="0"/>
            <a:t>Less synchronous unit commitment </a:t>
          </a:r>
          <a:endParaRPr lang="en-US" sz="1200" dirty="0"/>
        </a:p>
      </dgm:t>
    </dgm:pt>
    <dgm:pt modelId="{AD04995D-FD0A-4A88-A4CB-AC8057333D9D}" type="parTrans" cxnId="{F94B760E-E613-4A5B-A8DB-DB61CC952FD6}">
      <dgm:prSet/>
      <dgm:spPr/>
      <dgm:t>
        <a:bodyPr/>
        <a:lstStyle/>
        <a:p>
          <a:endParaRPr lang="en-US" sz="2800"/>
        </a:p>
      </dgm:t>
    </dgm:pt>
    <dgm:pt modelId="{B2E24C91-E460-452E-9FAC-15F77A1BD7C6}" type="sibTrans" cxnId="{F94B760E-E613-4A5B-A8DB-DB61CC952FD6}">
      <dgm:prSet custT="1"/>
      <dgm:spPr/>
      <dgm:t>
        <a:bodyPr/>
        <a:lstStyle/>
        <a:p>
          <a:endParaRPr lang="en-US" sz="1050"/>
        </a:p>
      </dgm:t>
    </dgm:pt>
    <dgm:pt modelId="{D4C09E4B-C912-4D2C-959B-FD55F32C3D6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More Frequency Responsive capacity needed</a:t>
          </a:r>
          <a:endParaRPr lang="en-US" sz="1200" dirty="0"/>
        </a:p>
      </dgm:t>
    </dgm:pt>
    <dgm:pt modelId="{E058A263-FF6F-4A64-A4E7-ABE4438E2D23}" type="parTrans" cxnId="{6E3B13F9-D7B2-4971-AB5B-818FEA3754C1}">
      <dgm:prSet/>
      <dgm:spPr/>
      <dgm:t>
        <a:bodyPr/>
        <a:lstStyle/>
        <a:p>
          <a:endParaRPr lang="en-US" sz="2800"/>
        </a:p>
      </dgm:t>
    </dgm:pt>
    <dgm:pt modelId="{329824AE-BC86-4035-BACF-84733019B4E3}" type="sibTrans" cxnId="{6E3B13F9-D7B2-4971-AB5B-818FEA3754C1}">
      <dgm:prSet custT="1"/>
      <dgm:spPr/>
      <dgm:t>
        <a:bodyPr/>
        <a:lstStyle/>
        <a:p>
          <a:endParaRPr lang="en-US" sz="1050"/>
        </a:p>
      </dgm:t>
    </dgm:pt>
    <dgm:pt modelId="{200E69C8-CD56-4BD1-979A-62294F473A26}">
      <dgm:prSet phldrT="[Text]" custT="1"/>
      <dgm:spPr/>
      <dgm:t>
        <a:bodyPr/>
        <a:lstStyle/>
        <a:p>
          <a:r>
            <a:rPr lang="en-US" sz="1200" dirty="0" smtClean="0"/>
            <a:t>Less Inertia</a:t>
          </a:r>
          <a:endParaRPr lang="en-US" sz="1200" dirty="0"/>
        </a:p>
      </dgm:t>
    </dgm:pt>
    <dgm:pt modelId="{6A3B638E-B9DB-49B1-9B6B-9C149408C296}" type="parTrans" cxnId="{E5E3C243-B091-40A1-821C-AEDC6464EC27}">
      <dgm:prSet/>
      <dgm:spPr/>
      <dgm:t>
        <a:bodyPr/>
        <a:lstStyle/>
        <a:p>
          <a:endParaRPr lang="en-US" sz="2800"/>
        </a:p>
      </dgm:t>
    </dgm:pt>
    <dgm:pt modelId="{45DD988C-4C83-4BD8-832B-364C207A4515}" type="sibTrans" cxnId="{E5E3C243-B091-40A1-821C-AEDC6464EC27}">
      <dgm:prSet custT="1"/>
      <dgm:spPr/>
      <dgm:t>
        <a:bodyPr/>
        <a:lstStyle/>
        <a:p>
          <a:endParaRPr lang="en-US" sz="1050"/>
        </a:p>
      </dgm:t>
    </dgm:pt>
    <dgm:pt modelId="{B6EBA467-00FF-435D-903B-E196DDD1F098}">
      <dgm:prSet phldrT="[Text]" custT="1"/>
      <dgm:spPr>
        <a:noFill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dirty="0" err="1" smtClean="0">
              <a:solidFill>
                <a:schemeClr val="accent1"/>
              </a:solidFill>
            </a:rPr>
            <a:t>RRS</a:t>
          </a:r>
          <a:r>
            <a:rPr lang="en-US" sz="1600" b="1" baseline="-25000" dirty="0" err="1" smtClean="0">
              <a:solidFill>
                <a:schemeClr val="accent1"/>
              </a:solidFill>
            </a:rPr>
            <a:t>actual-req</a:t>
          </a:r>
          <a:endParaRPr lang="en-US" sz="1600" b="1" dirty="0">
            <a:solidFill>
              <a:schemeClr val="accent1"/>
            </a:solidFill>
          </a:endParaRPr>
        </a:p>
      </dgm:t>
    </dgm:pt>
    <dgm:pt modelId="{9138F5B7-245B-4F35-B93B-33F04A11C8AC}" type="parTrans" cxnId="{78E29519-B9B1-4A7D-B528-F6F0270F1531}">
      <dgm:prSet/>
      <dgm:spPr/>
      <dgm:t>
        <a:bodyPr/>
        <a:lstStyle/>
        <a:p>
          <a:endParaRPr lang="en-US" sz="2800"/>
        </a:p>
      </dgm:t>
    </dgm:pt>
    <dgm:pt modelId="{73D3DF73-F774-4835-91AE-F70B733A812C}" type="sibTrans" cxnId="{78E29519-B9B1-4A7D-B528-F6F0270F1531}">
      <dgm:prSet/>
      <dgm:spPr/>
      <dgm:t>
        <a:bodyPr/>
        <a:lstStyle/>
        <a:p>
          <a:endParaRPr lang="en-US" sz="2800"/>
        </a:p>
      </dgm:t>
    </dgm:pt>
    <dgm:pt modelId="{64FDA436-BCBB-4984-A043-090321EC5EE2}">
      <dgm:prSet phldrT="[Text]" custT="1"/>
      <dgm:spPr/>
      <dgm:t>
        <a:bodyPr/>
        <a:lstStyle/>
        <a:p>
          <a:r>
            <a:rPr lang="en-US" sz="1200" smtClean="0"/>
            <a:t>Less </a:t>
          </a:r>
          <a:r>
            <a:rPr lang="en-US" sz="1200" dirty="0" smtClean="0"/>
            <a:t>load and/or more wind</a:t>
          </a:r>
          <a:endParaRPr lang="en-US" sz="1200" dirty="0"/>
        </a:p>
      </dgm:t>
    </dgm:pt>
    <dgm:pt modelId="{E010E3F1-BDBC-4DA2-935F-2D18EF03D49A}" type="parTrans" cxnId="{C8807B13-B080-4422-A8B0-0DE65A5F2D41}">
      <dgm:prSet/>
      <dgm:spPr/>
      <dgm:t>
        <a:bodyPr/>
        <a:lstStyle/>
        <a:p>
          <a:endParaRPr lang="en-US"/>
        </a:p>
      </dgm:t>
    </dgm:pt>
    <dgm:pt modelId="{C5EA37A8-62A0-466F-B434-FD7A9BB02D4D}" type="sibTrans" cxnId="{C8807B13-B080-4422-A8B0-0DE65A5F2D41}">
      <dgm:prSet/>
      <dgm:spPr/>
      <dgm:t>
        <a:bodyPr/>
        <a:lstStyle/>
        <a:p>
          <a:endParaRPr lang="en-US"/>
        </a:p>
      </dgm:t>
    </dgm:pt>
    <dgm:pt modelId="{FB66990B-3C77-4F97-A46E-DEB7237F4BFB}" type="pres">
      <dgm:prSet presAssocID="{D1090BED-AF30-45CA-811B-4610EC35E33A}" presName="Name0" presStyleCnt="0">
        <dgm:presLayoutVars>
          <dgm:dir/>
          <dgm:resizeHandles val="exact"/>
        </dgm:presLayoutVars>
      </dgm:prSet>
      <dgm:spPr/>
    </dgm:pt>
    <dgm:pt modelId="{4230B228-D8A5-49DD-A97D-047FCCCA44D1}" type="pres">
      <dgm:prSet presAssocID="{FB1BD634-0F9D-41EC-B747-D8B737B1770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C11CA-CF3F-4E87-A2CC-C899DA61DD01}" type="pres">
      <dgm:prSet presAssocID="{B77B2720-1306-4D97-B312-1EE4D6C9A77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0B91A96-C8C7-47D3-95E2-D48A1D634958}" type="pres">
      <dgm:prSet presAssocID="{B77B2720-1306-4D97-B312-1EE4D6C9A77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79535F6-9E74-4EB4-BE60-9C257A8F3E1B}" type="pres">
      <dgm:prSet presAssocID="{64FDA436-BCBB-4984-A043-090321EC5EE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B617E-CE53-4FD6-B308-ED1E705FEB4E}" type="pres">
      <dgm:prSet presAssocID="{C5EA37A8-62A0-466F-B434-FD7A9BB02D4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475A313-1A70-41EA-AEA1-D190C4AFBC62}" type="pres">
      <dgm:prSet presAssocID="{C5EA37A8-62A0-466F-B434-FD7A9BB02D4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042423B-D182-48D0-8893-D23B0FD5AFC9}" type="pres">
      <dgm:prSet presAssocID="{229B4782-A2A4-4B10-A064-F094DA3EA1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CCE1A-B8B2-4D2E-A2B7-967DEDE4C63E}" type="pres">
      <dgm:prSet presAssocID="{B2E24C91-E460-452E-9FAC-15F77A1BD7C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8DA927D-36AB-4839-8105-606334A180F3}" type="pres">
      <dgm:prSet presAssocID="{B2E24C91-E460-452E-9FAC-15F77A1BD7C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4CC8A2E-DF89-4735-9911-E1E8555E8F6A}" type="pres">
      <dgm:prSet presAssocID="{200E69C8-CD56-4BD1-979A-62294F473A2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6E78C-780A-4B01-959B-A0815962C2B4}" type="pres">
      <dgm:prSet presAssocID="{45DD988C-4C83-4BD8-832B-364C207A451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F2F9A48-76EF-4264-A05D-781659B68009}" type="pres">
      <dgm:prSet presAssocID="{45DD988C-4C83-4BD8-832B-364C207A451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66DC100-2225-4DB6-B397-65E978D31ABF}" type="pres">
      <dgm:prSet presAssocID="{D4C09E4B-C912-4D2C-959B-FD55F32C3D6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399DE-DAB3-4738-AF18-DF660948F869}" type="pres">
      <dgm:prSet presAssocID="{329824AE-BC86-4035-BACF-84733019B4E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81F520D-490D-478B-A35B-228CFBB2FC58}" type="pres">
      <dgm:prSet presAssocID="{329824AE-BC86-4035-BACF-84733019B4E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B9A8500F-D6BE-4FCA-AB7A-18F35C162288}" type="pres">
      <dgm:prSet presAssocID="{B6EBA467-00FF-435D-903B-E196DDD1F098}" presName="node" presStyleLbl="node1" presStyleIdx="5" presStyleCnt="6" custScaleX="124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E3C243-B091-40A1-821C-AEDC6464EC27}" srcId="{D1090BED-AF30-45CA-811B-4610EC35E33A}" destId="{200E69C8-CD56-4BD1-979A-62294F473A26}" srcOrd="3" destOrd="0" parTransId="{6A3B638E-B9DB-49B1-9B6B-9C149408C296}" sibTransId="{45DD988C-4C83-4BD8-832B-364C207A4515}"/>
    <dgm:cxn modelId="{A8065472-22AD-47B7-B221-BAEE8DCFD18C}" type="presOf" srcId="{329824AE-BC86-4035-BACF-84733019B4E3}" destId="{D81F520D-490D-478B-A35B-228CFBB2FC58}" srcOrd="1" destOrd="0" presId="urn:microsoft.com/office/officeart/2005/8/layout/process1"/>
    <dgm:cxn modelId="{19C20CE1-99F5-468C-B060-F719B2B27019}" type="presOf" srcId="{B2E24C91-E460-452E-9FAC-15F77A1BD7C6}" destId="{798CCE1A-B8B2-4D2E-A2B7-967DEDE4C63E}" srcOrd="0" destOrd="0" presId="urn:microsoft.com/office/officeart/2005/8/layout/process1"/>
    <dgm:cxn modelId="{41DDC475-4CCF-461F-B132-673996AD7002}" type="presOf" srcId="{D4C09E4B-C912-4D2C-959B-FD55F32C3D6C}" destId="{066DC100-2225-4DB6-B397-65E978D31ABF}" srcOrd="0" destOrd="0" presId="urn:microsoft.com/office/officeart/2005/8/layout/process1"/>
    <dgm:cxn modelId="{08D10ECD-966D-46A7-88D5-42E690A1F727}" srcId="{D1090BED-AF30-45CA-811B-4610EC35E33A}" destId="{FB1BD634-0F9D-41EC-B747-D8B737B17701}" srcOrd="0" destOrd="0" parTransId="{F8A25001-6384-45E5-BEB7-6090ACEB9D09}" sibTransId="{B77B2720-1306-4D97-B312-1EE4D6C9A776}"/>
    <dgm:cxn modelId="{666B3EDB-7979-4B41-827D-F5C42B3805CC}" type="presOf" srcId="{B2E24C91-E460-452E-9FAC-15F77A1BD7C6}" destId="{58DA927D-36AB-4839-8105-606334A180F3}" srcOrd="1" destOrd="0" presId="urn:microsoft.com/office/officeart/2005/8/layout/process1"/>
    <dgm:cxn modelId="{78E29519-B9B1-4A7D-B528-F6F0270F1531}" srcId="{D1090BED-AF30-45CA-811B-4610EC35E33A}" destId="{B6EBA467-00FF-435D-903B-E196DDD1F098}" srcOrd="5" destOrd="0" parTransId="{9138F5B7-245B-4F35-B93B-33F04A11C8AC}" sibTransId="{73D3DF73-F774-4835-91AE-F70B733A812C}"/>
    <dgm:cxn modelId="{6ACDF4BC-4EC5-4F64-BD64-6C36B95C00DE}" type="presOf" srcId="{B77B2720-1306-4D97-B312-1EE4D6C9A776}" destId="{105C11CA-CF3F-4E87-A2CC-C899DA61DD01}" srcOrd="0" destOrd="0" presId="urn:microsoft.com/office/officeart/2005/8/layout/process1"/>
    <dgm:cxn modelId="{DCA4A2F2-75B5-4155-890C-2C6A213FFE30}" type="presOf" srcId="{FB1BD634-0F9D-41EC-B747-D8B737B17701}" destId="{4230B228-D8A5-49DD-A97D-047FCCCA44D1}" srcOrd="0" destOrd="0" presId="urn:microsoft.com/office/officeart/2005/8/layout/process1"/>
    <dgm:cxn modelId="{C8807B13-B080-4422-A8B0-0DE65A5F2D41}" srcId="{D1090BED-AF30-45CA-811B-4610EC35E33A}" destId="{64FDA436-BCBB-4984-A043-090321EC5EE2}" srcOrd="1" destOrd="0" parTransId="{E010E3F1-BDBC-4DA2-935F-2D18EF03D49A}" sibTransId="{C5EA37A8-62A0-466F-B434-FD7A9BB02D4D}"/>
    <dgm:cxn modelId="{6CFE4963-5B5A-4203-80DD-B96F6D01562C}" type="presOf" srcId="{229B4782-A2A4-4B10-A064-F094DA3EA1D3}" destId="{C042423B-D182-48D0-8893-D23B0FD5AFC9}" srcOrd="0" destOrd="0" presId="urn:microsoft.com/office/officeart/2005/8/layout/process1"/>
    <dgm:cxn modelId="{F94B760E-E613-4A5B-A8DB-DB61CC952FD6}" srcId="{D1090BED-AF30-45CA-811B-4610EC35E33A}" destId="{229B4782-A2A4-4B10-A064-F094DA3EA1D3}" srcOrd="2" destOrd="0" parTransId="{AD04995D-FD0A-4A88-A4CB-AC8057333D9D}" sibTransId="{B2E24C91-E460-452E-9FAC-15F77A1BD7C6}"/>
    <dgm:cxn modelId="{E9D70B42-69C1-43F2-810D-2CAAD5A40D77}" type="presOf" srcId="{45DD988C-4C83-4BD8-832B-364C207A4515}" destId="{9F2F9A48-76EF-4264-A05D-781659B68009}" srcOrd="1" destOrd="0" presId="urn:microsoft.com/office/officeart/2005/8/layout/process1"/>
    <dgm:cxn modelId="{3775B2B9-9D2D-4F94-8D44-72D036E2CBB7}" type="presOf" srcId="{B77B2720-1306-4D97-B312-1EE4D6C9A776}" destId="{60B91A96-C8C7-47D3-95E2-D48A1D634958}" srcOrd="1" destOrd="0" presId="urn:microsoft.com/office/officeart/2005/8/layout/process1"/>
    <dgm:cxn modelId="{24E94DBA-6DD2-42FE-B6B4-0CFD158E08DA}" type="presOf" srcId="{200E69C8-CD56-4BD1-979A-62294F473A26}" destId="{C4CC8A2E-DF89-4735-9911-E1E8555E8F6A}" srcOrd="0" destOrd="0" presId="urn:microsoft.com/office/officeart/2005/8/layout/process1"/>
    <dgm:cxn modelId="{EBAB146B-2334-447F-BBC1-59B127EEDA04}" type="presOf" srcId="{C5EA37A8-62A0-466F-B434-FD7A9BB02D4D}" destId="{FD5B617E-CE53-4FD6-B308-ED1E705FEB4E}" srcOrd="0" destOrd="0" presId="urn:microsoft.com/office/officeart/2005/8/layout/process1"/>
    <dgm:cxn modelId="{8F0C1664-8A43-404D-A5D5-C7C59C5EC6E5}" type="presOf" srcId="{45DD988C-4C83-4BD8-832B-364C207A4515}" destId="{2826E78C-780A-4B01-959B-A0815962C2B4}" srcOrd="0" destOrd="0" presId="urn:microsoft.com/office/officeart/2005/8/layout/process1"/>
    <dgm:cxn modelId="{8E00E276-6B0E-4135-A66B-FCF263588AD3}" type="presOf" srcId="{329824AE-BC86-4035-BACF-84733019B4E3}" destId="{560399DE-DAB3-4738-AF18-DF660948F869}" srcOrd="0" destOrd="0" presId="urn:microsoft.com/office/officeart/2005/8/layout/process1"/>
    <dgm:cxn modelId="{75B30F9C-B2BE-4708-956F-2D3C765F73D3}" type="presOf" srcId="{D1090BED-AF30-45CA-811B-4610EC35E33A}" destId="{FB66990B-3C77-4F97-A46E-DEB7237F4BFB}" srcOrd="0" destOrd="0" presId="urn:microsoft.com/office/officeart/2005/8/layout/process1"/>
    <dgm:cxn modelId="{19184AC9-1196-4F3E-80E7-8A561A8CF007}" type="presOf" srcId="{64FDA436-BCBB-4984-A043-090321EC5EE2}" destId="{379535F6-9E74-4EB4-BE60-9C257A8F3E1B}" srcOrd="0" destOrd="0" presId="urn:microsoft.com/office/officeart/2005/8/layout/process1"/>
    <dgm:cxn modelId="{9FB52841-0A32-4A65-BB8E-A6FB0506D660}" type="presOf" srcId="{C5EA37A8-62A0-466F-B434-FD7A9BB02D4D}" destId="{8475A313-1A70-41EA-AEA1-D190C4AFBC62}" srcOrd="1" destOrd="0" presId="urn:microsoft.com/office/officeart/2005/8/layout/process1"/>
    <dgm:cxn modelId="{6E3B13F9-D7B2-4971-AB5B-818FEA3754C1}" srcId="{D1090BED-AF30-45CA-811B-4610EC35E33A}" destId="{D4C09E4B-C912-4D2C-959B-FD55F32C3D6C}" srcOrd="4" destOrd="0" parTransId="{E058A263-FF6F-4A64-A4E7-ABE4438E2D23}" sibTransId="{329824AE-BC86-4035-BACF-84733019B4E3}"/>
    <dgm:cxn modelId="{0A12756F-EDE4-4178-9DE1-3E4DBB912D3D}" type="presOf" srcId="{B6EBA467-00FF-435D-903B-E196DDD1F098}" destId="{B9A8500F-D6BE-4FCA-AB7A-18F35C162288}" srcOrd="0" destOrd="0" presId="urn:microsoft.com/office/officeart/2005/8/layout/process1"/>
    <dgm:cxn modelId="{7B3EA99A-A14D-46E1-B378-0C660ADC7A09}" type="presParOf" srcId="{FB66990B-3C77-4F97-A46E-DEB7237F4BFB}" destId="{4230B228-D8A5-49DD-A97D-047FCCCA44D1}" srcOrd="0" destOrd="0" presId="urn:microsoft.com/office/officeart/2005/8/layout/process1"/>
    <dgm:cxn modelId="{9198E3CF-9889-4CFF-9D20-7A89486E4431}" type="presParOf" srcId="{FB66990B-3C77-4F97-A46E-DEB7237F4BFB}" destId="{105C11CA-CF3F-4E87-A2CC-C899DA61DD01}" srcOrd="1" destOrd="0" presId="urn:microsoft.com/office/officeart/2005/8/layout/process1"/>
    <dgm:cxn modelId="{792F9E07-CD2C-4F8A-A6E9-D57B71C457E6}" type="presParOf" srcId="{105C11CA-CF3F-4E87-A2CC-C899DA61DD01}" destId="{60B91A96-C8C7-47D3-95E2-D48A1D634958}" srcOrd="0" destOrd="0" presId="urn:microsoft.com/office/officeart/2005/8/layout/process1"/>
    <dgm:cxn modelId="{A2A014B4-3BD2-412C-ABF6-D7C750841C85}" type="presParOf" srcId="{FB66990B-3C77-4F97-A46E-DEB7237F4BFB}" destId="{379535F6-9E74-4EB4-BE60-9C257A8F3E1B}" srcOrd="2" destOrd="0" presId="urn:microsoft.com/office/officeart/2005/8/layout/process1"/>
    <dgm:cxn modelId="{D8A8D218-A956-41BD-A470-243526AAE88E}" type="presParOf" srcId="{FB66990B-3C77-4F97-A46E-DEB7237F4BFB}" destId="{FD5B617E-CE53-4FD6-B308-ED1E705FEB4E}" srcOrd="3" destOrd="0" presId="urn:microsoft.com/office/officeart/2005/8/layout/process1"/>
    <dgm:cxn modelId="{9742C14E-68E4-4572-ACA1-05FE2B22865C}" type="presParOf" srcId="{FD5B617E-CE53-4FD6-B308-ED1E705FEB4E}" destId="{8475A313-1A70-41EA-AEA1-D190C4AFBC62}" srcOrd="0" destOrd="0" presId="urn:microsoft.com/office/officeart/2005/8/layout/process1"/>
    <dgm:cxn modelId="{B691F3C8-4030-4BDC-B3EB-330EE64E9A93}" type="presParOf" srcId="{FB66990B-3C77-4F97-A46E-DEB7237F4BFB}" destId="{C042423B-D182-48D0-8893-D23B0FD5AFC9}" srcOrd="4" destOrd="0" presId="urn:microsoft.com/office/officeart/2005/8/layout/process1"/>
    <dgm:cxn modelId="{A6187DD4-0320-4007-B25F-A61B5D76A9B5}" type="presParOf" srcId="{FB66990B-3C77-4F97-A46E-DEB7237F4BFB}" destId="{798CCE1A-B8B2-4D2E-A2B7-967DEDE4C63E}" srcOrd="5" destOrd="0" presId="urn:microsoft.com/office/officeart/2005/8/layout/process1"/>
    <dgm:cxn modelId="{16B501AE-42C5-4102-99B1-906B36AE392E}" type="presParOf" srcId="{798CCE1A-B8B2-4D2E-A2B7-967DEDE4C63E}" destId="{58DA927D-36AB-4839-8105-606334A180F3}" srcOrd="0" destOrd="0" presId="urn:microsoft.com/office/officeart/2005/8/layout/process1"/>
    <dgm:cxn modelId="{E240CCDE-0AB1-4081-98C1-42338F46FA05}" type="presParOf" srcId="{FB66990B-3C77-4F97-A46E-DEB7237F4BFB}" destId="{C4CC8A2E-DF89-4735-9911-E1E8555E8F6A}" srcOrd="6" destOrd="0" presId="urn:microsoft.com/office/officeart/2005/8/layout/process1"/>
    <dgm:cxn modelId="{789E3AE8-E96A-4EA7-B208-792C3603FC16}" type="presParOf" srcId="{FB66990B-3C77-4F97-A46E-DEB7237F4BFB}" destId="{2826E78C-780A-4B01-959B-A0815962C2B4}" srcOrd="7" destOrd="0" presId="urn:microsoft.com/office/officeart/2005/8/layout/process1"/>
    <dgm:cxn modelId="{DD8BEA3B-C058-43BC-A934-AF26C80944B3}" type="presParOf" srcId="{2826E78C-780A-4B01-959B-A0815962C2B4}" destId="{9F2F9A48-76EF-4264-A05D-781659B68009}" srcOrd="0" destOrd="0" presId="urn:microsoft.com/office/officeart/2005/8/layout/process1"/>
    <dgm:cxn modelId="{66788B73-5EF9-4B1A-B1A3-BBE7FB672221}" type="presParOf" srcId="{FB66990B-3C77-4F97-A46E-DEB7237F4BFB}" destId="{066DC100-2225-4DB6-B397-65E978D31ABF}" srcOrd="8" destOrd="0" presId="urn:microsoft.com/office/officeart/2005/8/layout/process1"/>
    <dgm:cxn modelId="{2482C939-5719-4A37-8903-788818F1952E}" type="presParOf" srcId="{FB66990B-3C77-4F97-A46E-DEB7237F4BFB}" destId="{560399DE-DAB3-4738-AF18-DF660948F869}" srcOrd="9" destOrd="0" presId="urn:microsoft.com/office/officeart/2005/8/layout/process1"/>
    <dgm:cxn modelId="{FD0AA237-2629-41CC-BD39-7B338F7239DB}" type="presParOf" srcId="{560399DE-DAB3-4738-AF18-DF660948F869}" destId="{D81F520D-490D-478B-A35B-228CFBB2FC58}" srcOrd="0" destOrd="0" presId="urn:microsoft.com/office/officeart/2005/8/layout/process1"/>
    <dgm:cxn modelId="{B9E056EC-CFEE-4FB9-AB68-6CF865F188F7}" type="presParOf" srcId="{FB66990B-3C77-4F97-A46E-DEB7237F4BFB}" destId="{B9A8500F-D6BE-4FCA-AB7A-18F35C16228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9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0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4634"/>
            <a:ext cx="8534400" cy="5344626"/>
          </a:xfrm>
          <a:prstGeom prst="rect">
            <a:avLst/>
          </a:prstGeom>
        </p:spPr>
        <p:txBody>
          <a:bodyPr/>
          <a:lstStyle>
            <a:lvl1pPr algn="just">
              <a:defRPr sz="2000">
                <a:solidFill>
                  <a:schemeClr val="tx1"/>
                </a:solidFill>
              </a:defRPr>
            </a:lvl1pPr>
            <a:lvl2pPr algn="just">
              <a:defRPr sz="1800">
                <a:solidFill>
                  <a:schemeClr val="tx1"/>
                </a:solidFill>
              </a:defRPr>
            </a:lvl2pPr>
            <a:lvl3pPr algn="just">
              <a:defRPr sz="1600">
                <a:solidFill>
                  <a:schemeClr val="tx1"/>
                </a:solidFill>
              </a:defRPr>
            </a:lvl3pPr>
            <a:lvl4pPr algn="just">
              <a:defRPr sz="1400">
                <a:solidFill>
                  <a:schemeClr val="tx1"/>
                </a:solidFill>
              </a:defRPr>
            </a:lvl4pPr>
            <a:lvl5pPr algn="just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BF9255D1-ED6A-45C1-9B5B-164E1A3AA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BF9255D1-ED6A-45C1-9B5B-164E1A3AAB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0"/>
            <a:ext cx="55537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Overview of New Control Room Desk</a:t>
            </a:r>
            <a:endParaRPr lang="en-US" b="1" dirty="0" smtClean="0"/>
          </a:p>
          <a:p>
            <a:endParaRPr lang="en-US" b="1" dirty="0" smtClean="0"/>
          </a:p>
          <a:p>
            <a:endParaRPr lang="en-US" i="1" dirty="0" smtClean="0"/>
          </a:p>
          <a:p>
            <a:r>
              <a:rPr lang="en-US" i="1" dirty="0" smtClean="0"/>
              <a:t>Dan Woodfin</a:t>
            </a:r>
            <a:endParaRPr lang="en-US" i="1" dirty="0"/>
          </a:p>
          <a:p>
            <a:r>
              <a:rPr lang="en-US" dirty="0" smtClean="0"/>
              <a:t>Sr. Director, System Operations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ROS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February 2, 2017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Risk and NSRS Sufficiency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2556"/>
            <a:ext cx="8534400" cy="5136704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Reliability Risk </a:t>
            </a:r>
            <a:r>
              <a:rPr lang="en-US" sz="2400" dirty="0">
                <a:solidFill>
                  <a:schemeClr val="tx2"/>
                </a:solidFill>
              </a:rPr>
              <a:t>Desk </a:t>
            </a:r>
            <a:r>
              <a:rPr lang="en-US" sz="2400" dirty="0" smtClean="0">
                <a:solidFill>
                  <a:schemeClr val="tx2"/>
                </a:solidFill>
              </a:rPr>
              <a:t>will: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Monitor the adequacy of scheduled resources (COPs) to cover the forecasted Load, ramp, and the uncertainty around the Load and renewable forecasts for the next 6 hours and identify hours with insufficiency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Retain </a:t>
            </a:r>
            <a:r>
              <a:rPr lang="en-US" sz="2000" dirty="0">
                <a:solidFill>
                  <a:schemeClr val="tx2"/>
                </a:solidFill>
              </a:rPr>
              <a:t>sufficient NSRS in every hour </a:t>
            </a:r>
            <a:r>
              <a:rPr lang="en-US" sz="2000" dirty="0" smtClean="0">
                <a:solidFill>
                  <a:schemeClr val="tx2"/>
                </a:solidFill>
              </a:rPr>
              <a:t>to </a:t>
            </a:r>
            <a:r>
              <a:rPr lang="en-US" sz="2000" dirty="0">
                <a:solidFill>
                  <a:schemeClr val="tx2"/>
                </a:solidFill>
              </a:rPr>
              <a:t>cover the higher of: 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the current level of net load ramp risk or 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the amount that will be needed, based on currently expected operating conditions, to restore frequency and recover contingency reserves</a:t>
            </a:r>
          </a:p>
          <a:p>
            <a:pPr lvl="1"/>
            <a:endParaRPr lang="en-US" sz="2000" dirty="0" smtClean="0">
              <a:solidFill>
                <a:schemeClr val="tx2"/>
              </a:solidFill>
            </a:endParaRPr>
          </a:p>
          <a:p>
            <a:pPr lvl="1"/>
            <a:endParaRPr lang="en-US" sz="2000" baseline="-25000" dirty="0" smtClean="0">
              <a:solidFill>
                <a:schemeClr val="tx2"/>
              </a:solidFill>
            </a:endParaRP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36078" y="6231022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451123" y="5077334"/>
            <a:ext cx="1813084" cy="55268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661799" y="4724743"/>
            <a:ext cx="1602409" cy="779931"/>
          </a:xfrm>
          <a:custGeom>
            <a:avLst/>
            <a:gdLst>
              <a:gd name="connsiteX0" fmla="*/ 0 w 2467897"/>
              <a:gd name="connsiteY0" fmla="*/ 1406013 h 1406013"/>
              <a:gd name="connsiteX1" fmla="*/ 422787 w 2467897"/>
              <a:gd name="connsiteY1" fmla="*/ 1248697 h 1406013"/>
              <a:gd name="connsiteX2" fmla="*/ 904568 w 2467897"/>
              <a:gd name="connsiteY2" fmla="*/ 1042219 h 1406013"/>
              <a:gd name="connsiteX3" fmla="*/ 1789471 w 2467897"/>
              <a:gd name="connsiteY3" fmla="*/ 570271 h 1406013"/>
              <a:gd name="connsiteX4" fmla="*/ 2467897 w 2467897"/>
              <a:gd name="connsiteY4" fmla="*/ 0 h 140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897" h="1406013">
                <a:moveTo>
                  <a:pt x="0" y="1406013"/>
                </a:moveTo>
                <a:cubicBezTo>
                  <a:pt x="136013" y="1357671"/>
                  <a:pt x="272026" y="1309329"/>
                  <a:pt x="422787" y="1248697"/>
                </a:cubicBezTo>
                <a:cubicBezTo>
                  <a:pt x="573548" y="1188065"/>
                  <a:pt x="676787" y="1155290"/>
                  <a:pt x="904568" y="1042219"/>
                </a:cubicBezTo>
                <a:cubicBezTo>
                  <a:pt x="1132349" y="929148"/>
                  <a:pt x="1528916" y="743974"/>
                  <a:pt x="1789471" y="570271"/>
                </a:cubicBezTo>
                <a:cubicBezTo>
                  <a:pt x="2050026" y="396568"/>
                  <a:pt x="2467897" y="0"/>
                  <a:pt x="2467897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451123" y="4724743"/>
            <a:ext cx="0" cy="1434516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51123" y="6159259"/>
            <a:ext cx="2042911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58296" y="4983762"/>
            <a:ext cx="740240" cy="174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Forecasted Load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4207" y="4631680"/>
            <a:ext cx="1008774" cy="174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>Net Load Forecast Error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 rot="19471244" flipV="1">
            <a:off x="3743908" y="5091362"/>
            <a:ext cx="1602409" cy="779931"/>
          </a:xfrm>
          <a:custGeom>
            <a:avLst/>
            <a:gdLst>
              <a:gd name="connsiteX0" fmla="*/ 0 w 2467897"/>
              <a:gd name="connsiteY0" fmla="*/ 1406013 h 1406013"/>
              <a:gd name="connsiteX1" fmla="*/ 422787 w 2467897"/>
              <a:gd name="connsiteY1" fmla="*/ 1248697 h 1406013"/>
              <a:gd name="connsiteX2" fmla="*/ 904568 w 2467897"/>
              <a:gd name="connsiteY2" fmla="*/ 1042219 h 1406013"/>
              <a:gd name="connsiteX3" fmla="*/ 1789471 w 2467897"/>
              <a:gd name="connsiteY3" fmla="*/ 570271 h 1406013"/>
              <a:gd name="connsiteX4" fmla="*/ 2467897 w 2467897"/>
              <a:gd name="connsiteY4" fmla="*/ 0 h 140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897" h="1406013">
                <a:moveTo>
                  <a:pt x="0" y="1406013"/>
                </a:moveTo>
                <a:cubicBezTo>
                  <a:pt x="136013" y="1357671"/>
                  <a:pt x="272026" y="1309329"/>
                  <a:pt x="422787" y="1248697"/>
                </a:cubicBezTo>
                <a:cubicBezTo>
                  <a:pt x="573548" y="1188065"/>
                  <a:pt x="676787" y="1155290"/>
                  <a:pt x="904568" y="1042219"/>
                </a:cubicBezTo>
                <a:cubicBezTo>
                  <a:pt x="1132349" y="929148"/>
                  <a:pt x="1528916" y="743974"/>
                  <a:pt x="1789471" y="570271"/>
                </a:cubicBezTo>
                <a:cubicBezTo>
                  <a:pt x="2050026" y="396568"/>
                  <a:pt x="2467897" y="0"/>
                  <a:pt x="2467897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Intra-hour </a:t>
            </a:r>
            <a:r>
              <a:rPr lang="en-US" dirty="0" smtClean="0"/>
              <a:t>Resource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9320"/>
            <a:ext cx="8534400" cy="4999054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Reliability </a:t>
            </a:r>
            <a:r>
              <a:rPr lang="en-US" sz="2400" dirty="0">
                <a:solidFill>
                  <a:schemeClr val="tx2"/>
                </a:solidFill>
              </a:rPr>
              <a:t>Risk Desk </a:t>
            </a:r>
            <a:r>
              <a:rPr lang="en-US" sz="2400" dirty="0" smtClean="0">
                <a:solidFill>
                  <a:schemeClr val="tx2"/>
                </a:solidFill>
              </a:rPr>
              <a:t>will: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Monitor the </a:t>
            </a:r>
            <a:r>
              <a:rPr lang="en-US" sz="2000" dirty="0" smtClean="0">
                <a:solidFill>
                  <a:schemeClr val="tx2"/>
                </a:solidFill>
              </a:rPr>
              <a:t>short-term Load, wind and solar forecasts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Intra-hour </a:t>
            </a:r>
            <a:r>
              <a:rPr lang="en-US" sz="1800" dirty="0">
                <a:solidFill>
                  <a:schemeClr val="tx2"/>
                </a:solidFill>
              </a:rPr>
              <a:t>net load patterns due to load/wind/solar </a:t>
            </a:r>
            <a:r>
              <a:rPr lang="en-US" sz="1800" dirty="0" smtClean="0">
                <a:solidFill>
                  <a:schemeClr val="tx2"/>
                </a:solidFill>
              </a:rPr>
              <a:t>can </a:t>
            </a:r>
            <a:r>
              <a:rPr lang="en-US" sz="1800" dirty="0">
                <a:solidFill>
                  <a:schemeClr val="tx2"/>
                </a:solidFill>
              </a:rPr>
              <a:t>be vastly different even with same hourly average values.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Monitor the adequacy </a:t>
            </a:r>
            <a:r>
              <a:rPr lang="en-US" sz="2000" dirty="0">
                <a:solidFill>
                  <a:schemeClr val="tx2"/>
                </a:solidFill>
              </a:rPr>
              <a:t>of available </a:t>
            </a:r>
            <a:r>
              <a:rPr lang="en-US" sz="2000" dirty="0" smtClean="0">
                <a:solidFill>
                  <a:schemeClr val="tx2"/>
                </a:solidFill>
              </a:rPr>
              <a:t>generation and reserves </a:t>
            </a:r>
            <a:r>
              <a:rPr lang="en-US" sz="2000" dirty="0">
                <a:solidFill>
                  <a:schemeClr val="tx2"/>
                </a:solidFill>
              </a:rPr>
              <a:t>to cover the expected volatility in </a:t>
            </a:r>
            <a:r>
              <a:rPr lang="en-US" sz="2000" dirty="0" smtClean="0">
                <a:solidFill>
                  <a:schemeClr val="tx2"/>
                </a:solidFill>
              </a:rPr>
              <a:t>short-term net load over </a:t>
            </a:r>
            <a:r>
              <a:rPr lang="en-US" sz="2000" dirty="0">
                <a:solidFill>
                  <a:schemeClr val="tx2"/>
                </a:solidFill>
              </a:rPr>
              <a:t>the next 60 minutes and identify </a:t>
            </a:r>
            <a:r>
              <a:rPr lang="en-US" sz="2000" dirty="0" smtClean="0">
                <a:solidFill>
                  <a:schemeClr val="tx2"/>
                </a:solidFill>
              </a:rPr>
              <a:t>sub-hourly intervals </a:t>
            </a:r>
            <a:r>
              <a:rPr lang="en-US" sz="2000" dirty="0">
                <a:solidFill>
                  <a:schemeClr val="tx2"/>
                </a:solidFill>
              </a:rPr>
              <a:t>with </a:t>
            </a:r>
            <a:r>
              <a:rPr lang="en-US" sz="2000" dirty="0" smtClean="0">
                <a:solidFill>
                  <a:schemeClr val="tx2"/>
                </a:solidFill>
              </a:rPr>
              <a:t>insufficiency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Tools for this functionality still under development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172200"/>
            <a:ext cx="609600" cy="296863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788682" y="4644335"/>
            <a:ext cx="5350326" cy="846731"/>
            <a:chOff x="1788682" y="4644335"/>
            <a:chExt cx="5350326" cy="846731"/>
          </a:xfrm>
        </p:grpSpPr>
        <p:grpSp>
          <p:nvGrpSpPr>
            <p:cNvPr id="6" name="Group 5"/>
            <p:cNvGrpSpPr/>
            <p:nvPr/>
          </p:nvGrpSpPr>
          <p:grpSpPr>
            <a:xfrm>
              <a:off x="1788682" y="4659837"/>
              <a:ext cx="869983" cy="831229"/>
              <a:chOff x="826169" y="3176336"/>
              <a:chExt cx="916004" cy="914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827773" y="3176336"/>
                <a:ext cx="9144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26169" y="3628724"/>
                <a:ext cx="916004" cy="46201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79940" y="4647893"/>
              <a:ext cx="875886" cy="831229"/>
              <a:chOff x="2647150" y="3163197"/>
              <a:chExt cx="922219" cy="914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654969" y="3163197"/>
                <a:ext cx="9144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ight Triangle 14"/>
              <p:cNvSpPr/>
              <p:nvPr/>
            </p:nvSpPr>
            <p:spPr>
              <a:xfrm>
                <a:off x="2647150" y="3163197"/>
                <a:ext cx="922219" cy="914399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77102" y="4644335"/>
              <a:ext cx="872172" cy="838337"/>
              <a:chOff x="3972672" y="3159283"/>
              <a:chExt cx="918309" cy="922219"/>
            </a:xfrm>
          </p:grpSpPr>
          <p:sp>
            <p:nvSpPr>
              <p:cNvPr id="12" name="Rectangle 11"/>
              <p:cNvSpPr/>
              <p:nvPr/>
            </p:nvSpPr>
            <p:spPr>
              <a:xfrm rot="16200000">
                <a:off x="3976581" y="3163193"/>
                <a:ext cx="9144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ight Triangle 12"/>
              <p:cNvSpPr/>
              <p:nvPr/>
            </p:nvSpPr>
            <p:spPr>
              <a:xfrm rot="16200000">
                <a:off x="3968762" y="3163193"/>
                <a:ext cx="922219" cy="914399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270548" y="4647888"/>
              <a:ext cx="868460" cy="831229"/>
              <a:chOff x="7116745" y="2363092"/>
              <a:chExt cx="914400" cy="914400"/>
            </a:xfrm>
          </p:grpSpPr>
          <p:sp>
            <p:nvSpPr>
              <p:cNvPr id="10" name="Rectangle 9"/>
              <p:cNvSpPr/>
              <p:nvPr/>
            </p:nvSpPr>
            <p:spPr>
              <a:xfrm rot="16200000">
                <a:off x="7116745" y="2363092"/>
                <a:ext cx="9144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7120655" y="2376236"/>
                <a:ext cx="910490" cy="90125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80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927"/>
            <a:ext cx="8534400" cy="5263333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Implementation of new desk should be almost imperceptible to stakeholders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Additional analysis and monitoring to support current activities of existing desks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Type and volume of resulting operating actions is not expected to change </a:t>
            </a:r>
            <a:r>
              <a:rPr lang="en-US" sz="2000" dirty="0" smtClean="0">
                <a:solidFill>
                  <a:schemeClr val="tx2"/>
                </a:solidFill>
              </a:rPr>
              <a:t>significantly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Operating Procedures are currently written to require notification of Shift Supervisor and appropriate existing desk when monitoring shows issues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Informs existing decision processes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If </a:t>
            </a:r>
            <a:r>
              <a:rPr lang="en-US" sz="2200" dirty="0">
                <a:solidFill>
                  <a:schemeClr val="tx2"/>
                </a:solidFill>
              </a:rPr>
              <a:t>additional resources are required to cover risk, will use existing tools and </a:t>
            </a:r>
            <a:r>
              <a:rPr lang="en-US" sz="2200" dirty="0" smtClean="0">
                <a:solidFill>
                  <a:schemeClr val="tx2"/>
                </a:solidFill>
              </a:rPr>
              <a:t>processes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Preference is to allow market to respond, procure additional A/S as time permits, defer RUC and only as necessary preserve reliability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255D1-ED6A-45C1-9B5B-164E1A3AAB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458200" cy="16002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36078" y="6231022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Operational Risks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02577" y="1331502"/>
            <a:ext cx="1191095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Operational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Monitoring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and Analysis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3957408" y="932527"/>
            <a:ext cx="4963071" cy="4969557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ERCOT operators deal with a variety of traditional risks in the Control Room: </a:t>
            </a:r>
          </a:p>
          <a:p>
            <a:pPr lvl="1"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Transmission line faults and outages</a:t>
            </a:r>
          </a:p>
          <a:p>
            <a:pPr lvl="1"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Generation Resource trips </a:t>
            </a:r>
          </a:p>
          <a:p>
            <a:pPr lvl="1"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Load Forecast errors</a:t>
            </a:r>
          </a:p>
          <a:p>
            <a:pPr lvl="1"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Base Point Deviations</a:t>
            </a:r>
          </a:p>
          <a:p>
            <a:pPr lvl="1" algn="l">
              <a:spcBef>
                <a:spcPts val="0"/>
              </a:spcBef>
            </a:pPr>
            <a:endParaRPr lang="en-US" smtClean="0">
              <a:solidFill>
                <a:schemeClr val="tx2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Control Room primarily assesses risk to operational reliability through:</a:t>
            </a:r>
          </a:p>
          <a:p>
            <a:pPr lvl="1"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Characterization of contingencies and their consequences, </a:t>
            </a:r>
          </a:p>
          <a:p>
            <a:pPr lvl="1"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Determination of operating reserves and limits to be maintained, </a:t>
            </a:r>
          </a:p>
          <a:p>
            <a:pPr lvl="1" algn="l">
              <a:spcBef>
                <a:spcPts val="0"/>
              </a:spcBef>
            </a:pPr>
            <a:r>
              <a:rPr lang="en-US" smtClean="0">
                <a:solidFill>
                  <a:schemeClr val="tx2"/>
                </a:solidFill>
              </a:rPr>
              <a:t>Informed, experienced operator judgment </a:t>
            </a:r>
          </a:p>
          <a:p>
            <a:pPr lvl="1" algn="l">
              <a:spcBef>
                <a:spcPts val="0"/>
              </a:spcBef>
            </a:pPr>
            <a:endParaRPr lang="en-US" smtClean="0">
              <a:solidFill>
                <a:schemeClr val="tx2"/>
              </a:solidFill>
            </a:endParaRPr>
          </a:p>
          <a:p>
            <a:pPr lvl="1" algn="l"/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63" name="Shape 62"/>
          <p:cNvSpPr/>
          <p:nvPr/>
        </p:nvSpPr>
        <p:spPr>
          <a:xfrm>
            <a:off x="1273937" y="2818349"/>
            <a:ext cx="2384788" cy="1986407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Oval 64"/>
          <p:cNvSpPr/>
          <p:nvPr/>
        </p:nvSpPr>
        <p:spPr>
          <a:xfrm>
            <a:off x="2143074" y="1590955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70402" y="1700835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525421" y="2019202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033397" y="3102500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033397" y="2114995"/>
            <a:ext cx="741760" cy="7015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870402" y="2230508"/>
            <a:ext cx="649401" cy="58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726014" y="1661224"/>
            <a:ext cx="222239" cy="2048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38487" y="2753140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409973" y="2501562"/>
            <a:ext cx="637856" cy="6009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101301" y="2878928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672696" y="1480248"/>
            <a:ext cx="222239" cy="2048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122870" y="2843544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727534" y="3339163"/>
            <a:ext cx="107368" cy="104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700116" y="2047378"/>
            <a:ext cx="107368" cy="104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799036" y="3209562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962684" y="1495991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18026" y="3173349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003957" y="1931862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040844" y="4751137"/>
            <a:ext cx="806022" cy="452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Operating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Actions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255D1-ED6A-45C1-9B5B-164E1A3AAB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Risks</a:t>
            </a:r>
            <a:endParaRPr lang="en-US" dirty="0"/>
          </a:p>
        </p:txBody>
      </p:sp>
      <p:sp>
        <p:nvSpPr>
          <p:cNvPr id="56" name="Shape 55"/>
          <p:cNvSpPr/>
          <p:nvPr/>
        </p:nvSpPr>
        <p:spPr>
          <a:xfrm>
            <a:off x="6454412" y="2805589"/>
            <a:ext cx="2384788" cy="1986407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Shape 28"/>
          <p:cNvSpPr/>
          <p:nvPr/>
        </p:nvSpPr>
        <p:spPr>
          <a:xfrm>
            <a:off x="3031617" y="2818349"/>
            <a:ext cx="2384788" cy="1986407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Oval 4"/>
          <p:cNvSpPr/>
          <p:nvPr/>
        </p:nvSpPr>
        <p:spPr>
          <a:xfrm>
            <a:off x="3900754" y="1590955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28082" y="1700835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83101" y="2019202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91077" y="3102500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91077" y="2114995"/>
            <a:ext cx="741760" cy="7015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28082" y="2230508"/>
            <a:ext cx="649401" cy="58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83694" y="1661224"/>
            <a:ext cx="222239" cy="2048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96167" y="2753140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67653" y="2501562"/>
            <a:ext cx="637856" cy="6009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58981" y="2878928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30376" y="1480248"/>
            <a:ext cx="222239" cy="2048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80550" y="2843544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85214" y="3339163"/>
            <a:ext cx="107368" cy="104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57796" y="2047378"/>
            <a:ext cx="107368" cy="104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56716" y="3209562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20364" y="1495991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75706" y="3173349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61637" y="1931862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23549" y="1597173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50878" y="1707053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705896" y="2025420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213872" y="3108718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13872" y="2121213"/>
            <a:ext cx="741760" cy="7015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050878" y="2236726"/>
            <a:ext cx="649401" cy="58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18962" y="2759358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90448" y="2507780"/>
            <a:ext cx="637856" cy="6009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81776" y="2885146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03346" y="2849762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979511" y="3215780"/>
            <a:ext cx="107368" cy="104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143159" y="1502209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098501" y="3179567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184432" y="1938080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88945" y="1607836"/>
            <a:ext cx="379857" cy="3955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54749" y="1410257"/>
            <a:ext cx="379857" cy="3955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850908" y="3226815"/>
            <a:ext cx="379857" cy="3955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7804667" y="1942624"/>
            <a:ext cx="61476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541496" y="1573616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87036" y="1781936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508304" y="2102203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553798" y="3407652"/>
            <a:ext cx="3509381" cy="21961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716466" y="4751137"/>
            <a:ext cx="970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Operating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Actions</a:t>
            </a:r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52157" y="4769627"/>
            <a:ext cx="970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Operating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Actions</a:t>
            </a:r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371307" y="932733"/>
            <a:ext cx="2649968" cy="2330913"/>
          </a:xfrm>
        </p:spPr>
        <p:txBody>
          <a:bodyPr/>
          <a:lstStyle/>
          <a:p>
            <a:pPr marL="173038" indent="-173038" algn="l"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With the changing resource mix on the system, </a:t>
            </a:r>
            <a:r>
              <a:rPr lang="en-US" dirty="0" smtClean="0">
                <a:solidFill>
                  <a:schemeClr val="tx2"/>
                </a:solidFill>
              </a:rPr>
              <a:t>the need to assess </a:t>
            </a:r>
            <a:r>
              <a:rPr lang="en-US" dirty="0">
                <a:solidFill>
                  <a:schemeClr val="tx2"/>
                </a:solidFill>
              </a:rPr>
              <a:t>and manage certain </a:t>
            </a:r>
            <a:r>
              <a:rPr lang="en-US" dirty="0" smtClean="0">
                <a:solidFill>
                  <a:schemeClr val="tx2"/>
                </a:solidFill>
              </a:rPr>
              <a:t>risks has grown</a:t>
            </a:r>
            <a:endParaRPr lang="en-US" dirty="0">
              <a:solidFill>
                <a:schemeClr val="tx2"/>
              </a:solidFill>
            </a:endParaRPr>
          </a:p>
          <a:p>
            <a:pPr marL="173038" indent="-173038" algn="l"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173038" indent="-173038" algn="l"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Improved </a:t>
            </a:r>
            <a:r>
              <a:rPr lang="en-US" dirty="0">
                <a:solidFill>
                  <a:schemeClr val="tx2"/>
                </a:solidFill>
              </a:rPr>
              <a:t>quantitative </a:t>
            </a:r>
            <a:r>
              <a:rPr lang="en-US" dirty="0" smtClean="0">
                <a:solidFill>
                  <a:schemeClr val="tx2"/>
                </a:solidFill>
              </a:rPr>
              <a:t>analysis and </a:t>
            </a:r>
            <a:r>
              <a:rPr lang="en-US" dirty="0">
                <a:solidFill>
                  <a:schemeClr val="tx2"/>
                </a:solidFill>
              </a:rPr>
              <a:t>dynamic consideration </a:t>
            </a:r>
            <a:r>
              <a:rPr lang="en-US" dirty="0" smtClean="0">
                <a:solidFill>
                  <a:schemeClr val="tx2"/>
                </a:solidFill>
              </a:rPr>
              <a:t>of these risks </a:t>
            </a:r>
            <a:r>
              <a:rPr lang="en-US" dirty="0">
                <a:solidFill>
                  <a:schemeClr val="tx2"/>
                </a:solidFill>
              </a:rPr>
              <a:t>and controls are needed</a:t>
            </a:r>
          </a:p>
          <a:p>
            <a:pPr marL="0" indent="0" algn="l">
              <a:spcBef>
                <a:spcPts val="0"/>
              </a:spcBef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457200" lvl="1" indent="0" algn="l">
              <a:spcBef>
                <a:spcPts val="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457200" lvl="1" indent="0" algn="l"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906741" y="4904418"/>
            <a:ext cx="2289813" cy="2330913"/>
          </a:xfrm>
          <a:prstGeom prst="rect">
            <a:avLst/>
          </a:prstGeom>
        </p:spPr>
        <p:txBody>
          <a:bodyPr/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l">
              <a:buFont typeface="Arial" panose="020B0604020202020204" pitchFamily="34" charset="0"/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85428" y="3209562"/>
            <a:ext cx="118105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538898" y="3392071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4128" y="1023030"/>
            <a:ext cx="1580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Traditional Needs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87483" y="1023030"/>
            <a:ext cx="143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Evolving Needs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3463" y="2177222"/>
            <a:ext cx="950901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Operational</a:t>
            </a:r>
          </a:p>
          <a:p>
            <a:pPr algn="ctr"/>
            <a:r>
              <a:rPr lang="en-US" sz="105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Monitoring</a:t>
            </a:r>
          </a:p>
          <a:p>
            <a:pPr algn="ctr"/>
            <a:r>
              <a:rPr lang="en-US" sz="105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and Analysis</a:t>
            </a:r>
            <a:endParaRPr lang="en-US" sz="10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255D1-ED6A-45C1-9B5B-164E1A3AAB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0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Risks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98524" y="4751137"/>
            <a:ext cx="806022" cy="452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Operating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Actions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34215" y="4769627"/>
            <a:ext cx="806022" cy="452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Operating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Actions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371307" y="989883"/>
            <a:ext cx="2649968" cy="2330913"/>
          </a:xfrm>
        </p:spPr>
        <p:txBody>
          <a:bodyPr/>
          <a:lstStyle/>
          <a:p>
            <a:pPr marL="173038" indent="-173038" algn="l"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Intent is to perform </a:t>
            </a:r>
            <a:r>
              <a:rPr lang="en-US" dirty="0">
                <a:solidFill>
                  <a:schemeClr val="tx2"/>
                </a:solidFill>
              </a:rPr>
              <a:t>existing </a:t>
            </a:r>
            <a:r>
              <a:rPr lang="en-US" dirty="0" smtClean="0">
                <a:solidFill>
                  <a:schemeClr val="tx2"/>
                </a:solidFill>
              </a:rPr>
              <a:t>activities with more </a:t>
            </a:r>
            <a:r>
              <a:rPr lang="en-US" dirty="0">
                <a:solidFill>
                  <a:schemeClr val="tx2"/>
                </a:solidFill>
              </a:rPr>
              <a:t>in-depth monitoring and </a:t>
            </a:r>
            <a:r>
              <a:rPr lang="en-US" dirty="0" smtClean="0">
                <a:solidFill>
                  <a:schemeClr val="tx2"/>
                </a:solidFill>
              </a:rPr>
              <a:t>analysis</a:t>
            </a:r>
          </a:p>
          <a:p>
            <a:pPr marL="173038" indent="-173038" algn="l"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173038" indent="-173038" algn="l"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Type and volume of resulting operating actions is not expected to change, except in situations where the increased risks manifest themselves</a:t>
            </a:r>
          </a:p>
          <a:p>
            <a:pPr marL="173038" indent="-173038" algn="l">
              <a:spcBef>
                <a:spcPts val="0"/>
              </a:spcBef>
            </a:pPr>
            <a:endParaRPr lang="en-US" dirty="0">
              <a:solidFill>
                <a:schemeClr val="tx2"/>
              </a:solidFill>
            </a:endParaRPr>
          </a:p>
          <a:p>
            <a:pPr marL="457200" lvl="1" indent="0" algn="l">
              <a:spcBef>
                <a:spcPts val="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457200" lvl="1" indent="0" algn="l"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906741" y="4904418"/>
            <a:ext cx="2289813" cy="2330913"/>
          </a:xfrm>
          <a:prstGeom prst="rect">
            <a:avLst/>
          </a:prstGeom>
        </p:spPr>
        <p:txBody>
          <a:bodyPr/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l">
              <a:buFont typeface="Arial" panose="020B0604020202020204" pitchFamily="34" charset="0"/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54128" y="1023030"/>
            <a:ext cx="1580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Traditional Needs</a:t>
            </a:r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87483" y="1023030"/>
            <a:ext cx="143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Evolving Needs</a:t>
            </a:r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6" name="Shape 55"/>
          <p:cNvSpPr/>
          <p:nvPr/>
        </p:nvSpPr>
        <p:spPr>
          <a:xfrm>
            <a:off x="6454412" y="2805589"/>
            <a:ext cx="2384788" cy="1986407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Shape 28"/>
          <p:cNvSpPr/>
          <p:nvPr/>
        </p:nvSpPr>
        <p:spPr>
          <a:xfrm>
            <a:off x="3031617" y="2818349"/>
            <a:ext cx="2384788" cy="1986407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Oval 4"/>
          <p:cNvSpPr/>
          <p:nvPr/>
        </p:nvSpPr>
        <p:spPr>
          <a:xfrm>
            <a:off x="3900754" y="1590955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28082" y="1700835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83101" y="2019202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91077" y="3102500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91077" y="2114995"/>
            <a:ext cx="741760" cy="7015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28082" y="2230508"/>
            <a:ext cx="649401" cy="58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83694" y="1661224"/>
            <a:ext cx="222239" cy="2048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96167" y="2753140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67653" y="2501562"/>
            <a:ext cx="637856" cy="6009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58981" y="2878928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30376" y="1480248"/>
            <a:ext cx="222239" cy="2048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80550" y="2843544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85214" y="3339163"/>
            <a:ext cx="107368" cy="104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57796" y="2047378"/>
            <a:ext cx="107368" cy="104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56716" y="3209562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20364" y="1495991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75706" y="3173349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61637" y="1931862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23549" y="1597173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50878" y="1707053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705896" y="2025420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213872" y="3108718"/>
            <a:ext cx="490658" cy="456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13872" y="2121213"/>
            <a:ext cx="741760" cy="7015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050878" y="2236726"/>
            <a:ext cx="649401" cy="58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18962" y="2759358"/>
            <a:ext cx="490658" cy="4564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90448" y="2507780"/>
            <a:ext cx="637856" cy="6009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281776" y="2885146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03346" y="2849762"/>
            <a:ext cx="222239" cy="2048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979511" y="3215780"/>
            <a:ext cx="107368" cy="104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143159" y="1502209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098501" y="3179567"/>
            <a:ext cx="222239" cy="2048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184432" y="1938080"/>
            <a:ext cx="107368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88945" y="1607836"/>
            <a:ext cx="379857" cy="3955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54749" y="1410257"/>
            <a:ext cx="379857" cy="3955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850908" y="3226815"/>
            <a:ext cx="379857" cy="3955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541496" y="1573616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87036" y="1781936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553798" y="3407652"/>
            <a:ext cx="3509381" cy="21961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985428" y="3209562"/>
            <a:ext cx="118105" cy="10480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538898" y="3392071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>
            <a:spLocks noChangeAspect="1"/>
          </p:cNvSpPr>
          <p:nvPr/>
        </p:nvSpPr>
        <p:spPr>
          <a:xfrm>
            <a:off x="7804667" y="1942624"/>
            <a:ext cx="61476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483463" y="2177222"/>
            <a:ext cx="950901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Operational</a:t>
            </a:r>
          </a:p>
          <a:p>
            <a:pPr algn="ctr"/>
            <a:r>
              <a:rPr lang="en-US" sz="105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Monitoring</a:t>
            </a:r>
          </a:p>
          <a:p>
            <a:pPr algn="ctr"/>
            <a:r>
              <a:rPr lang="en-US" sz="105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and Analysis</a:t>
            </a:r>
            <a:endParaRPr lang="en-US" sz="10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508304" y="2102203"/>
            <a:ext cx="3509381" cy="21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255D1-ED6A-45C1-9B5B-164E1A3AAB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Risk Desk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1626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To </a:t>
            </a:r>
            <a:r>
              <a:rPr lang="en-US" sz="2400" dirty="0">
                <a:solidFill>
                  <a:schemeClr val="tx2"/>
                </a:solidFill>
              </a:rPr>
              <a:t>meet </a:t>
            </a:r>
            <a:r>
              <a:rPr lang="en-US" sz="2400" dirty="0" smtClean="0">
                <a:solidFill>
                  <a:schemeClr val="tx2"/>
                </a:solidFill>
              </a:rPr>
              <a:t>ERCOT’s strategic </a:t>
            </a:r>
            <a:r>
              <a:rPr lang="en-US" sz="2400" dirty="0">
                <a:solidFill>
                  <a:schemeClr val="tx2"/>
                </a:solidFill>
              </a:rPr>
              <a:t>goal of adapting to </a:t>
            </a:r>
            <a:r>
              <a:rPr lang="en-US" sz="2400" dirty="0" smtClean="0">
                <a:solidFill>
                  <a:schemeClr val="tx2"/>
                </a:solidFill>
              </a:rPr>
              <a:t>the changing </a:t>
            </a:r>
            <a:r>
              <a:rPr lang="en-US" sz="2400" dirty="0">
                <a:solidFill>
                  <a:schemeClr val="tx2"/>
                </a:solidFill>
              </a:rPr>
              <a:t>resource </a:t>
            </a:r>
            <a:r>
              <a:rPr lang="en-US" sz="2400" dirty="0" smtClean="0">
                <a:solidFill>
                  <a:schemeClr val="tx2"/>
                </a:solidFill>
              </a:rPr>
              <a:t>mix, staffing for a new desk in Control Room was approved in 2016-17 budget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Initial tools, procedures, staffing and training has been completed and new desk went live on 1/30/2017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New Operations Procedures are posted – Power Operations Bulletin 770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230938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Risk Desk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2144"/>
            <a:ext cx="8534400" cy="4778516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Facilitate improved </a:t>
            </a:r>
            <a:r>
              <a:rPr lang="en-US" sz="2400" dirty="0" smtClean="0">
                <a:solidFill>
                  <a:schemeClr val="tx2"/>
                </a:solidFill>
              </a:rPr>
              <a:t>accuracy of renewable forecasts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Promote improved telemetry performance from wind/solar plants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Perform forecast </a:t>
            </a:r>
            <a:r>
              <a:rPr lang="en-US" sz="2000" dirty="0">
                <a:solidFill>
                  <a:schemeClr val="tx2"/>
                </a:solidFill>
              </a:rPr>
              <a:t>a</a:t>
            </a:r>
            <a:r>
              <a:rPr lang="en-US" sz="2000" dirty="0" smtClean="0">
                <a:solidFill>
                  <a:schemeClr val="tx2"/>
                </a:solidFill>
              </a:rPr>
              <a:t>djustments during icing and other extreme weather events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Maintain sufficient frequency responsive reserves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Confirm critical level of inertia is online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Ensure frequency responsive capacity is available to cover actual inertia conditions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Maintain sufficient temporally available capacity to cover remaining </a:t>
            </a:r>
            <a:r>
              <a:rPr lang="en-US" sz="2400" dirty="0">
                <a:solidFill>
                  <a:schemeClr val="tx2"/>
                </a:solidFill>
              </a:rPr>
              <a:t>forecast </a:t>
            </a:r>
            <a:r>
              <a:rPr lang="en-US" sz="2400" dirty="0" smtClean="0">
                <a:solidFill>
                  <a:schemeClr val="tx2"/>
                </a:solidFill>
              </a:rPr>
              <a:t>errors and net load ramps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9255D1-ED6A-45C1-9B5B-164E1A3AAB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Risk Desk Activities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962917"/>
              </p:ext>
            </p:extLst>
          </p:nvPr>
        </p:nvGraphicFramePr>
        <p:xfrm>
          <a:off x="304800" y="1066800"/>
          <a:ext cx="8534400" cy="4852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36078" y="6231022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1. Renewable Forecast and Extreme Weather Monitoring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0542"/>
            <a:ext cx="8534400" cy="5018718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Reliability Risk </a:t>
            </a:r>
            <a:r>
              <a:rPr lang="en-US" sz="2400" dirty="0">
                <a:solidFill>
                  <a:schemeClr val="tx2"/>
                </a:solidFill>
              </a:rPr>
              <a:t>Desk </a:t>
            </a:r>
            <a:r>
              <a:rPr lang="en-US" sz="2400" dirty="0" smtClean="0">
                <a:solidFill>
                  <a:schemeClr val="tx2"/>
                </a:solidFill>
              </a:rPr>
              <a:t>will: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Monitor quality of </a:t>
            </a:r>
            <a:r>
              <a:rPr lang="en-US" sz="2000" dirty="0" smtClean="0">
                <a:solidFill>
                  <a:schemeClr val="tx2"/>
                </a:solidFill>
              </a:rPr>
              <a:t>data telemetered </a:t>
            </a:r>
            <a:r>
              <a:rPr lang="en-US" sz="2000" dirty="0">
                <a:solidFill>
                  <a:schemeClr val="tx2"/>
                </a:solidFill>
              </a:rPr>
              <a:t>by </a:t>
            </a:r>
            <a:r>
              <a:rPr lang="en-US" sz="2000" dirty="0" smtClean="0">
                <a:solidFill>
                  <a:schemeClr val="tx2"/>
                </a:solidFill>
              </a:rPr>
              <a:t>intermittent resources and its accuracy in meeting the methodology outlined in ERCOT rules.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Contact appropriate QSEs if needed to resolve the issues identified.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Monitor the current performance </a:t>
            </a:r>
            <a:r>
              <a:rPr lang="en-US" sz="2000" dirty="0">
                <a:solidFill>
                  <a:schemeClr val="tx2"/>
                </a:solidFill>
              </a:rPr>
              <a:t>of renewable </a:t>
            </a:r>
            <a:r>
              <a:rPr lang="en-US" sz="2000" dirty="0" smtClean="0">
                <a:solidFill>
                  <a:schemeClr val="tx2"/>
                </a:solidFill>
              </a:rPr>
              <a:t>forecasts. </a:t>
            </a:r>
            <a:r>
              <a:rPr lang="en-US" sz="2000" dirty="0">
                <a:solidFill>
                  <a:schemeClr val="tx2"/>
                </a:solidFill>
              </a:rPr>
              <a:t>Evaluate large </a:t>
            </a:r>
            <a:r>
              <a:rPr lang="en-US" sz="2000" dirty="0" smtClean="0">
                <a:solidFill>
                  <a:schemeClr val="tx2"/>
                </a:solidFill>
              </a:rPr>
              <a:t>forecast </a:t>
            </a:r>
            <a:r>
              <a:rPr lang="en-US" sz="2000" dirty="0">
                <a:solidFill>
                  <a:schemeClr val="tx2"/>
                </a:solidFill>
              </a:rPr>
              <a:t>errors and correct the forecast if warranted.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Monitor the probability of experiencing large wind output ramps </a:t>
            </a:r>
            <a:r>
              <a:rPr lang="en-US" sz="2000" dirty="0" smtClean="0">
                <a:solidFill>
                  <a:schemeClr val="tx2"/>
                </a:solidFill>
              </a:rPr>
              <a:t>and the sufficiency of the available ramping capability.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230938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076268" y="4274207"/>
            <a:ext cx="3067664" cy="1553531"/>
          </a:xfrm>
          <a:custGeom>
            <a:avLst/>
            <a:gdLst>
              <a:gd name="connsiteX0" fmla="*/ 0 w 3067664"/>
              <a:gd name="connsiteY0" fmla="*/ 1553531 h 1553531"/>
              <a:gd name="connsiteX1" fmla="*/ 727587 w 3067664"/>
              <a:gd name="connsiteY1" fmla="*/ 1189737 h 1553531"/>
              <a:gd name="connsiteX2" fmla="*/ 1582993 w 3067664"/>
              <a:gd name="connsiteY2" fmla="*/ 34 h 1553531"/>
              <a:gd name="connsiteX3" fmla="*/ 2428568 w 3067664"/>
              <a:gd name="connsiteY3" fmla="*/ 1229066 h 1553531"/>
              <a:gd name="connsiteX4" fmla="*/ 3067664 w 3067664"/>
              <a:gd name="connsiteY4" fmla="*/ 1553531 h 155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7664" h="1553531">
                <a:moveTo>
                  <a:pt x="0" y="1553531"/>
                </a:moveTo>
                <a:cubicBezTo>
                  <a:pt x="231877" y="1501092"/>
                  <a:pt x="463755" y="1448653"/>
                  <a:pt x="727587" y="1189737"/>
                </a:cubicBezTo>
                <a:cubicBezTo>
                  <a:pt x="991419" y="930821"/>
                  <a:pt x="1299496" y="-6521"/>
                  <a:pt x="1582993" y="34"/>
                </a:cubicBezTo>
                <a:cubicBezTo>
                  <a:pt x="1866490" y="6589"/>
                  <a:pt x="2181123" y="970150"/>
                  <a:pt x="2428568" y="1229066"/>
                </a:cubicBezTo>
                <a:cubicBezTo>
                  <a:pt x="2676013" y="1487982"/>
                  <a:pt x="3026696" y="1512563"/>
                  <a:pt x="3067664" y="1553531"/>
                </a:cubicBezTo>
              </a:path>
            </a:pathLst>
          </a:custGeom>
          <a:gradFill flip="none" rotWithShape="1">
            <a:gsLst>
              <a:gs pos="0">
                <a:schemeClr val="bg1"/>
              </a:gs>
              <a:gs pos="50000">
                <a:schemeClr val="accent1"/>
              </a:gs>
              <a:gs pos="26000">
                <a:srgbClr val="FFFFFF"/>
              </a:gs>
              <a:gs pos="76000">
                <a:schemeClr val="bg2"/>
              </a:gs>
              <a:gs pos="100000">
                <a:schemeClr val="bg2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Inertia Monitoring and RRS 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4232"/>
            <a:ext cx="8534400" cy="52350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2"/>
                </a:solidFill>
              </a:rPr>
              <a:t>Reliability </a:t>
            </a:r>
            <a:r>
              <a:rPr lang="en-US" sz="2400" dirty="0">
                <a:solidFill>
                  <a:schemeClr val="tx2"/>
                </a:solidFill>
              </a:rPr>
              <a:t>Risk Desk </a:t>
            </a:r>
            <a:r>
              <a:rPr lang="en-US" sz="2400" dirty="0" smtClean="0">
                <a:solidFill>
                  <a:schemeClr val="tx2"/>
                </a:solidFill>
              </a:rPr>
              <a:t>will</a:t>
            </a:r>
            <a:r>
              <a:rPr lang="en-US" sz="2400" dirty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Monitor </a:t>
            </a:r>
            <a:r>
              <a:rPr lang="en-US" sz="2000" dirty="0">
                <a:solidFill>
                  <a:schemeClr val="tx2"/>
                </a:solidFill>
              </a:rPr>
              <a:t>that the inertia on the system is above the Critical Level of Inertia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Monitor adequacy of currently available RRS </a:t>
            </a:r>
            <a:r>
              <a:rPr lang="en-US" sz="2000" dirty="0" smtClean="0">
                <a:solidFill>
                  <a:schemeClr val="tx2"/>
                </a:solidFill>
              </a:rPr>
              <a:t>in </a:t>
            </a:r>
            <a:r>
              <a:rPr lang="en-US" sz="2000" dirty="0">
                <a:solidFill>
                  <a:schemeClr val="tx2"/>
                </a:solidFill>
              </a:rPr>
              <a:t>comparison to the actual RRS requirement </a:t>
            </a:r>
            <a:r>
              <a:rPr lang="en-US" sz="2000" dirty="0" smtClean="0">
                <a:solidFill>
                  <a:schemeClr val="tx2"/>
                </a:solidFill>
              </a:rPr>
              <a:t>based </a:t>
            </a:r>
            <a:r>
              <a:rPr lang="en-US" sz="2000" dirty="0">
                <a:solidFill>
                  <a:schemeClr val="tx2"/>
                </a:solidFill>
              </a:rPr>
              <a:t>on Real Time system inertia conditions.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Evaluate the sufficiency of posted RRS </a:t>
            </a:r>
            <a:r>
              <a:rPr lang="en-US" sz="2000" dirty="0" smtClean="0">
                <a:solidFill>
                  <a:schemeClr val="tx2"/>
                </a:solidFill>
              </a:rPr>
              <a:t>requirement in </a:t>
            </a:r>
            <a:r>
              <a:rPr lang="en-US" sz="2000" dirty="0">
                <a:solidFill>
                  <a:schemeClr val="tx2"/>
                </a:solidFill>
              </a:rPr>
              <a:t>the next 24 to 36 hour timeframe in comparison to the estimated RRS needed based on most recent COP submissions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230938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0373895"/>
              </p:ext>
            </p:extLst>
          </p:nvPr>
        </p:nvGraphicFramePr>
        <p:xfrm>
          <a:off x="381000" y="4809073"/>
          <a:ext cx="8458200" cy="991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33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c34af464-7aa1-4edd-9be4-83dffc1cb926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18616</TotalTime>
  <Words>794</Words>
  <Application>Microsoft Office PowerPoint</Application>
  <PresentationFormat>On-screen Show (4:3)</PresentationFormat>
  <Paragraphs>132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Inside pages</vt:lpstr>
      <vt:lpstr>PowerPoint Presentation</vt:lpstr>
      <vt:lpstr>Traditional Operational Risks</vt:lpstr>
      <vt:lpstr>Evolving Risks</vt:lpstr>
      <vt:lpstr>Evolving Risks</vt:lpstr>
      <vt:lpstr>Reliability Risk Desk Status</vt:lpstr>
      <vt:lpstr>Reliability Risk Desk Goals</vt:lpstr>
      <vt:lpstr>Reliability Risk Desk Activities</vt:lpstr>
      <vt:lpstr>1. Renewable Forecast and Extreme Weather Monitoring</vt:lpstr>
      <vt:lpstr>2. Inertia Monitoring and RRS Sufficiency</vt:lpstr>
      <vt:lpstr>Forecast Risk and NSRS Sufficiency Monitoring</vt:lpstr>
      <vt:lpstr>Intra-hour Resource Monitoring</vt:lpstr>
      <vt:lpstr>Operating Actions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Woodfin, Dan</cp:lastModifiedBy>
  <cp:revision>335</cp:revision>
  <cp:lastPrinted>2016-01-21T20:53:15Z</cp:lastPrinted>
  <dcterms:created xsi:type="dcterms:W3CDTF">2016-01-21T15:20:31Z</dcterms:created>
  <dcterms:modified xsi:type="dcterms:W3CDTF">2017-01-27T19:01:28Z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