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338" r:id="rId6"/>
    <p:sldId id="355" r:id="rId7"/>
    <p:sldId id="361" r:id="rId8"/>
    <p:sldId id="362" r:id="rId9"/>
    <p:sldId id="363" r:id="rId10"/>
    <p:sldId id="3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93A528-4035-4DD7-A2AF-E3CE06A5894C}">
          <p14:sldIdLst>
            <p14:sldId id="338"/>
            <p14:sldId id="355"/>
            <p14:sldId id="361"/>
            <p14:sldId id="362"/>
            <p14:sldId id="363"/>
            <p14:sldId id="3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6897" autoAdjust="0"/>
  </p:normalViewPr>
  <p:slideViewPr>
    <p:cSldViewPr showGuides="1">
      <p:cViewPr varScale="1">
        <p:scale>
          <a:sx n="129" d="100"/>
          <a:sy n="129" d="100"/>
        </p:scale>
        <p:origin x="12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18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77789" y="6561136"/>
            <a:ext cx="666211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000" smtClean="0">
                <a:solidFill>
                  <a:schemeClr val="bg1">
                    <a:lumMod val="50000"/>
                  </a:schemeClr>
                </a:solidFill>
              </a:rPr>
              <a:pPr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2133600"/>
            <a:ext cx="5486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PR181-01 CRR Framework Upgrade</a:t>
            </a:r>
          </a:p>
          <a:p>
            <a:r>
              <a:rPr lang="en-US" sz="2400" b="1" i="1" dirty="0" smtClean="0">
                <a:solidFill>
                  <a:schemeClr val="accent1"/>
                </a:solidFill>
              </a:rPr>
              <a:t>Project Update for Congestion Management Working Group (CMWG)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January 27,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Project Overview</a:t>
            </a:r>
          </a:p>
          <a:p>
            <a:r>
              <a:rPr lang="en-US" sz="2000" dirty="0" smtClean="0"/>
              <a:t>Benefits</a:t>
            </a:r>
          </a:p>
          <a:p>
            <a:r>
              <a:rPr lang="en-US" sz="2000" dirty="0" smtClean="0"/>
              <a:t>High Level Timeline</a:t>
            </a:r>
          </a:p>
          <a:p>
            <a:r>
              <a:rPr lang="en-US" sz="2000" dirty="0" smtClean="0"/>
              <a:t>Open discussion and questions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9863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Project Overview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1474744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The CRR Framework Upgrade Project will improve the ability to support and maintain the CRR system by upgrading the User Interface framework and its related components to current versions.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It will also position the ERCOT CRR system to be maintained on a standard software support contract.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Additionally, this project will include SCR777 Bilateral CRR Interface Enhancement and NPRR648 Remove References to </a:t>
            </a:r>
            <a:r>
              <a:rPr lang="en-US" sz="2000" dirty="0" err="1"/>
              <a:t>Flowgate</a:t>
            </a:r>
            <a:r>
              <a:rPr lang="en-US" sz="2000" dirty="0"/>
              <a:t> Rights</a:t>
            </a:r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601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474744"/>
            <a:ext cx="7543800" cy="40878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Improved </a:t>
            </a:r>
            <a:r>
              <a:rPr lang="en-US" sz="1800" dirty="0"/>
              <a:t>and easier to use validation of portfolios bids and </a:t>
            </a:r>
            <a:r>
              <a:rPr lang="en-US" sz="1800" dirty="0" smtClean="0"/>
              <a:t>offers</a:t>
            </a:r>
          </a:p>
          <a:p>
            <a:endParaRPr lang="en-US" sz="1800" dirty="0"/>
          </a:p>
          <a:p>
            <a:r>
              <a:rPr lang="en-US" sz="1800" dirty="0" smtClean="0"/>
              <a:t>Improved </a:t>
            </a:r>
            <a:r>
              <a:rPr lang="en-US" sz="1800" dirty="0"/>
              <a:t>uploading of portfolios for auctions and PCRR </a:t>
            </a:r>
            <a:r>
              <a:rPr lang="en-US" sz="1800" dirty="0" smtClean="0"/>
              <a:t>nominations</a:t>
            </a:r>
          </a:p>
          <a:p>
            <a:endParaRPr lang="en-US" sz="1800" dirty="0"/>
          </a:p>
          <a:p>
            <a:r>
              <a:rPr lang="en-US" sz="1800" dirty="0" smtClean="0"/>
              <a:t>PCRR </a:t>
            </a:r>
            <a:r>
              <a:rPr lang="en-US" sz="1800" dirty="0"/>
              <a:t>Nominations – better information online for the shaping of the year to 40</a:t>
            </a:r>
            <a:r>
              <a:rPr lang="en-US" sz="1800" dirty="0" smtClean="0"/>
              <a:t>%</a:t>
            </a:r>
          </a:p>
          <a:p>
            <a:endParaRPr lang="en-US" sz="1800" dirty="0"/>
          </a:p>
          <a:p>
            <a:r>
              <a:rPr lang="en-US" sz="1800" dirty="0" smtClean="0"/>
              <a:t>Notice </a:t>
            </a:r>
            <a:r>
              <a:rPr lang="en-US" sz="1800" dirty="0"/>
              <a:t>for each auction if your CP has or has not submitted their Credit </a:t>
            </a:r>
            <a:r>
              <a:rPr lang="en-US" sz="1800" dirty="0" smtClean="0"/>
              <a:t>Limit</a:t>
            </a:r>
          </a:p>
          <a:p>
            <a:endParaRPr lang="en-US" sz="1800" dirty="0"/>
          </a:p>
          <a:p>
            <a:r>
              <a:rPr lang="en-US" sz="1800" dirty="0" smtClean="0"/>
              <a:t>Better </a:t>
            </a:r>
            <a:r>
              <a:rPr lang="en-US" sz="1800" dirty="0"/>
              <a:t>file download capabilities of both private and common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r>
              <a:rPr lang="en-US" sz="2000" dirty="0" smtClean="0"/>
              <a:t>ERCOT Testing complete: June 29, 2017</a:t>
            </a:r>
          </a:p>
          <a:p>
            <a:endParaRPr lang="en-US" sz="2000" dirty="0" smtClean="0"/>
          </a:p>
          <a:p>
            <a:r>
              <a:rPr lang="en-US" sz="2000" dirty="0" smtClean="0"/>
              <a:t>Market Training, Market Trials, and Market Re-qualification commence: July 5, 2017</a:t>
            </a:r>
          </a:p>
          <a:p>
            <a:endParaRPr lang="en-US" sz="2000" dirty="0" smtClean="0"/>
          </a:p>
          <a:p>
            <a:r>
              <a:rPr lang="en-US" sz="2000" dirty="0"/>
              <a:t>Market Training, Market Trials, and Market Re-qualification </a:t>
            </a:r>
            <a:r>
              <a:rPr lang="en-US" sz="2000" dirty="0" smtClean="0"/>
              <a:t>conclude: September 20, 2017</a:t>
            </a:r>
          </a:p>
          <a:p>
            <a:endParaRPr lang="en-US" sz="2000" dirty="0" smtClean="0"/>
          </a:p>
          <a:p>
            <a:r>
              <a:rPr lang="en-US" sz="2000" dirty="0" smtClean="0"/>
              <a:t>Go Live: October 2, 2017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6273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Discussion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2344"/>
            <a:ext cx="7543800" cy="4087856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6174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5F1B19E77664B8DD2742E8E875FAE" ma:contentTypeVersion="1" ma:contentTypeDescription="Create a new document." ma:contentTypeScope="" ma:versionID="5fa4b91ae8305b0751bb9e86b3775018">
  <xsd:schema xmlns:xsd="http://www.w3.org/2001/XMLSchema" xmlns:xs="http://www.w3.org/2001/XMLSchema" xmlns:p="http://schemas.microsoft.com/office/2006/metadata/properties" xmlns:ns2="db64cb27-6b28-4b9c-8349-fb9d75ca0197" xmlns:ns3="http://schemas.microsoft.com/sharepoint/v4" targetNamespace="http://schemas.microsoft.com/office/2006/metadata/properties" ma:root="true" ma:fieldsID="92711e2deea8e5481b986cf7ab2afc16" ns2:_="" ns3:_="">
    <xsd:import namespace="db64cb27-6b28-4b9c-8349-fb9d75ca0197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4cb27-6b28-4b9c-8349-fb9d75ca0197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db64cb27-6b28-4b9c-8349-fb9d75ca0197">ERCOT Limited</Information_x0020_Classification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FDB544-984F-40F1-BEAB-CBD7358C99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4cb27-6b28-4b9c-8349-fb9d75ca0197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db64cb27-6b28-4b9c-8349-fb9d75ca0197"/>
    <ds:schemaRef ds:uri="http://purl.org/dc/elements/1.1/"/>
    <ds:schemaRef ds:uri="http://schemas.microsoft.com/sharepoint/v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31370</TotalTime>
  <Words>210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Agenda</vt:lpstr>
      <vt:lpstr>Project Overview</vt:lpstr>
      <vt:lpstr>Benefits</vt:lpstr>
      <vt:lpstr>High Level Timeline</vt:lpstr>
      <vt:lpstr>Open Discussion and 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Shimp, Tedd</cp:lastModifiedBy>
  <cp:revision>370</cp:revision>
  <cp:lastPrinted>2016-12-05T22:00:19Z</cp:lastPrinted>
  <dcterms:created xsi:type="dcterms:W3CDTF">2016-01-21T15:20:31Z</dcterms:created>
  <dcterms:modified xsi:type="dcterms:W3CDTF">2017-01-26T19:04:00Z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0x01010060C5F1B19E77664B8DD2742E8E875FAE</vt:lpwstr>
  </property>
</Properties>
</file>