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9"/>
  </p:notesMasterIdLst>
  <p:handoutMasterIdLst>
    <p:handoutMasterId r:id="rId10"/>
  </p:handoutMasterIdLst>
  <p:sldIdLst>
    <p:sldId id="260" r:id="rId6"/>
    <p:sldId id="304" r:id="rId7"/>
    <p:sldId id="300" r:id="rId8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4609" autoAdjust="0"/>
  </p:normalViewPr>
  <p:slideViewPr>
    <p:cSldViewPr snapToGrid="0" snapToObjects="1">
      <p:cViewPr varScale="1">
        <p:scale>
          <a:sx n="103" d="100"/>
          <a:sy n="103" d="100"/>
        </p:scale>
        <p:origin x="252" y="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3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Alan Bern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</a:t>
              </a:r>
              <a:r>
                <a:rPr lang="en-US" altLang="en-US" sz="2000" dirty="0" smtClean="0"/>
                <a:t>Meeting</a:t>
              </a:r>
            </a:p>
            <a:p>
              <a:pPr eaLnBrk="1" hangingPunct="1"/>
              <a:r>
                <a:rPr lang="en-US" altLang="en-US" sz="2000" dirty="0" smtClean="0"/>
                <a:t>ERCOT </a:t>
              </a:r>
              <a:r>
                <a:rPr lang="en-US" altLang="en-US" sz="2000" dirty="0"/>
                <a:t>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513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January 26, 2017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 smtClean="0"/>
              <a:t>NOGRR165, Emergency Operations Plans as Required by NERC Reliability Standards</a:t>
            </a:r>
            <a:endParaRPr lang="en-US" sz="2000" dirty="0" smtClean="0"/>
          </a:p>
          <a:p>
            <a:pPr lvl="1"/>
            <a:r>
              <a:rPr lang="en-US" sz="1700" b="1" dirty="0" smtClean="0"/>
              <a:t>ROS recommended approval as proposed by OWG in the 12/16/16 OWG </a:t>
            </a:r>
            <a:r>
              <a:rPr lang="en-US" sz="1700" b="1" dirty="0" smtClean="0"/>
              <a:t>Report  </a:t>
            </a:r>
            <a:r>
              <a:rPr lang="en-US" sz="1700" b="1" dirty="0" smtClean="0"/>
              <a:t>(2 abstain votes)</a:t>
            </a:r>
          </a:p>
          <a:p>
            <a:pPr lvl="1"/>
            <a:r>
              <a:rPr lang="en-US" sz="1700" b="1" dirty="0" smtClean="0"/>
              <a:t>NERC EOP-011 enforcement date is April 1, 2017</a:t>
            </a:r>
          </a:p>
          <a:p>
            <a:endParaRPr lang="en-US" sz="2000" b="1" dirty="0" smtClean="0"/>
          </a:p>
          <a:p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en-US" sz="1000" dirty="0">
                <a:solidFill>
                  <a:schemeClr val="tx1"/>
                </a:solidFill>
              </a:rPr>
              <a:t>January 26,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2116100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Voting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000" b="1" dirty="0" smtClean="0"/>
              <a:t>PGRR052, Stability Assessment for Interconnecting Generation</a:t>
            </a:r>
            <a:endParaRPr lang="en-US" sz="1700" b="1" dirty="0" smtClean="0"/>
          </a:p>
          <a:p>
            <a:pPr lvl="1"/>
            <a:r>
              <a:rPr lang="en-US" sz="1700" b="1" dirty="0" smtClean="0"/>
              <a:t>ROS recommended approval as </a:t>
            </a:r>
            <a:r>
              <a:rPr lang="en-US" sz="1800" b="1" dirty="0"/>
              <a:t>recommended by PLWG in the 12/21/16 PLWG Report as amended by the 1/11/17 ERCOT comments and as revised by </a:t>
            </a:r>
            <a:r>
              <a:rPr lang="en-US" sz="1800" b="1" dirty="0" smtClean="0"/>
              <a:t>ROS </a:t>
            </a:r>
            <a:r>
              <a:rPr lang="en-US" sz="1800" b="1" smtClean="0"/>
              <a:t>(unanimous). </a:t>
            </a:r>
            <a:endParaRPr lang="en-US" sz="1800" b="1" dirty="0" smtClean="0"/>
          </a:p>
          <a:p>
            <a:pPr marL="366713" lvl="1" indent="0">
              <a:buNone/>
            </a:pPr>
            <a:endParaRPr lang="en-US" sz="2000" b="1" dirty="0" smtClean="0"/>
          </a:p>
          <a:p>
            <a:pPr lvl="0"/>
            <a:r>
              <a:rPr lang="en-US" sz="2000" b="1" dirty="0" smtClean="0"/>
              <a:t>PGRR053, Addition of Proposed All-Inclusive Generation Resources to the Planning Models</a:t>
            </a:r>
            <a:endParaRPr lang="en-US" sz="1700" b="1" dirty="0"/>
          </a:p>
          <a:p>
            <a:pPr lvl="1"/>
            <a:r>
              <a:rPr lang="en-US" sz="1700" b="1" dirty="0"/>
              <a:t>ROS recommended approval as </a:t>
            </a:r>
            <a:r>
              <a:rPr lang="en-US" sz="1800" b="1" dirty="0"/>
              <a:t>recommended by PLWG in the 12/21/16 PLWG Report </a:t>
            </a:r>
            <a:r>
              <a:rPr lang="en-US" sz="1700" b="1" dirty="0" smtClean="0"/>
              <a:t>(unanimous).</a:t>
            </a:r>
            <a:endParaRPr lang="en-US" sz="1700" b="1" dirty="0"/>
          </a:p>
          <a:p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464502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</a:t>
            </a:r>
            <a:r>
              <a:rPr lang="en-US" altLang="en-US" sz="1000" dirty="0">
                <a:solidFill>
                  <a:schemeClr val="tx1"/>
                </a:solidFill>
              </a:rPr>
              <a:t>January 26,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225790042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8b965130-e3da-4e6b-9b2e-40bd1204f29d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24031</TotalTime>
  <Words>138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Voting Items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Brittney Albracht</cp:lastModifiedBy>
  <cp:revision>915</cp:revision>
  <cp:lastPrinted>2013-01-30T23:16:36Z</cp:lastPrinted>
  <dcterms:created xsi:type="dcterms:W3CDTF">2010-04-12T23:12:02Z</dcterms:created>
  <dcterms:modified xsi:type="dcterms:W3CDTF">2017-01-24T15:31:42Z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