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9"/>
  </p:notesMasterIdLst>
  <p:handoutMasterIdLst>
    <p:handoutMasterId r:id="rId20"/>
  </p:handoutMasterIdLst>
  <p:sldIdLst>
    <p:sldId id="260" r:id="rId6"/>
    <p:sldId id="257" r:id="rId7"/>
    <p:sldId id="269" r:id="rId8"/>
    <p:sldId id="270" r:id="rId9"/>
    <p:sldId id="277" r:id="rId10"/>
    <p:sldId id="261" r:id="rId11"/>
    <p:sldId id="276" r:id="rId12"/>
    <p:sldId id="273" r:id="rId13"/>
    <p:sldId id="274" r:id="rId14"/>
    <p:sldId id="278" r:id="rId15"/>
    <p:sldId id="280" r:id="rId16"/>
    <p:sldId id="279" r:id="rId17"/>
    <p:sldId id="271" r:id="rId1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ggio, Dave" initials="MD" lastIdx="4" clrIdx="0">
    <p:extLst>
      <p:ext uri="{19B8F6BF-5375-455C-9EA6-DF929625EA0E}">
        <p15:presenceInfo xmlns:p15="http://schemas.microsoft.com/office/powerpoint/2012/main" userId="S-1-5-21-639947351-343809578-3807592339-4753" providerId="AD"/>
      </p:ext>
    </p:extLst>
  </p:cmAuthor>
  <p:cmAuthor id="2" name="Townsend, Aaron" initials="TA" lastIdx="7" clrIdx="1">
    <p:extLst>
      <p:ext uri="{19B8F6BF-5375-455C-9EA6-DF929625EA0E}">
        <p15:presenceInfo xmlns:p15="http://schemas.microsoft.com/office/powerpoint/2012/main" userId="S-1-5-21-639947351-343809578-3807592339-5339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79" d="100"/>
          <a:sy n="79" d="100"/>
        </p:scale>
        <p:origin x="414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1/18/2017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685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4415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3076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3686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alendar/2016/10/14/87632-QMWG" TargetMode="External"/><Relationship Id="rId2" Type="http://schemas.openxmlformats.org/officeDocument/2006/relationships/hyperlink" Target="http://www.ercot.com/calendar/2016/10/11/76339-BOARD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1816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Annual TAC Review of the Market Impacts of Reliability Unit </a:t>
            </a:r>
            <a:r>
              <a:rPr lang="en-US" sz="2000" b="1" dirty="0" smtClean="0"/>
              <a:t>Commitments</a:t>
            </a:r>
          </a:p>
          <a:p>
            <a:endParaRPr lang="en-US" sz="2000" b="1" dirty="0" smtClean="0"/>
          </a:p>
          <a:p>
            <a:r>
              <a:rPr lang="en-US" sz="2000" dirty="0" smtClean="0"/>
              <a:t>Analysis </a:t>
            </a:r>
            <a:r>
              <a:rPr lang="en-US" sz="2000" dirty="0"/>
              <a:t>of 1/1/16 through 12/31/16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/>
              <a:t>ERCOT Market Analysis</a:t>
            </a:r>
          </a:p>
          <a:p>
            <a:endParaRPr lang="en-US" dirty="0"/>
          </a:p>
          <a:p>
            <a:r>
              <a:rPr lang="en-US" dirty="0" smtClean="0"/>
              <a:t>January 26,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Reliability Deployment Price Adders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978" y="762000"/>
            <a:ext cx="5275022" cy="2743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557" y="3429000"/>
            <a:ext cx="5613443" cy="2743200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9920337"/>
              </p:ext>
            </p:extLst>
          </p:nvPr>
        </p:nvGraphicFramePr>
        <p:xfrm>
          <a:off x="5715000" y="838200"/>
          <a:ext cx="3334986" cy="52290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0387"/>
                <a:gridCol w="1066800"/>
                <a:gridCol w="1447799"/>
              </a:tblGrid>
              <a:tr h="10989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Month of 2016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RTRDPA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Time (</a:t>
                      </a:r>
                      <a:r>
                        <a:rPr lang="en-US" sz="1200" b="0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Hours)</a:t>
                      </a:r>
                      <a:endParaRPr lang="en-US" sz="1200" b="0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Time-weighted Average </a:t>
                      </a:r>
                      <a:r>
                        <a:rPr lang="en-US" sz="1200" b="0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RTRDPA During RTRDPA Intervals ($/MWh)</a:t>
                      </a:r>
                      <a:endParaRPr lang="en-US" sz="1200" b="0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JAN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33</a:t>
                      </a: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457200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0.08</a:t>
                      </a:r>
                    </a:p>
                  </a:txBody>
                  <a:tcPr marL="9525" marR="9144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FEB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23</a:t>
                      </a: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457200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0.30</a:t>
                      </a:r>
                    </a:p>
                  </a:txBody>
                  <a:tcPr marL="9525" marR="9144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45</a:t>
                      </a: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457200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2.23</a:t>
                      </a:r>
                    </a:p>
                  </a:txBody>
                  <a:tcPr marL="9525" marR="9144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APR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39</a:t>
                      </a: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457200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0.40</a:t>
                      </a:r>
                    </a:p>
                  </a:txBody>
                  <a:tcPr marL="9525" marR="9144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46</a:t>
                      </a: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457200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0.56</a:t>
                      </a:r>
                    </a:p>
                  </a:txBody>
                  <a:tcPr marL="9525" marR="9144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JUN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81</a:t>
                      </a: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457200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0.62</a:t>
                      </a:r>
                    </a:p>
                  </a:txBody>
                  <a:tcPr marL="9525" marR="9144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JUL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105</a:t>
                      </a: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457200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0.66</a:t>
                      </a:r>
                    </a:p>
                  </a:txBody>
                  <a:tcPr marL="9525" marR="9144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AUG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50</a:t>
                      </a: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457200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2.68</a:t>
                      </a:r>
                    </a:p>
                  </a:txBody>
                  <a:tcPr marL="9525" marR="9144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SEP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88</a:t>
                      </a: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457200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3.09</a:t>
                      </a:r>
                    </a:p>
                  </a:txBody>
                  <a:tcPr marL="9525" marR="9144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OCT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87</a:t>
                      </a: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457200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1.30</a:t>
                      </a:r>
                    </a:p>
                  </a:txBody>
                  <a:tcPr marL="9525" marR="9144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NOV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0</a:t>
                      </a:r>
                      <a:endParaRPr lang="en-US" sz="1200" b="0" i="0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457200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</a:t>
                      </a: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144" marT="9525" marB="0" anchor="ctr"/>
                </a:tc>
              </a:tr>
              <a:tr h="3441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DEC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0</a:t>
                      </a:r>
                      <a:endParaRPr lang="en-US" sz="1200" b="0" i="0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457200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</a:t>
                      </a: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144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33437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RUC Make-Whole and Claw-Back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956164"/>
            <a:ext cx="7696200" cy="4301636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81000" y="5257800"/>
            <a:ext cx="7924800" cy="914400"/>
          </a:xfrm>
        </p:spPr>
        <p:txBody>
          <a:bodyPr/>
          <a:lstStyle/>
          <a:p>
            <a:pPr lvl="0"/>
            <a:r>
              <a:rPr lang="en-US" sz="2400" dirty="0" smtClean="0"/>
              <a:t>Make-whole amounts were fully covered by capacity-short charges for all months in both years </a:t>
            </a:r>
          </a:p>
        </p:txBody>
      </p:sp>
    </p:spTree>
    <p:extLst>
      <p:ext uri="{BB962C8B-B14F-4D97-AF65-F5344CB8AC3E}">
        <p14:creationId xmlns:p14="http://schemas.microsoft.com/office/powerpoint/2010/main" val="10872348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RUC Make-Whole and Claw-Back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4403521"/>
              </p:ext>
            </p:extLst>
          </p:nvPr>
        </p:nvGraphicFramePr>
        <p:xfrm>
          <a:off x="228600" y="914400"/>
          <a:ext cx="8610599" cy="5181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691334"/>
                <a:gridCol w="832666"/>
                <a:gridCol w="791704"/>
                <a:gridCol w="812185"/>
                <a:gridCol w="812185"/>
                <a:gridCol w="812185"/>
                <a:gridCol w="812185"/>
                <a:gridCol w="812185"/>
                <a:gridCol w="812185"/>
                <a:gridCol w="812185"/>
              </a:tblGrid>
              <a:tr h="66290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Month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RUC Make-Whole Amount ($1000s)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RUC Capacity-Short Charges ($1000s)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Uplift Charges ($1000s)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Claw-Back Charges ($1000s)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RUC Shortfall Total (</a:t>
                      </a:r>
                      <a:r>
                        <a:rPr lang="en-US" sz="1400" u="none" strike="noStrike" dirty="0" err="1">
                          <a:effectLst/>
                        </a:rPr>
                        <a:t>MWh</a:t>
                      </a:r>
                      <a:r>
                        <a:rPr lang="en-US" sz="1400" u="none" strike="noStrike" dirty="0">
                          <a:effectLst/>
                        </a:rPr>
                        <a:t> in 1000s)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75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2015</a:t>
                      </a: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2016</a:t>
                      </a: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2015</a:t>
                      </a: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2016</a:t>
                      </a: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chemeClr val="bg1"/>
                          </a:solidFill>
                          <a:effectLst/>
                        </a:rPr>
                        <a:t>2015</a:t>
                      </a:r>
                      <a:endParaRPr lang="en-US" sz="14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chemeClr val="bg1"/>
                          </a:solidFill>
                          <a:effectLst/>
                        </a:rPr>
                        <a:t>2016</a:t>
                      </a:r>
                      <a:endParaRPr lang="en-US" sz="14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chemeClr val="bg1"/>
                          </a:solidFill>
                          <a:effectLst/>
                        </a:rPr>
                        <a:t>2015</a:t>
                      </a:r>
                      <a:endParaRPr lang="en-US" sz="14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chemeClr val="bg1"/>
                          </a:solidFill>
                          <a:effectLst/>
                        </a:rPr>
                        <a:t>2016</a:t>
                      </a:r>
                      <a:endParaRPr lang="en-US" sz="14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chemeClr val="bg1"/>
                          </a:solidFill>
                          <a:effectLst/>
                        </a:rPr>
                        <a:t>2015</a:t>
                      </a:r>
                      <a:endParaRPr lang="en-US" sz="14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2016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>
                    <a:solidFill>
                      <a:schemeClr val="accent1"/>
                    </a:solidFill>
                  </a:tcPr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Jan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-29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29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23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499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Feb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-4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38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192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Mar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-13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608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212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Apr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-5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-70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70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115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1673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May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-240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-45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240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45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88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938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1569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Jun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-16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-176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176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115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202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2229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Jul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-2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-372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372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156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34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3341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Aug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-13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-138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138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321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2427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Sep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-139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-240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139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240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175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46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1680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2447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Oct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-65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-153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65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153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126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81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1102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3581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Nov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275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145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</a:tr>
              <a:tr h="3475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Dec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65" marR="6565" marT="656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74578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1,514 instructed RUC resource-hours resulted in 1,417 effective RUC resource-hours</a:t>
            </a:r>
          </a:p>
          <a:p>
            <a:r>
              <a:rPr lang="en-US" sz="2800" dirty="0" smtClean="0"/>
              <a:t>The total RUC make-whole amount was ~$1.2M</a:t>
            </a:r>
          </a:p>
          <a:p>
            <a:pPr lvl="1"/>
            <a:r>
              <a:rPr lang="en-US" sz="2400" dirty="0" smtClean="0"/>
              <a:t>These payments were fully covered through capacity-short charges</a:t>
            </a:r>
          </a:p>
          <a:p>
            <a:r>
              <a:rPr lang="en-US" sz="2800" dirty="0" smtClean="0"/>
              <a:t>Inconsistencies between settlement treatment and the triggering of the RTRDPA were still observed</a:t>
            </a:r>
          </a:p>
          <a:p>
            <a:pPr lvl="1"/>
            <a:r>
              <a:rPr lang="en-US" sz="2400" dirty="0" smtClean="0"/>
              <a:t>This will be resolved with the implementation of NPRR 744 later this year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9946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/>
              <a:t>Protocol Language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4876800"/>
          </a:xfrm>
        </p:spPr>
        <p:txBody>
          <a:bodyPr/>
          <a:lstStyle/>
          <a:p>
            <a:pPr marL="0" marR="0" indent="0">
              <a:spcBef>
                <a:spcPts val="1200"/>
              </a:spcBef>
              <a:spcAft>
                <a:spcPts val="1200"/>
              </a:spcAft>
              <a:buNone/>
              <a:tabLst>
                <a:tab pos="571500" algn="l"/>
              </a:tabLst>
            </a:pPr>
            <a:r>
              <a:rPr lang="en-US" sz="1800" b="1" dirty="0">
                <a:ea typeface="Times New Roman" panose="02020603050405020304" pitchFamily="18" charset="0"/>
              </a:rPr>
              <a:t>5.8	Annual RUC Reporting Requirement</a:t>
            </a:r>
          </a:p>
          <a:p>
            <a:pPr marL="0" marR="0" indent="-457200" defTabSz="460375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1600" dirty="0">
                <a:ea typeface="Times New Roman" panose="02020603050405020304" pitchFamily="18" charset="0"/>
              </a:rPr>
              <a:t>(</a:t>
            </a:r>
            <a:r>
              <a:rPr lang="en-US" sz="1600" dirty="0" smtClean="0">
                <a:ea typeface="Times New Roman" panose="02020603050405020304" pitchFamily="18" charset="0"/>
              </a:rPr>
              <a:t>1)	</a:t>
            </a:r>
            <a:r>
              <a:rPr lang="en-US" sz="1600" dirty="0">
                <a:ea typeface="Times New Roman" panose="02020603050405020304" pitchFamily="18" charset="0"/>
              </a:rPr>
              <a:t>ERCOT shall report to the Technical Advisory Committee (TAC), each January, an assessment of </a:t>
            </a:r>
            <a:r>
              <a:rPr lang="en-US" sz="1600" dirty="0" smtClean="0">
                <a:ea typeface="Times New Roman" panose="02020603050405020304" pitchFamily="18" charset="0"/>
              </a:rPr>
              <a:t>	market impacts </a:t>
            </a:r>
            <a:r>
              <a:rPr lang="en-US" sz="1600" dirty="0">
                <a:ea typeface="Times New Roman" panose="02020603050405020304" pitchFamily="18" charset="0"/>
              </a:rPr>
              <a:t>and Settlements for the aggregate Reliability Unit Commitment (RUC) </a:t>
            </a:r>
            <a:r>
              <a:rPr lang="en-US" sz="1600" dirty="0" smtClean="0">
                <a:ea typeface="Times New Roman" panose="02020603050405020304" pitchFamily="18" charset="0"/>
              </a:rPr>
              <a:t>activity, delineated </a:t>
            </a:r>
            <a:r>
              <a:rPr lang="en-US" sz="1600" dirty="0">
                <a:ea typeface="Times New Roman" panose="02020603050405020304" pitchFamily="18" charset="0"/>
              </a:rPr>
              <a:t>by type </a:t>
            </a:r>
            <a:r>
              <a:rPr lang="en-US" sz="1600" dirty="0" smtClean="0">
                <a:ea typeface="Times New Roman" panose="02020603050405020304" pitchFamily="18" charset="0"/>
              </a:rPr>
              <a:t>of </a:t>
            </a:r>
            <a:r>
              <a:rPr lang="en-US" sz="1600" dirty="0">
                <a:ea typeface="Times New Roman" panose="02020603050405020304" pitchFamily="18" charset="0"/>
              </a:rPr>
              <a:t>RUC instruction as follows:</a:t>
            </a:r>
          </a:p>
          <a:p>
            <a:pPr marL="800100" marR="0" defTabSz="460375">
              <a:spcBef>
                <a:spcPts val="0"/>
              </a:spcBef>
              <a:spcAft>
                <a:spcPts val="1200"/>
              </a:spcAft>
              <a:buAutoNum type="alphaLcParenBoth"/>
            </a:pPr>
            <a:r>
              <a:rPr lang="en-US" sz="1600" dirty="0">
                <a:ea typeface="Times New Roman" panose="02020603050405020304" pitchFamily="18" charset="0"/>
              </a:rPr>
              <a:t>RUC instructions issued for Ancillary Service shortages (failure to </a:t>
            </a:r>
            <a:r>
              <a:rPr lang="en-US" sz="1600" dirty="0" smtClean="0">
                <a:ea typeface="Times New Roman" panose="02020603050405020304" pitchFamily="18" charset="0"/>
              </a:rPr>
              <a:t>sufficiently procure </a:t>
            </a:r>
            <a:r>
              <a:rPr lang="en-US" sz="1600" dirty="0">
                <a:ea typeface="Times New Roman" panose="02020603050405020304" pitchFamily="18" charset="0"/>
              </a:rPr>
              <a:t>one or more Ancillary Service markets in the Day-Ahead Market (DAM) or subsequent Supplemental Ancillary Service Markets (SASMs));</a:t>
            </a:r>
          </a:p>
          <a:p>
            <a:pPr marL="800100" marR="0" defTabSz="460375">
              <a:spcBef>
                <a:spcPts val="0"/>
              </a:spcBef>
              <a:spcAft>
                <a:spcPts val="1200"/>
              </a:spcAft>
              <a:buAutoNum type="alphaLcParenBoth"/>
            </a:pPr>
            <a:r>
              <a:rPr lang="en-US" sz="1600" dirty="0">
                <a:ea typeface="Times New Roman" panose="02020603050405020304" pitchFamily="18" charset="0"/>
              </a:rPr>
              <a:t>RUC instructions issued for irresolvable transmission system constraints;</a:t>
            </a:r>
          </a:p>
          <a:p>
            <a:pPr marL="800100" defTabSz="460375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AutoNum type="alphaLcParenBoth"/>
            </a:pPr>
            <a:r>
              <a:rPr lang="en-US" sz="1600" dirty="0">
                <a:ea typeface="Times New Roman" panose="02020603050405020304" pitchFamily="18" charset="0"/>
              </a:rPr>
              <a:t>RUC instructions issued in anticipation of extreme cold weather/startup failures;</a:t>
            </a:r>
          </a:p>
          <a:p>
            <a:pPr marL="800100" defTabSz="460375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AutoNum type="alphaLcParenBoth"/>
            </a:pPr>
            <a:r>
              <a:rPr lang="en-US" sz="1600" dirty="0">
                <a:ea typeface="Times New Roman" panose="02020603050405020304" pitchFamily="18" charset="0"/>
              </a:rPr>
              <a:t>RUC instructions issued for capacity;</a:t>
            </a:r>
          </a:p>
          <a:p>
            <a:pPr marL="800100" defTabSz="460375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AutoNum type="alphaLcParenBoth"/>
            </a:pPr>
            <a:r>
              <a:rPr lang="en-US" sz="1600" dirty="0">
                <a:ea typeface="Times New Roman" panose="02020603050405020304" pitchFamily="18" charset="0"/>
              </a:rPr>
              <a:t>RUC instructions issued for system inertia; and</a:t>
            </a:r>
          </a:p>
          <a:p>
            <a:pPr marL="800100" marR="0" defTabSz="460375">
              <a:spcBef>
                <a:spcPts val="0"/>
              </a:spcBef>
              <a:spcAft>
                <a:spcPts val="1200"/>
              </a:spcAft>
              <a:buAutoNum type="alphaLcParenBoth"/>
            </a:pPr>
            <a:r>
              <a:rPr lang="en-US" sz="1600" dirty="0">
                <a:ea typeface="Times New Roman" panose="02020603050405020304" pitchFamily="18" charset="0"/>
              </a:rPr>
              <a:t>A summary of RUC Settlements;</a:t>
            </a:r>
          </a:p>
          <a:p>
            <a:pPr marL="114300" marR="0" indent="0" defTabSz="460375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1600" dirty="0">
                <a:ea typeface="Times New Roman" panose="02020603050405020304" pitchFamily="18" charset="0"/>
              </a:rPr>
              <a:t>		(</a:t>
            </a:r>
            <a:r>
              <a:rPr lang="en-US" sz="1600" dirty="0" err="1">
                <a:ea typeface="Times New Roman" panose="02020603050405020304" pitchFamily="18" charset="0"/>
              </a:rPr>
              <a:t>i</a:t>
            </a:r>
            <a:r>
              <a:rPr lang="en-US" sz="1600" dirty="0">
                <a:ea typeface="Times New Roman" panose="02020603050405020304" pitchFamily="18" charset="0"/>
              </a:rPr>
              <a:t>)	RUC charges associated with RUC Make-Whole Amount Total per RUC, as 				defined in Section 5.7.4.1, RUC Capacity-Short Charge; and</a:t>
            </a:r>
          </a:p>
          <a:p>
            <a:pPr marL="0" indent="0" defTabSz="460375">
              <a:buNone/>
            </a:pPr>
            <a:r>
              <a:rPr lang="en-US" sz="1600" dirty="0">
                <a:ea typeface="Times New Roman" panose="02020603050405020304" pitchFamily="18" charset="0"/>
              </a:rPr>
              <a:t>		(ii)	RUC Shortfall Total, as defined in Section 5.7.4.1.1, Capacity Shortfall Ratio 				Share.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Previous RUC Process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For the Board of Directors on </a:t>
            </a:r>
            <a:r>
              <a:rPr lang="en-US" sz="2400" dirty="0" smtClean="0"/>
              <a:t>October 11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, 2016</a:t>
            </a:r>
            <a:endParaRPr lang="en-US" sz="2400" dirty="0"/>
          </a:p>
          <a:p>
            <a:pPr lvl="1"/>
            <a:r>
              <a:rPr lang="en-US" sz="2000" dirty="0"/>
              <a:t>The Summer 2016 Operation and Market Review material included a significant amount of </a:t>
            </a:r>
            <a:r>
              <a:rPr lang="en-US" sz="2000" dirty="0" smtClean="0"/>
              <a:t>discussion regarding Reliability Unit Commitment (RUC) instructions</a:t>
            </a:r>
            <a:endParaRPr lang="en-US" sz="2000" dirty="0"/>
          </a:p>
          <a:p>
            <a:pPr lvl="1"/>
            <a:r>
              <a:rPr lang="en-US" sz="2000" dirty="0">
                <a:hlinkClick r:id="rId2"/>
              </a:rPr>
              <a:t>http://</a:t>
            </a:r>
            <a:r>
              <a:rPr lang="en-US" sz="2000" dirty="0" smtClean="0">
                <a:hlinkClick r:id="rId2"/>
              </a:rPr>
              <a:t>www.ercot.com/calendar/2016/10/11/76339-BOARD</a:t>
            </a:r>
            <a:endParaRPr lang="en-US" sz="2000" dirty="0" smtClean="0"/>
          </a:p>
          <a:p>
            <a:pPr lvl="1"/>
            <a:endParaRPr lang="en-US" sz="2000" dirty="0"/>
          </a:p>
          <a:p>
            <a:r>
              <a:rPr lang="en-US" sz="2400" dirty="0" smtClean="0"/>
              <a:t>For the QSE Managers Working Group on October 17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, 2016</a:t>
            </a:r>
          </a:p>
          <a:p>
            <a:pPr lvl="1"/>
            <a:r>
              <a:rPr lang="en-US" sz="2000" dirty="0" smtClean="0"/>
              <a:t>Presentation provided a general description of the RUC process</a:t>
            </a:r>
          </a:p>
          <a:p>
            <a:pPr lvl="1"/>
            <a:r>
              <a:rPr lang="en-US" sz="2000" dirty="0">
                <a:hlinkClick r:id="rId3"/>
              </a:rPr>
              <a:t>http://</a:t>
            </a:r>
            <a:r>
              <a:rPr lang="en-US" sz="2000" dirty="0" smtClean="0">
                <a:hlinkClick r:id="rId3"/>
              </a:rPr>
              <a:t>www.ercot.com/calendar/2016/10/14/87632-QMWG</a:t>
            </a:r>
            <a:endParaRPr lang="en-US" sz="20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2000" dirty="0" smtClean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530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RUC-Committed Resource-Hours in 2015 and 2016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23900" y="4800600"/>
            <a:ext cx="7696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dirty="0" smtClean="0">
                <a:cs typeface="Book Antiqua"/>
              </a:rPr>
              <a:t>(*) - The difference </a:t>
            </a:r>
            <a:r>
              <a:rPr lang="en-US" sz="2000" dirty="0">
                <a:cs typeface="Book Antiqua"/>
              </a:rPr>
              <a:t>between </a:t>
            </a:r>
            <a:r>
              <a:rPr lang="en-US" sz="2000" dirty="0" smtClean="0">
                <a:cs typeface="Book Antiqua"/>
              </a:rPr>
              <a:t>“Instructed” </a:t>
            </a:r>
            <a:r>
              <a:rPr lang="en-US" sz="2000" dirty="0">
                <a:cs typeface="Book Antiqua"/>
              </a:rPr>
              <a:t>and </a:t>
            </a:r>
            <a:r>
              <a:rPr lang="en-US" sz="2000" dirty="0" smtClean="0">
                <a:cs typeface="Book Antiqua"/>
              </a:rPr>
              <a:t>“Effective” </a:t>
            </a:r>
            <a:r>
              <a:rPr lang="en-US" sz="2000" dirty="0">
                <a:cs typeface="Book Antiqua"/>
              </a:rPr>
              <a:t>values </a:t>
            </a:r>
            <a:r>
              <a:rPr lang="en-US" sz="2000" dirty="0" smtClean="0">
                <a:cs typeface="Book Antiqua"/>
              </a:rPr>
              <a:t>is </a:t>
            </a:r>
            <a:r>
              <a:rPr lang="en-US" sz="2000" dirty="0">
                <a:cs typeface="Book Antiqua"/>
              </a:rPr>
              <a:t>a result </a:t>
            </a:r>
            <a:r>
              <a:rPr lang="en-US" sz="2000" dirty="0" smtClean="0">
                <a:cs typeface="Book Antiqua"/>
              </a:rPr>
              <a:t>of Resources </a:t>
            </a:r>
            <a:r>
              <a:rPr lang="en-US" sz="2000" dirty="0">
                <a:cs typeface="Book Antiqua"/>
              </a:rPr>
              <a:t>starting up, shutting down, </a:t>
            </a:r>
            <a:r>
              <a:rPr lang="en-US" sz="2000" dirty="0" smtClean="0">
                <a:cs typeface="Book Antiqua"/>
              </a:rPr>
              <a:t>or still </a:t>
            </a:r>
            <a:r>
              <a:rPr lang="en-US" sz="2000" dirty="0">
                <a:cs typeface="Book Antiqua"/>
              </a:rPr>
              <a:t>being </a:t>
            </a:r>
            <a:r>
              <a:rPr lang="en-US" sz="2000" dirty="0" smtClean="0">
                <a:cs typeface="Book Antiqua"/>
              </a:rPr>
              <a:t>off-line </a:t>
            </a:r>
            <a:r>
              <a:rPr lang="en-US" sz="2000" dirty="0">
                <a:cs typeface="Book Antiqua"/>
              </a:rPr>
              <a:t>for some portion of the </a:t>
            </a:r>
            <a:r>
              <a:rPr lang="en-US" sz="2000" dirty="0" smtClean="0">
                <a:cs typeface="Book Antiqua"/>
              </a:rPr>
              <a:t>RUC-committed hours </a:t>
            </a:r>
            <a:r>
              <a:rPr lang="en-US" sz="2000" dirty="0">
                <a:cs typeface="Book Antiqua"/>
              </a:rPr>
              <a:t>or </a:t>
            </a:r>
            <a:r>
              <a:rPr lang="en-US" sz="2000" dirty="0" smtClean="0">
                <a:cs typeface="Book Antiqua"/>
              </a:rPr>
              <a:t>Resources </a:t>
            </a:r>
            <a:r>
              <a:rPr lang="en-US" sz="2000" dirty="0">
                <a:cs typeface="Book Antiqua"/>
              </a:rPr>
              <a:t>not following RUC instructions</a:t>
            </a:r>
            <a:endParaRPr lang="en-US" sz="4800" dirty="0">
              <a:cs typeface="Book Antiqua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0016187"/>
              </p:ext>
            </p:extLst>
          </p:nvPr>
        </p:nvGraphicFramePr>
        <p:xfrm>
          <a:off x="2133601" y="990600"/>
          <a:ext cx="4644345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6238"/>
                <a:gridCol w="1304888"/>
                <a:gridCol w="1423219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lvl="1" algn="r" fontAlgn="b"/>
                      <a:r>
                        <a:rPr lang="en-US" sz="18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2015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457200" marT="0" marB="0" anchor="ctr"/>
                </a:tc>
                <a:tc>
                  <a:txBody>
                    <a:bodyPr/>
                    <a:lstStyle/>
                    <a:p>
                      <a:pPr marL="0" lvl="1" algn="r" fontAlgn="b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2016</a:t>
                      </a:r>
                    </a:p>
                  </a:txBody>
                  <a:tcPr marL="0" marR="457200" marT="0" marB="0" anchor="ctr"/>
                </a:tc>
              </a:tr>
              <a:tr h="37084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Instructed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Resource-Hours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2880" marR="0" marT="0" marB="0" anchor="ctr"/>
                </a:tc>
                <a:tc hMerge="1">
                  <a:txBody>
                    <a:bodyPr/>
                    <a:lstStyle/>
                    <a:p>
                      <a:pPr marL="0" lvl="1"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457200" marT="0" marB="0" anchor="ctr"/>
                </a:tc>
                <a:tc hMerge="1">
                  <a:txBody>
                    <a:bodyPr/>
                    <a:lstStyle/>
                    <a:p>
                      <a:pPr marL="0" lvl="1"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45720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Count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2880" marR="0" marT="0" marB="0" anchor="ctr"/>
                </a:tc>
                <a:tc>
                  <a:txBody>
                    <a:bodyPr/>
                    <a:lstStyle/>
                    <a:p>
                      <a:pPr marL="0" lvl="1"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411</a:t>
                      </a:r>
                    </a:p>
                  </a:txBody>
                  <a:tcPr marL="0" marR="457200" marT="0" marB="0" anchor="ctr"/>
                </a:tc>
                <a:tc>
                  <a:txBody>
                    <a:bodyPr/>
                    <a:lstStyle/>
                    <a:p>
                      <a:pPr marL="0" lvl="1"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1,514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45720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2880" marR="0" marT="0" marB="0" anchor="ctr"/>
                </a:tc>
                <a:tc>
                  <a:txBody>
                    <a:bodyPr/>
                    <a:lstStyle/>
                    <a:p>
                      <a:pPr marL="0" lvl="1" algn="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457200" marT="0" marB="0" anchor="ctr"/>
                </a:tc>
                <a:tc>
                  <a:txBody>
                    <a:bodyPr/>
                    <a:lstStyle/>
                    <a:p>
                      <a:pPr marL="0" lvl="1" algn="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457200" marT="0" marB="0" anchor="ctr"/>
                </a:tc>
              </a:tr>
              <a:tr h="37084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Effective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Resource-Hours (*)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2880" marR="0" marT="0" marB="0" anchor="ctr"/>
                </a:tc>
                <a:tc hMerge="1">
                  <a:txBody>
                    <a:bodyPr/>
                    <a:lstStyle/>
                    <a:p>
                      <a:pPr marL="0" lvl="1"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457200" marT="0" marB="0" anchor="ctr"/>
                </a:tc>
                <a:tc hMerge="1">
                  <a:txBody>
                    <a:bodyPr/>
                    <a:lstStyle/>
                    <a:p>
                      <a:pPr marL="0" lvl="1"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45720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Count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82880" marR="0" marT="0" marB="0" anchor="ctr"/>
                </a:tc>
                <a:tc>
                  <a:txBody>
                    <a:bodyPr/>
                    <a:lstStyle/>
                    <a:p>
                      <a:pPr marL="0" lvl="1"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398</a:t>
                      </a:r>
                    </a:p>
                  </a:txBody>
                  <a:tcPr marL="0" marR="457200" marT="0" marB="0" anchor="ctr"/>
                </a:tc>
                <a:tc>
                  <a:txBody>
                    <a:bodyPr/>
                    <a:lstStyle/>
                    <a:p>
                      <a:pPr marL="0" lvl="1"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1,417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45720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Average LSL</a:t>
                      </a:r>
                    </a:p>
                  </a:txBody>
                  <a:tcPr marL="182880" marR="0" marT="0" marB="0" anchor="ctr"/>
                </a:tc>
                <a:tc>
                  <a:txBody>
                    <a:bodyPr/>
                    <a:lstStyle/>
                    <a:p>
                      <a:pPr marL="0" lvl="1"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</a:t>
                      </a:r>
                    </a:p>
                  </a:txBody>
                  <a:tcPr marL="0" marR="457200" marT="0" marB="0" anchor="ctr"/>
                </a:tc>
                <a:tc>
                  <a:txBody>
                    <a:bodyPr/>
                    <a:lstStyle/>
                    <a:p>
                      <a:pPr marL="0" lvl="1"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45720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Average LDL</a:t>
                      </a:r>
                    </a:p>
                  </a:txBody>
                  <a:tcPr marL="182880" marR="0" marT="0" marB="0" anchor="ctr"/>
                </a:tc>
                <a:tc>
                  <a:txBody>
                    <a:bodyPr/>
                    <a:lstStyle/>
                    <a:p>
                      <a:pPr marL="0" lvl="1"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109</a:t>
                      </a:r>
                    </a:p>
                  </a:txBody>
                  <a:tcPr marL="0" marR="457200" marT="0" marB="0" anchor="ctr"/>
                </a:tc>
                <a:tc>
                  <a:txBody>
                    <a:bodyPr/>
                    <a:lstStyle/>
                    <a:p>
                      <a:pPr marL="0" lvl="1"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120</a:t>
                      </a:r>
                    </a:p>
                  </a:txBody>
                  <a:tcPr marL="0" marR="45720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Average BP</a:t>
                      </a:r>
                    </a:p>
                  </a:txBody>
                  <a:tcPr marL="182880" marR="0" marT="0" marB="0" anchor="ctr"/>
                </a:tc>
                <a:tc>
                  <a:txBody>
                    <a:bodyPr/>
                    <a:lstStyle/>
                    <a:p>
                      <a:pPr marL="0" lvl="1"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116</a:t>
                      </a:r>
                    </a:p>
                  </a:txBody>
                  <a:tcPr marL="0" marR="457200" marT="0" marB="0" anchor="ctr"/>
                </a:tc>
                <a:tc>
                  <a:txBody>
                    <a:bodyPr/>
                    <a:lstStyle/>
                    <a:p>
                      <a:pPr marL="0" lvl="1"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45720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Average HSL</a:t>
                      </a:r>
                    </a:p>
                  </a:txBody>
                  <a:tcPr marL="182880" marR="0" marT="0" marB="0" anchor="ctr"/>
                </a:tc>
                <a:tc>
                  <a:txBody>
                    <a:bodyPr/>
                    <a:lstStyle/>
                    <a:p>
                      <a:pPr marL="0" lvl="1"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228</a:t>
                      </a:r>
                    </a:p>
                  </a:txBody>
                  <a:tcPr marL="0" marR="457200" marT="0" marB="0" anchor="ctr"/>
                </a:tc>
                <a:tc>
                  <a:txBody>
                    <a:bodyPr/>
                    <a:lstStyle/>
                    <a:p>
                      <a:pPr marL="0" lvl="1"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256</a:t>
                      </a:r>
                    </a:p>
                  </a:txBody>
                  <a:tcPr marL="0" marR="45720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129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RUC-Committed Resource-Hours in 2015 and 2016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914400"/>
            <a:ext cx="8001000" cy="5003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79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/>
              <a:t>RUC </a:t>
            </a:r>
            <a:r>
              <a:rPr lang="en-US" dirty="0" smtClean="0"/>
              <a:t>Commitment Reasons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876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 smtClean="0"/>
              <a:t>1,514 instructed </a:t>
            </a:r>
            <a:r>
              <a:rPr lang="en-US" sz="2400" dirty="0"/>
              <a:t>RUC </a:t>
            </a:r>
            <a:r>
              <a:rPr lang="en-US" sz="2400" dirty="0" smtClean="0"/>
              <a:t>resource-hours in 2016</a:t>
            </a:r>
            <a:endParaRPr lang="en-US" sz="2400" dirty="0"/>
          </a:p>
          <a:p>
            <a:pPr lvl="1">
              <a:lnSpc>
                <a:spcPct val="150000"/>
              </a:lnSpc>
            </a:pPr>
            <a:r>
              <a:rPr lang="en-US" sz="2000" dirty="0" smtClean="0"/>
              <a:t>1,481 </a:t>
            </a:r>
            <a:r>
              <a:rPr lang="en-US" sz="2000" dirty="0"/>
              <a:t>resource-hours (</a:t>
            </a:r>
            <a:r>
              <a:rPr lang="en-US" sz="2000" dirty="0" smtClean="0"/>
              <a:t>97.8%) noted as for congestion</a:t>
            </a:r>
          </a:p>
          <a:p>
            <a:pPr lvl="1">
              <a:lnSpc>
                <a:spcPct val="150000"/>
              </a:lnSpc>
            </a:pPr>
            <a:r>
              <a:rPr lang="en-US" sz="2000" dirty="0"/>
              <a:t>33 resource-hours (2.2%) </a:t>
            </a:r>
            <a:r>
              <a:rPr lang="en-US" sz="2000" dirty="0" smtClean="0"/>
              <a:t>noted as for </a:t>
            </a:r>
            <a:r>
              <a:rPr lang="en-US" sz="2000" dirty="0"/>
              <a:t>capacity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There were no resource-hours of commitment for ancillary service shortages, voltage/reactive support, system inertia, or for anticipation of extreme cold weather/startup failures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478 </a:t>
            </a:r>
            <a:r>
              <a:rPr lang="en-US" sz="2400" dirty="0" smtClean="0"/>
              <a:t>resource-hours </a:t>
            </a:r>
            <a:r>
              <a:rPr lang="en-US" sz="2400" dirty="0"/>
              <a:t>were successfully bought back through </a:t>
            </a:r>
            <a:r>
              <a:rPr lang="en-US" sz="2400" dirty="0" smtClean="0"/>
              <a:t>use of the ONOPTOUT Resource status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42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400" dirty="0"/>
              <a:t>RUC Committed Resources Dispatched above LDL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610600" cy="5105400"/>
          </a:xfrm>
        </p:spPr>
        <p:txBody>
          <a:bodyPr/>
          <a:lstStyle/>
          <a:p>
            <a:pPr>
              <a:lnSpc>
                <a:spcPct val="125000"/>
              </a:lnSpc>
            </a:pPr>
            <a:r>
              <a:rPr lang="en-US" sz="2400" dirty="0" smtClean="0"/>
              <a:t>170.1 resource-hours were </a:t>
            </a:r>
            <a:r>
              <a:rPr lang="en-US" sz="2400" dirty="0"/>
              <a:t>dispatched above </a:t>
            </a:r>
            <a:r>
              <a:rPr lang="en-US" sz="2400" dirty="0" smtClean="0"/>
              <a:t>the Resource’s Low </a:t>
            </a:r>
            <a:r>
              <a:rPr lang="en-US" sz="2400" dirty="0" err="1" smtClean="0"/>
              <a:t>Dispatchable</a:t>
            </a:r>
            <a:r>
              <a:rPr lang="en-US" sz="2400" dirty="0" smtClean="0"/>
              <a:t> Limit (LDL) when the Resource was not opted </a:t>
            </a:r>
            <a:r>
              <a:rPr lang="en-US" sz="2400" dirty="0" smtClean="0"/>
              <a:t>out</a:t>
            </a:r>
          </a:p>
          <a:p>
            <a:pPr lvl="1">
              <a:lnSpc>
                <a:spcPct val="125000"/>
              </a:lnSpc>
            </a:pPr>
            <a:r>
              <a:rPr lang="en-US" sz="2000" dirty="0" smtClean="0"/>
              <a:t>For </a:t>
            </a:r>
            <a:r>
              <a:rPr lang="en-US" sz="2000" dirty="0" smtClean="0"/>
              <a:t>4.2 resource-hours, the LMP for the RUC-instructed Resource was at a price above the RUC offer floor</a:t>
            </a:r>
          </a:p>
          <a:p>
            <a:pPr lvl="1">
              <a:lnSpc>
                <a:spcPct val="125000"/>
              </a:lnSpc>
            </a:pPr>
            <a:r>
              <a:rPr lang="en-US" sz="2000" dirty="0" smtClean="0"/>
              <a:t>For 127.1 resource-hours, the RUC-instructed Resource was mitigated and the LMP at the </a:t>
            </a:r>
            <a:r>
              <a:rPr lang="en-US" sz="2000" dirty="0" smtClean="0"/>
              <a:t>Resource </a:t>
            </a:r>
            <a:r>
              <a:rPr lang="en-US" sz="2000" dirty="0" smtClean="0"/>
              <a:t>was less than the RUC offer floor</a:t>
            </a:r>
          </a:p>
          <a:p>
            <a:pPr lvl="2">
              <a:lnSpc>
                <a:spcPct val="125000"/>
              </a:lnSpc>
            </a:pPr>
            <a:r>
              <a:rPr lang="en-US" sz="1600" dirty="0" smtClean="0"/>
              <a:t>Expected given the percent of RUC instructions for local congestion</a:t>
            </a:r>
          </a:p>
          <a:p>
            <a:pPr lvl="1">
              <a:lnSpc>
                <a:spcPct val="125000"/>
              </a:lnSpc>
            </a:pPr>
            <a:r>
              <a:rPr lang="en-US" sz="2000" dirty="0" smtClean="0"/>
              <a:t>For </a:t>
            </a:r>
            <a:r>
              <a:rPr lang="en-US" sz="2000" dirty="0"/>
              <a:t>38.8 </a:t>
            </a:r>
            <a:r>
              <a:rPr lang="en-US" sz="2000" dirty="0" smtClean="0"/>
              <a:t>resource-hours, </a:t>
            </a:r>
            <a:r>
              <a:rPr lang="en-US" sz="2000" dirty="0"/>
              <a:t>the RUC-instructed Resource </a:t>
            </a:r>
            <a:r>
              <a:rPr lang="en-US" sz="2000" dirty="0" smtClean="0"/>
              <a:t>was not  </a:t>
            </a:r>
            <a:r>
              <a:rPr lang="en-US" sz="2000" dirty="0"/>
              <a:t>mitigated and the LMP at the Resources was less than the RUC offer </a:t>
            </a:r>
            <a:r>
              <a:rPr lang="en-US" sz="2000" dirty="0" smtClean="0"/>
              <a:t>floor</a:t>
            </a:r>
          </a:p>
          <a:p>
            <a:pPr lvl="2">
              <a:lnSpc>
                <a:spcPct val="125000"/>
              </a:lnSpc>
            </a:pPr>
            <a:r>
              <a:rPr lang="en-US" sz="1600" dirty="0" smtClean="0"/>
              <a:t>This implies an issue with the Energy Offer Curve (EOC) for the Resource</a:t>
            </a:r>
            <a:endParaRPr lang="en-US" sz="1600" dirty="0"/>
          </a:p>
          <a:p>
            <a:pPr lvl="1">
              <a:lnSpc>
                <a:spcPct val="150000"/>
              </a:lnSpc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42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Inconsistency with Settlement 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4647" y="1143000"/>
            <a:ext cx="7924800" cy="4800600"/>
          </a:xfrm>
        </p:spPr>
        <p:txBody>
          <a:bodyPr/>
          <a:lstStyle/>
          <a:p>
            <a:pPr lvl="0"/>
            <a:r>
              <a:rPr lang="en-US" sz="2800" dirty="0" smtClean="0"/>
              <a:t>17% of the </a:t>
            </a:r>
            <a:r>
              <a:rPr lang="en-US" sz="2800" dirty="0" smtClean="0"/>
              <a:t>instructed </a:t>
            </a:r>
            <a:r>
              <a:rPr lang="en-US" sz="2800" dirty="0" smtClean="0"/>
              <a:t>RUC resource-hours were settled as ONRUC but the Resource did not telemeter ONRUC</a:t>
            </a:r>
          </a:p>
          <a:p>
            <a:pPr lvl="1"/>
            <a:r>
              <a:rPr lang="en-US" sz="2400" dirty="0" smtClean="0"/>
              <a:t>15% of the resource-hours also had an EOC less than the RUC offer floor</a:t>
            </a:r>
          </a:p>
          <a:p>
            <a:pPr lvl="1"/>
            <a:r>
              <a:rPr lang="en-US" sz="2400" dirty="0" smtClean="0"/>
              <a:t>This also impacts the triggering of the Real-Time Reliability Deployment Price Adder (RTRDPA)</a:t>
            </a:r>
          </a:p>
          <a:p>
            <a:pPr lvl="1"/>
            <a:endParaRPr lang="en-US" sz="2000" dirty="0" smtClean="0"/>
          </a:p>
          <a:p>
            <a:r>
              <a:rPr lang="en-US" sz="2800" dirty="0" smtClean="0"/>
              <a:t>0.3% of the </a:t>
            </a:r>
            <a:r>
              <a:rPr lang="en-US" sz="2800" dirty="0" smtClean="0"/>
              <a:t>instructed </a:t>
            </a:r>
            <a:r>
              <a:rPr lang="en-US" sz="2800" dirty="0" smtClean="0"/>
              <a:t>RUC resource-hours were settled as ONOPTOUT but the Resource telemetered ONRUC</a:t>
            </a:r>
            <a:endParaRPr lang="en-US" sz="2800" dirty="0"/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2386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 744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200" dirty="0" smtClean="0"/>
              <a:t>The project for NPRR </a:t>
            </a:r>
            <a:r>
              <a:rPr lang="en-US" sz="2200" dirty="0"/>
              <a:t>744, RUC Trigger for the Reliability Deployment Price Adder and Alignment with RUC </a:t>
            </a:r>
            <a:r>
              <a:rPr lang="en-US" sz="2200" dirty="0" smtClean="0"/>
              <a:t>Settlement, is currently in the planning phase</a:t>
            </a:r>
          </a:p>
          <a:p>
            <a:pPr lvl="0"/>
            <a:r>
              <a:rPr lang="en-US" sz="2200" dirty="0" smtClean="0"/>
              <a:t>Approved by ERCOT Board on 4/19/2016 and scheduled to be implemented in </a:t>
            </a:r>
            <a:r>
              <a:rPr lang="en-US" sz="2200" b="1" u="sng" dirty="0" smtClean="0"/>
              <a:t>R3 2017</a:t>
            </a:r>
          </a:p>
          <a:p>
            <a:pPr lvl="0"/>
            <a:r>
              <a:rPr lang="en-US" sz="2200" dirty="0" smtClean="0"/>
              <a:t>Requires a QSE to opt </a:t>
            </a:r>
            <a:r>
              <a:rPr lang="en-US" sz="2200" dirty="0"/>
              <a:t>o</a:t>
            </a:r>
            <a:r>
              <a:rPr lang="en-US" sz="2200" dirty="0" smtClean="0"/>
              <a:t>ut of RUC settlement by telemetering a Resource status of ONOPTOUT during the first SCED interval the Resource is online and available to SCED during the first hour of a RUC commitment</a:t>
            </a:r>
          </a:p>
          <a:p>
            <a:pPr lvl="0"/>
            <a:r>
              <a:rPr lang="en-US" sz="2200" dirty="0" smtClean="0"/>
              <a:t>Uses a snapshot of the Resource’s telemetered status and a valid RUC commitment flag to trigger both the RTRDPA and the correct settlements treatment</a:t>
            </a:r>
          </a:p>
          <a:p>
            <a:pPr lvl="0"/>
            <a:r>
              <a:rPr lang="en-US" sz="2200" dirty="0" smtClean="0"/>
              <a:t>Will reconcile differences between the RTRDPA and RUC settlement treatment</a:t>
            </a:r>
          </a:p>
          <a:p>
            <a:pPr lvl="0"/>
            <a:endParaRPr lang="en-US" sz="1800" dirty="0" smtClean="0"/>
          </a:p>
          <a:p>
            <a:pPr lvl="0"/>
            <a:endParaRPr lang="en-US" sz="1800" dirty="0"/>
          </a:p>
          <a:p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137721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www.w3.org/XML/1998/namespace"/>
    <ds:schemaRef ds:uri="http://purl.org/dc/terms/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c34af464-7aa1-4edd-9be4-83dffc1cb926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4038</TotalTime>
  <Words>885</Words>
  <Application>Microsoft Office PowerPoint</Application>
  <PresentationFormat>On-screen Show (4:3)</PresentationFormat>
  <Paragraphs>295</Paragraphs>
  <Slides>13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Book Antiqua</vt:lpstr>
      <vt:lpstr>Calibri</vt:lpstr>
      <vt:lpstr>Times New Roman</vt:lpstr>
      <vt:lpstr>1_Custom Design</vt:lpstr>
      <vt:lpstr>Office Theme</vt:lpstr>
      <vt:lpstr>PowerPoint Presentation</vt:lpstr>
      <vt:lpstr>Protocol Language</vt:lpstr>
      <vt:lpstr>Previous RUC Process Presentation</vt:lpstr>
      <vt:lpstr>RUC-Committed Resource-Hours in 2015 and 2016</vt:lpstr>
      <vt:lpstr>RUC-Committed Resource-Hours in 2015 and 2016</vt:lpstr>
      <vt:lpstr>RUC Commitment Reasons</vt:lpstr>
      <vt:lpstr>RUC Committed Resources Dispatched above LDL</vt:lpstr>
      <vt:lpstr>Inconsistency with Settlement Treatment</vt:lpstr>
      <vt:lpstr>NPRR 744</vt:lpstr>
      <vt:lpstr>Reliability Deployment Price Adders</vt:lpstr>
      <vt:lpstr>RUC Make-Whole and Claw-Back</vt:lpstr>
      <vt:lpstr>RUC Make-Whole and Claw-Back</vt:lpstr>
      <vt:lpstr>Conclusions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Maggio, Dave</cp:lastModifiedBy>
  <cp:revision>128</cp:revision>
  <cp:lastPrinted>2016-01-21T20:53:15Z</cp:lastPrinted>
  <dcterms:created xsi:type="dcterms:W3CDTF">2016-01-21T15:20:31Z</dcterms:created>
  <dcterms:modified xsi:type="dcterms:W3CDTF">2017-01-18T20:41:22Z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