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40" r:id="rId8"/>
    <p:sldId id="344" r:id="rId9"/>
    <p:sldId id="339" r:id="rId10"/>
    <p:sldId id="331" r:id="rId11"/>
    <p:sldId id="338" r:id="rId12"/>
    <p:sldId id="345" r:id="rId13"/>
    <p:sldId id="341" r:id="rId14"/>
    <p:sldId id="342" r:id="rId15"/>
    <p:sldId id="34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128" d="100"/>
          <a:sy n="128" d="100"/>
        </p:scale>
        <p:origin x="87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Operations Training Working Group</a:t>
            </a:r>
          </a:p>
          <a:p>
            <a:r>
              <a:rPr lang="en-US" sz="3200" b="1" dirty="0" smtClean="0"/>
              <a:t>Meeting Notes</a:t>
            </a:r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1/24/2017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 to remain Mark Spinner</a:t>
            </a:r>
          </a:p>
          <a:p>
            <a:r>
              <a:rPr lang="en-US" dirty="0" smtClean="0"/>
              <a:t>Vice Chair to remain Cody Schwertner</a:t>
            </a:r>
          </a:p>
          <a:p>
            <a:r>
              <a:rPr lang="en-US" dirty="0" smtClean="0"/>
              <a:t>March 23</a:t>
            </a:r>
            <a:r>
              <a:rPr lang="en-US" baseline="30000" dirty="0" smtClean="0"/>
              <a:t>rd</a:t>
            </a:r>
            <a:r>
              <a:rPr lang="en-US" dirty="0" smtClean="0"/>
              <a:t> (Web Ex)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0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Black Start and Restoration Training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sz="2800" dirty="0" smtClean="0"/>
              <a:t>Delivery Schedule</a:t>
            </a:r>
            <a:endParaRPr lang="en-US" sz="2800" dirty="0"/>
          </a:p>
          <a:p>
            <a:pPr lvl="1"/>
            <a:r>
              <a:rPr lang="en-US" sz="2400" dirty="0"/>
              <a:t>Pilot			</a:t>
            </a:r>
            <a:r>
              <a:rPr lang="en-US" sz="2400" dirty="0" smtClean="0"/>
              <a:t>January </a:t>
            </a:r>
            <a:r>
              <a:rPr lang="en-US" sz="2400" dirty="0"/>
              <a:t>10-12, 2017</a:t>
            </a:r>
          </a:p>
          <a:p>
            <a:pPr lvl="1"/>
            <a:r>
              <a:rPr lang="en-US" sz="2400" dirty="0"/>
              <a:t>Session1		</a:t>
            </a:r>
            <a:r>
              <a:rPr lang="en-US" sz="2400" dirty="0" smtClean="0"/>
              <a:t>January </a:t>
            </a:r>
            <a:r>
              <a:rPr lang="en-US" sz="2400" dirty="0"/>
              <a:t>31 – February 2, 2017</a:t>
            </a:r>
          </a:p>
          <a:p>
            <a:pPr lvl="1"/>
            <a:r>
              <a:rPr lang="en-US" sz="2400" dirty="0"/>
              <a:t>Session2		</a:t>
            </a:r>
            <a:r>
              <a:rPr lang="en-US" sz="2400" dirty="0" smtClean="0"/>
              <a:t>February </a:t>
            </a:r>
            <a:r>
              <a:rPr lang="en-US" sz="2400" dirty="0"/>
              <a:t>7-9, 2017</a:t>
            </a:r>
          </a:p>
          <a:p>
            <a:pPr lvl="1"/>
            <a:r>
              <a:rPr lang="en-US" sz="2400" dirty="0"/>
              <a:t>Session3		</a:t>
            </a:r>
            <a:r>
              <a:rPr lang="en-US" sz="2400" dirty="0" smtClean="0"/>
              <a:t>February </a:t>
            </a:r>
            <a:r>
              <a:rPr lang="en-US" sz="2400" dirty="0"/>
              <a:t>14-16, 2017</a:t>
            </a:r>
          </a:p>
          <a:p>
            <a:pPr lvl="1"/>
            <a:r>
              <a:rPr lang="en-US" sz="2400" dirty="0"/>
              <a:t>Session4		</a:t>
            </a:r>
            <a:r>
              <a:rPr lang="en-US" sz="2400" dirty="0" smtClean="0"/>
              <a:t>February </a:t>
            </a:r>
            <a:r>
              <a:rPr lang="en-US" sz="2400" dirty="0"/>
              <a:t>21-23, 2017</a:t>
            </a:r>
          </a:p>
          <a:p>
            <a:pPr lvl="1"/>
            <a:r>
              <a:rPr lang="en-US" sz="2400" dirty="0"/>
              <a:t>Session5		</a:t>
            </a:r>
            <a:r>
              <a:rPr lang="en-US" sz="2400" dirty="0" smtClean="0"/>
              <a:t>February </a:t>
            </a:r>
            <a:r>
              <a:rPr lang="en-US" sz="2400" dirty="0"/>
              <a:t>28 – March 2, 2017</a:t>
            </a:r>
          </a:p>
          <a:p>
            <a:pPr lvl="1"/>
            <a:r>
              <a:rPr lang="en-US" sz="2400" dirty="0"/>
              <a:t>Session6 		</a:t>
            </a:r>
            <a:r>
              <a:rPr lang="en-US" sz="2400" dirty="0" smtClean="0"/>
              <a:t>March </a:t>
            </a:r>
            <a:r>
              <a:rPr lang="en-US" sz="2400" dirty="0"/>
              <a:t>7-9, 2017</a:t>
            </a:r>
          </a:p>
          <a:p>
            <a:pPr lvl="1"/>
            <a:r>
              <a:rPr lang="en-US" sz="2400" dirty="0"/>
              <a:t>*Bad Weather makeup week:	March 21-23, 2017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745105"/>
            <a:ext cx="6172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22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Start and Restoration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r>
              <a:rPr lang="en-US" dirty="0"/>
              <a:t>The Black Start </a:t>
            </a:r>
            <a:r>
              <a:rPr lang="en-US" dirty="0" smtClean="0"/>
              <a:t>Pilot is complete.</a:t>
            </a:r>
          </a:p>
          <a:p>
            <a:r>
              <a:rPr lang="en-US" dirty="0" smtClean="0"/>
              <a:t>There were simulator issues which reduced the effectiveness of the training. These issues have been addressed.</a:t>
            </a:r>
          </a:p>
          <a:p>
            <a:r>
              <a:rPr lang="en-US" dirty="0" smtClean="0"/>
              <a:t>Overall the curriculum was good, making some changes to make it better.</a:t>
            </a:r>
          </a:p>
          <a:p>
            <a:r>
              <a:rPr lang="en-US" dirty="0" smtClean="0"/>
              <a:t>Thanks for those that participated, their input is vital to ensuring the training is effective.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6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2017 Operator Training Seminar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319832"/>
          </a:xfrm>
        </p:spPr>
        <p:txBody>
          <a:bodyPr/>
          <a:lstStyle/>
          <a:p>
            <a:r>
              <a:rPr lang="en-US" sz="2800" dirty="0"/>
              <a:t>Delivery Schedule</a:t>
            </a:r>
          </a:p>
          <a:p>
            <a:pPr lvl="1"/>
            <a:r>
              <a:rPr lang="en-US" sz="2400" dirty="0"/>
              <a:t>Pilot				</a:t>
            </a:r>
            <a:r>
              <a:rPr lang="en-US" sz="2400" dirty="0" smtClean="0"/>
              <a:t>January </a:t>
            </a:r>
            <a:r>
              <a:rPr lang="en-US" sz="2400" dirty="0"/>
              <a:t>17-19, 2017</a:t>
            </a:r>
          </a:p>
          <a:p>
            <a:pPr lvl="1"/>
            <a:r>
              <a:rPr lang="en-US" sz="2400" dirty="0"/>
              <a:t>Session1			</a:t>
            </a:r>
            <a:r>
              <a:rPr lang="en-US" sz="2400" dirty="0" smtClean="0"/>
              <a:t>March </a:t>
            </a:r>
            <a:r>
              <a:rPr lang="en-US" sz="2400" dirty="0"/>
              <a:t>28-30, 2017</a:t>
            </a:r>
          </a:p>
          <a:p>
            <a:pPr lvl="1"/>
            <a:r>
              <a:rPr lang="en-US" sz="2400" dirty="0"/>
              <a:t>Session2			</a:t>
            </a:r>
            <a:r>
              <a:rPr lang="en-US" sz="2400" dirty="0" smtClean="0"/>
              <a:t>April </a:t>
            </a:r>
            <a:r>
              <a:rPr lang="en-US" sz="2400" dirty="0"/>
              <a:t>4-6, 2017</a:t>
            </a:r>
          </a:p>
          <a:p>
            <a:pPr lvl="1"/>
            <a:r>
              <a:rPr lang="en-US" sz="2400" dirty="0"/>
              <a:t>Session3			</a:t>
            </a:r>
            <a:r>
              <a:rPr lang="en-US" sz="2400" dirty="0" smtClean="0"/>
              <a:t>April </a:t>
            </a:r>
            <a:r>
              <a:rPr lang="en-US" sz="2400" dirty="0"/>
              <a:t>11-13, 2017</a:t>
            </a:r>
          </a:p>
          <a:p>
            <a:pPr lvl="1"/>
            <a:r>
              <a:rPr lang="en-US" sz="2400" dirty="0"/>
              <a:t>Session4			</a:t>
            </a:r>
            <a:r>
              <a:rPr lang="en-US" sz="2400" dirty="0" smtClean="0"/>
              <a:t>April </a:t>
            </a:r>
            <a:r>
              <a:rPr lang="en-US" sz="2400" dirty="0"/>
              <a:t>18-20, 2017</a:t>
            </a:r>
          </a:p>
          <a:p>
            <a:pPr lvl="1"/>
            <a:r>
              <a:rPr lang="en-US" sz="2400" dirty="0"/>
              <a:t>Session5			</a:t>
            </a:r>
            <a:r>
              <a:rPr lang="en-US" sz="2400" dirty="0" smtClean="0"/>
              <a:t>April </a:t>
            </a:r>
            <a:r>
              <a:rPr lang="en-US" sz="2400" dirty="0"/>
              <a:t>25-27</a:t>
            </a:r>
          </a:p>
          <a:p>
            <a:pPr lvl="1"/>
            <a:r>
              <a:rPr lang="en-US" sz="2400" dirty="0"/>
              <a:t>Session6			</a:t>
            </a:r>
            <a:r>
              <a:rPr lang="en-US" sz="2400" dirty="0" smtClean="0"/>
              <a:t>May </a:t>
            </a:r>
            <a:r>
              <a:rPr lang="en-US" sz="2400" dirty="0"/>
              <a:t>2-4, 2017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812560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06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3200" dirty="0" smtClean="0"/>
              <a:t>2017 Operator Training Seminar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762000"/>
            <a:ext cx="8458200" cy="5715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defRPr/>
            </a:pPr>
            <a:r>
              <a:rPr lang="en-US" sz="2800" dirty="0" smtClean="0"/>
              <a:t>System Resiliency (14 CEHs)</a:t>
            </a:r>
          </a:p>
          <a:p>
            <a:pPr marL="914400" lvl="1" indent="-457200">
              <a:defRPr/>
            </a:pPr>
            <a:r>
              <a:rPr lang="en-US" sz="2400" dirty="0" smtClean="0"/>
              <a:t>Compliance </a:t>
            </a:r>
            <a:r>
              <a:rPr lang="en-US" sz="2400" dirty="0"/>
              <a:t>– </a:t>
            </a:r>
            <a:r>
              <a:rPr lang="en-US" sz="2400" dirty="0" smtClean="0"/>
              <a:t>Mark Henry (TRE)</a:t>
            </a:r>
            <a:endParaRPr lang="en-US" sz="2000" dirty="0" smtClean="0"/>
          </a:p>
          <a:p>
            <a:pPr marL="1314450" lvl="2" indent="-457200">
              <a:defRPr/>
            </a:pPr>
            <a:r>
              <a:rPr lang="en-US" sz="2000" dirty="0" smtClean="0"/>
              <a:t>Two 50 </a:t>
            </a:r>
            <a:r>
              <a:rPr lang="en-US" sz="2000" dirty="0"/>
              <a:t>minute </a:t>
            </a:r>
            <a:r>
              <a:rPr lang="en-US" sz="2000" dirty="0" smtClean="0"/>
              <a:t>blocks (2 CEHs)</a:t>
            </a:r>
          </a:p>
          <a:p>
            <a:pPr marL="914400" lvl="1" indent="-457200">
              <a:defRPr/>
            </a:pPr>
            <a:r>
              <a:rPr lang="en-US" sz="2400" dirty="0"/>
              <a:t>Physical/Cyber Security </a:t>
            </a:r>
            <a:r>
              <a:rPr lang="en-US" sz="2400" dirty="0" smtClean="0"/>
              <a:t>– </a:t>
            </a:r>
            <a:r>
              <a:rPr lang="en-US" sz="2400" dirty="0" smtClean="0"/>
              <a:t>Brian Legg/Evan Pierce (ERCOT)</a:t>
            </a:r>
            <a:endParaRPr lang="en-US" sz="2400" dirty="0" smtClean="0"/>
          </a:p>
          <a:p>
            <a:pPr marL="1314450" lvl="2" indent="-457200">
              <a:defRPr/>
            </a:pPr>
            <a:r>
              <a:rPr lang="en-US" sz="2000" dirty="0"/>
              <a:t>Two 50 minute </a:t>
            </a:r>
            <a:r>
              <a:rPr lang="en-US" sz="2000" dirty="0" smtClean="0"/>
              <a:t>blocks (2 CEHs)</a:t>
            </a:r>
            <a:endParaRPr lang="en-US" sz="2000" dirty="0"/>
          </a:p>
          <a:p>
            <a:pPr marL="914400" lvl="1" indent="-457200">
              <a:defRPr/>
            </a:pPr>
            <a:r>
              <a:rPr lang="en-US" sz="2400" dirty="0"/>
              <a:t>Outage </a:t>
            </a:r>
            <a:r>
              <a:rPr lang="en-US" sz="2400" dirty="0" smtClean="0"/>
              <a:t>Scheduler – Matt Carter/Victor Vaughn (Garland Power and Light)</a:t>
            </a:r>
            <a:endParaRPr lang="en-US" sz="2400" dirty="0"/>
          </a:p>
          <a:p>
            <a:pPr marL="1314450" lvl="2" indent="-457200">
              <a:defRPr/>
            </a:pPr>
            <a:r>
              <a:rPr lang="en-US" sz="2000" dirty="0"/>
              <a:t>Two 50 minute </a:t>
            </a:r>
            <a:r>
              <a:rPr lang="en-US" sz="2000" dirty="0" smtClean="0"/>
              <a:t>blocks (2 CEHs)</a:t>
            </a:r>
            <a:endParaRPr lang="en-US" sz="2000" dirty="0"/>
          </a:p>
          <a:p>
            <a:pPr marL="914400" lvl="1" indent="-457200">
              <a:defRPr/>
            </a:pPr>
            <a:r>
              <a:rPr lang="en-US" sz="2400" dirty="0" smtClean="0"/>
              <a:t>New Technology – Lei Ye (Austin Energy)</a:t>
            </a:r>
          </a:p>
          <a:p>
            <a:pPr marL="1314450" lvl="2" indent="-457200">
              <a:defRPr/>
            </a:pPr>
            <a:r>
              <a:rPr lang="en-US" sz="2000" dirty="0"/>
              <a:t>Two 50 minute </a:t>
            </a:r>
            <a:r>
              <a:rPr lang="en-US" sz="2000" dirty="0" smtClean="0"/>
              <a:t>blocks (2 CEHs)</a:t>
            </a:r>
            <a:endParaRPr lang="en-US" sz="2000" dirty="0"/>
          </a:p>
          <a:p>
            <a:pPr marL="914400" lvl="1" indent="-457200">
              <a:defRPr/>
            </a:pPr>
            <a:r>
              <a:rPr lang="en-US" sz="2400" dirty="0" smtClean="0"/>
              <a:t>Gas Industry – Jeff Hardgrave (</a:t>
            </a:r>
            <a:r>
              <a:rPr lang="en-US" sz="2400" dirty="0" err="1" smtClean="0"/>
              <a:t>Atmos</a:t>
            </a:r>
            <a:r>
              <a:rPr lang="en-US" sz="2400" dirty="0" smtClean="0"/>
              <a:t> Gas)</a:t>
            </a:r>
          </a:p>
          <a:p>
            <a:pPr marL="1314450" lvl="2" indent="-457200">
              <a:defRPr/>
            </a:pPr>
            <a:r>
              <a:rPr lang="en-US" sz="2000" dirty="0" smtClean="0"/>
              <a:t>One 50 minute block (1 CEH)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918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3200" dirty="0" smtClean="0"/>
              <a:t>2017 Operator Training Seminar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838200"/>
            <a:ext cx="8458200" cy="541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defRPr/>
            </a:pPr>
            <a:r>
              <a:rPr lang="en-US" sz="2800" dirty="0" smtClean="0"/>
              <a:t>System Resiliency</a:t>
            </a:r>
          </a:p>
          <a:p>
            <a:pPr marL="914400" lvl="1" indent="-457200">
              <a:defRPr/>
            </a:pPr>
            <a:r>
              <a:rPr lang="en-US" sz="2400" dirty="0" smtClean="0"/>
              <a:t>Operations Lessons Learned – CNP </a:t>
            </a:r>
            <a:r>
              <a:rPr lang="en-US" sz="2400" dirty="0" smtClean="0"/>
              <a:t>staff/Evan Pierce (ERCOT)</a:t>
            </a:r>
            <a:endParaRPr lang="en-US" sz="2000" dirty="0" smtClean="0"/>
          </a:p>
          <a:p>
            <a:pPr marL="1314450" lvl="2" indent="-457200">
              <a:defRPr/>
            </a:pPr>
            <a:r>
              <a:rPr lang="en-US" sz="2000" dirty="0" smtClean="0"/>
              <a:t>Two 50 </a:t>
            </a:r>
            <a:r>
              <a:rPr lang="en-US" sz="2000" dirty="0"/>
              <a:t>minute </a:t>
            </a:r>
            <a:r>
              <a:rPr lang="en-US" sz="2000" dirty="0" smtClean="0"/>
              <a:t>blocks (2 CEHs) (Winter Weather to prepare for Winter Storm Simulation later in year)</a:t>
            </a:r>
          </a:p>
          <a:p>
            <a:pPr marL="914400" lvl="1" indent="-457200">
              <a:defRPr/>
            </a:pPr>
            <a:r>
              <a:rPr lang="en-US" sz="2400" dirty="0" smtClean="0"/>
              <a:t>Voltage Control – </a:t>
            </a:r>
            <a:r>
              <a:rPr lang="en-US" sz="2400" dirty="0" smtClean="0"/>
              <a:t>Evan Pierce/John </a:t>
            </a:r>
            <a:r>
              <a:rPr lang="en-US" sz="2400" dirty="0" smtClean="0"/>
              <a:t>Jarmon (ERCOT)</a:t>
            </a:r>
          </a:p>
          <a:p>
            <a:pPr marL="1314450" lvl="2" indent="-457200">
              <a:defRPr/>
            </a:pPr>
            <a:r>
              <a:rPr lang="en-US" sz="2000" dirty="0"/>
              <a:t>Two 50 minute </a:t>
            </a:r>
            <a:r>
              <a:rPr lang="en-US" sz="2000" dirty="0" smtClean="0"/>
              <a:t>blocks (2 CEHs)</a:t>
            </a:r>
            <a:endParaRPr lang="en-US" sz="2000" dirty="0"/>
          </a:p>
          <a:p>
            <a:pPr marL="914400" lvl="1" indent="-457200">
              <a:defRPr/>
            </a:pPr>
            <a:r>
              <a:rPr lang="en-US" sz="2400" dirty="0" smtClean="0"/>
              <a:t>ERCOT Weather – Chris Coleman (ERCOT)</a:t>
            </a:r>
          </a:p>
          <a:p>
            <a:pPr marL="1314450" lvl="2" indent="-457200">
              <a:defRPr/>
            </a:pPr>
            <a:r>
              <a:rPr lang="en-US" sz="2000" dirty="0" smtClean="0"/>
              <a:t>One 50 minute block (No CEHs)</a:t>
            </a:r>
          </a:p>
          <a:p>
            <a:pPr marL="914400" lvl="1" indent="-457200">
              <a:defRPr/>
            </a:pPr>
            <a:r>
              <a:rPr lang="en-US" sz="2400" dirty="0" smtClean="0"/>
              <a:t>ERCOT CEO Remarks – Bill </a:t>
            </a:r>
            <a:r>
              <a:rPr lang="en-US" sz="2400" dirty="0" err="1" smtClean="0"/>
              <a:t>Magness</a:t>
            </a:r>
            <a:r>
              <a:rPr lang="en-US" sz="2400" dirty="0" smtClean="0"/>
              <a:t> (ERCOT)</a:t>
            </a:r>
          </a:p>
          <a:p>
            <a:pPr marL="1314450" lvl="2" indent="-457200">
              <a:defRPr/>
            </a:pPr>
            <a:r>
              <a:rPr lang="en-US" sz="2000" dirty="0" smtClean="0"/>
              <a:t>One 50 minute block (No CEHs)</a:t>
            </a:r>
          </a:p>
          <a:p>
            <a:pPr marL="914400" lvl="1" indent="-457200">
              <a:defRPr/>
            </a:pPr>
            <a:r>
              <a:rPr lang="en-US" sz="2400" dirty="0" smtClean="0"/>
              <a:t>Weatherization and Wind – Nitika Mago (ERCOT)</a:t>
            </a:r>
          </a:p>
          <a:p>
            <a:pPr marL="1314450" lvl="2" indent="-457200">
              <a:defRPr/>
            </a:pPr>
            <a:r>
              <a:rPr lang="en-US" sz="2000" dirty="0" smtClean="0"/>
              <a:t>One 50 minute block (1 CEH)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2699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Operator Training Seminar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dirty="0" smtClean="0"/>
              <a:t>Pilot is complete</a:t>
            </a:r>
          </a:p>
          <a:p>
            <a:r>
              <a:rPr lang="en-US" dirty="0"/>
              <a:t>Overall the curriculum was good, making some changes to make it better.</a:t>
            </a:r>
          </a:p>
          <a:p>
            <a:r>
              <a:rPr lang="en-US" dirty="0"/>
              <a:t>Thanks for those that participated, their input is vital to ensuring the training is effective.</a:t>
            </a:r>
          </a:p>
          <a:p>
            <a:r>
              <a:rPr lang="en-US" dirty="0" smtClean="0"/>
              <a:t>Thanks to those who volunteered to give presentations.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77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Virtual Instructor Led Training (Pilot)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dirty="0"/>
              <a:t>The course will be </a:t>
            </a:r>
            <a:r>
              <a:rPr lang="en-US" dirty="0" smtClean="0"/>
              <a:t>offered </a:t>
            </a:r>
            <a:r>
              <a:rPr lang="en-US" dirty="0"/>
              <a:t>twice in fall next year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800" dirty="0" smtClean="0"/>
              <a:t>  </a:t>
            </a:r>
            <a:endParaRPr lang="en-US" sz="800" dirty="0"/>
          </a:p>
          <a:p>
            <a:r>
              <a:rPr lang="en-US" dirty="0"/>
              <a:t>No costs to </a:t>
            </a:r>
            <a:r>
              <a:rPr lang="en-US" dirty="0" smtClean="0"/>
              <a:t>participate</a:t>
            </a:r>
          </a:p>
          <a:p>
            <a:endParaRPr lang="en-US" sz="1000" dirty="0"/>
          </a:p>
          <a:p>
            <a:r>
              <a:rPr lang="en-US" dirty="0" smtClean="0"/>
              <a:t>Will be available to select group for pilot</a:t>
            </a:r>
          </a:p>
          <a:p>
            <a:endParaRPr lang="en-US" sz="1000" dirty="0"/>
          </a:p>
          <a:p>
            <a:r>
              <a:rPr lang="en-US" dirty="0" smtClean="0"/>
              <a:t>OTWG </a:t>
            </a:r>
            <a:r>
              <a:rPr lang="en-US" dirty="0"/>
              <a:t>will </a:t>
            </a:r>
            <a:r>
              <a:rPr lang="en-US" dirty="0" smtClean="0"/>
              <a:t>determine topic next meeting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98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Drill / 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/>
          <a:lstStyle/>
          <a:p>
            <a:r>
              <a:rPr lang="en-US" dirty="0" smtClean="0"/>
              <a:t>Winter Storm Drill Oct 18 – 19, </a:t>
            </a:r>
            <a:r>
              <a:rPr lang="en-US" dirty="0" smtClean="0"/>
              <a:t>2017</a:t>
            </a:r>
          </a:p>
          <a:p>
            <a:endParaRPr lang="en-US" sz="1000" dirty="0" smtClean="0"/>
          </a:p>
          <a:p>
            <a:r>
              <a:rPr lang="en-US" dirty="0" smtClean="0"/>
              <a:t>Grid Ex IV Nov 15 – 16, </a:t>
            </a:r>
            <a:r>
              <a:rPr lang="en-US" dirty="0" smtClean="0"/>
              <a:t>2017</a:t>
            </a:r>
          </a:p>
          <a:p>
            <a:pPr lvl="1"/>
            <a:r>
              <a:rPr lang="en-US" dirty="0" smtClean="0"/>
              <a:t>Planning is starting now.</a:t>
            </a:r>
          </a:p>
          <a:p>
            <a:pPr lvl="1"/>
            <a:r>
              <a:rPr lang="en-US" dirty="0" smtClean="0"/>
              <a:t>February/March solicit OTWG/OWG for participation (Identify Planners/Players)</a:t>
            </a:r>
          </a:p>
          <a:p>
            <a:pPr lvl="1"/>
            <a:r>
              <a:rPr lang="en-US" dirty="0" smtClean="0"/>
              <a:t>April solicit TO/QSE event input for Winter Storm Drill and Grid Ex IV</a:t>
            </a:r>
          </a:p>
          <a:p>
            <a:pPr lvl="1"/>
            <a:r>
              <a:rPr lang="en-US" dirty="0" smtClean="0"/>
              <a:t>June events due to ERCOT for inclusion</a:t>
            </a:r>
          </a:p>
          <a:p>
            <a:pPr lvl="1"/>
            <a:r>
              <a:rPr lang="en-US" dirty="0" smtClean="0"/>
              <a:t>October all events fully implemented in simulator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739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www.w3.org/XML/1998/namespace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6713</TotalTime>
  <Words>464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Black Start and Restoration Training </vt:lpstr>
      <vt:lpstr>Black Start and Restoration Training</vt:lpstr>
      <vt:lpstr>2017 Operator Training Seminar</vt:lpstr>
      <vt:lpstr>2017 Operator Training Seminar</vt:lpstr>
      <vt:lpstr>2017 Operator Training Seminar</vt:lpstr>
      <vt:lpstr>2017 Operator Training Seminar</vt:lpstr>
      <vt:lpstr>Virtual Instructor Led Training (Pilot)</vt:lpstr>
      <vt:lpstr>Winter Storm Drill / Grid Ex IV</vt:lpstr>
      <vt:lpstr>Next Meeting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308</cp:revision>
  <cp:lastPrinted>2016-06-07T20:04:50Z</cp:lastPrinted>
  <dcterms:created xsi:type="dcterms:W3CDTF">2016-01-21T15:20:31Z</dcterms:created>
  <dcterms:modified xsi:type="dcterms:W3CDTF">2017-01-24T16:03:29Z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