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9"/>
  </p:notesMasterIdLst>
  <p:handoutMasterIdLst>
    <p:handoutMasterId r:id="rId20"/>
  </p:handoutMasterIdLst>
  <p:sldIdLst>
    <p:sldId id="260" r:id="rId7"/>
    <p:sldId id="302" r:id="rId8"/>
    <p:sldId id="295" r:id="rId9"/>
    <p:sldId id="296" r:id="rId10"/>
    <p:sldId id="303" r:id="rId11"/>
    <p:sldId id="297" r:id="rId12"/>
    <p:sldId id="298" r:id="rId13"/>
    <p:sldId id="299" r:id="rId14"/>
    <p:sldId id="304" r:id="rId15"/>
    <p:sldId id="300" r:id="rId16"/>
    <p:sldId id="301" r:id="rId17"/>
    <p:sldId id="305" r:id="rId1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206E5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723" autoAdjust="0"/>
  </p:normalViewPr>
  <p:slideViewPr>
    <p:cSldViewPr showGuides="1">
      <p:cViewPr varScale="1">
        <p:scale>
          <a:sx n="101" d="100"/>
          <a:sy n="101" d="100"/>
        </p:scale>
        <p:origin x="294" y="10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1/25/2017</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1/25/2017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dirty="0"/>
          </a:p>
        </p:txBody>
      </p:sp>
    </p:spTree>
    <p:extLst>
      <p:ext uri="{BB962C8B-B14F-4D97-AF65-F5344CB8AC3E}">
        <p14:creationId xmlns:p14="http://schemas.microsoft.com/office/powerpoint/2010/main" val="17127511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Rectangle 7"/>
          <p:cNvSpPr>
            <a:spLocks noGrp="1" noChangeArrowheads="1"/>
          </p:cNvSpPr>
          <p:nvPr>
            <p:ph type="sldNum" sz="quarter" idx="5"/>
          </p:nvPr>
        </p:nvSpPr>
        <p:spPr>
          <a:noFill/>
        </p:spPr>
        <p:txBody>
          <a:bodyPr/>
          <a:lstStyle/>
          <a:p>
            <a:fld id="{0E2D1200-2AA0-4BE5-B641-D7D820470DE7}" type="slidenum">
              <a:rPr lang="en-US" smtClean="0">
                <a:latin typeface="Arial" pitchFamily="34" charset="0"/>
              </a:rPr>
              <a:pPr/>
              <a:t>3</a:t>
            </a:fld>
            <a:endParaRPr lang="en-US" dirty="0" smtClean="0">
              <a:latin typeface="Arial" pitchFamily="34" charset="0"/>
            </a:endParaRPr>
          </a:p>
        </p:txBody>
      </p:sp>
      <p:sp>
        <p:nvSpPr>
          <p:cNvPr id="220163" name="Rectangle 2"/>
          <p:cNvSpPr>
            <a:spLocks noGrp="1" noRot="1" noChangeAspect="1" noChangeArrowheads="1" noTextEdit="1"/>
          </p:cNvSpPr>
          <p:nvPr>
            <p:ph type="sldImg"/>
          </p:nvPr>
        </p:nvSpPr>
        <p:spPr>
          <a:ln/>
        </p:spPr>
      </p:sp>
      <p:sp>
        <p:nvSpPr>
          <p:cNvPr id="220164" name="Rectangle 3"/>
          <p:cNvSpPr>
            <a:spLocks noGrp="1" noChangeArrowheads="1"/>
          </p:cNvSpPr>
          <p:nvPr>
            <p:ph type="body" idx="1"/>
          </p:nvPr>
        </p:nvSpPr>
        <p:spPr>
          <a:noFill/>
          <a:ln/>
        </p:spPr>
        <p:txBody>
          <a:bodyPr/>
          <a:lstStyle/>
          <a:p>
            <a:pPr eaLnBrk="1" hangingPunct="1"/>
            <a:endParaRPr lang="en-US" dirty="0" smtClean="0">
              <a:latin typeface="Arial" pitchFamily="34" charset="0"/>
            </a:endParaRPr>
          </a:p>
        </p:txBody>
      </p:sp>
    </p:spTree>
    <p:extLst>
      <p:ext uri="{BB962C8B-B14F-4D97-AF65-F5344CB8AC3E}">
        <p14:creationId xmlns:p14="http://schemas.microsoft.com/office/powerpoint/2010/main" val="40567157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Rectangle 7"/>
          <p:cNvSpPr>
            <a:spLocks noGrp="1" noChangeArrowheads="1"/>
          </p:cNvSpPr>
          <p:nvPr>
            <p:ph type="sldNum" sz="quarter" idx="5"/>
          </p:nvPr>
        </p:nvSpPr>
        <p:spPr>
          <a:noFill/>
        </p:spPr>
        <p:txBody>
          <a:bodyPr/>
          <a:lstStyle/>
          <a:p>
            <a:fld id="{0E2D1200-2AA0-4BE5-B641-D7D820470DE7}" type="slidenum">
              <a:rPr lang="en-US" smtClean="0">
                <a:latin typeface="Arial" pitchFamily="34" charset="0"/>
              </a:rPr>
              <a:pPr/>
              <a:t>4</a:t>
            </a:fld>
            <a:endParaRPr lang="en-US" dirty="0" smtClean="0">
              <a:latin typeface="Arial" pitchFamily="34" charset="0"/>
            </a:endParaRPr>
          </a:p>
        </p:txBody>
      </p:sp>
      <p:sp>
        <p:nvSpPr>
          <p:cNvPr id="220163" name="Rectangle 2"/>
          <p:cNvSpPr>
            <a:spLocks noGrp="1" noRot="1" noChangeAspect="1" noChangeArrowheads="1" noTextEdit="1"/>
          </p:cNvSpPr>
          <p:nvPr>
            <p:ph type="sldImg"/>
          </p:nvPr>
        </p:nvSpPr>
        <p:spPr>
          <a:ln/>
        </p:spPr>
      </p:sp>
      <p:sp>
        <p:nvSpPr>
          <p:cNvPr id="220164" name="Rectangle 3"/>
          <p:cNvSpPr>
            <a:spLocks noGrp="1" noChangeArrowheads="1"/>
          </p:cNvSpPr>
          <p:nvPr>
            <p:ph type="body" idx="1"/>
          </p:nvPr>
        </p:nvSpPr>
        <p:spPr>
          <a:noFill/>
          <a:ln/>
        </p:spPr>
        <p:txBody>
          <a:bodyPr/>
          <a:lstStyle/>
          <a:p>
            <a:pPr eaLnBrk="1" hangingPunct="1"/>
            <a:endParaRPr lang="en-US" dirty="0" smtClean="0">
              <a:latin typeface="Arial" pitchFamily="34" charset="0"/>
            </a:endParaRPr>
          </a:p>
        </p:txBody>
      </p:sp>
    </p:spTree>
    <p:extLst>
      <p:ext uri="{BB962C8B-B14F-4D97-AF65-F5344CB8AC3E}">
        <p14:creationId xmlns:p14="http://schemas.microsoft.com/office/powerpoint/2010/main" val="12630525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Rectangle 7"/>
          <p:cNvSpPr>
            <a:spLocks noGrp="1" noChangeArrowheads="1"/>
          </p:cNvSpPr>
          <p:nvPr>
            <p:ph type="sldNum" sz="quarter" idx="5"/>
          </p:nvPr>
        </p:nvSpPr>
        <p:spPr>
          <a:noFill/>
        </p:spPr>
        <p:txBody>
          <a:bodyPr/>
          <a:lstStyle/>
          <a:p>
            <a:fld id="{0E2D1200-2AA0-4BE5-B641-D7D820470DE7}" type="slidenum">
              <a:rPr lang="en-US" smtClean="0">
                <a:latin typeface="Arial" pitchFamily="34" charset="0"/>
              </a:rPr>
              <a:pPr/>
              <a:t>5</a:t>
            </a:fld>
            <a:endParaRPr lang="en-US" dirty="0" smtClean="0">
              <a:latin typeface="Arial" pitchFamily="34" charset="0"/>
            </a:endParaRPr>
          </a:p>
        </p:txBody>
      </p:sp>
      <p:sp>
        <p:nvSpPr>
          <p:cNvPr id="220163" name="Rectangle 2"/>
          <p:cNvSpPr>
            <a:spLocks noGrp="1" noRot="1" noChangeAspect="1" noChangeArrowheads="1" noTextEdit="1"/>
          </p:cNvSpPr>
          <p:nvPr>
            <p:ph type="sldImg"/>
          </p:nvPr>
        </p:nvSpPr>
        <p:spPr>
          <a:ln/>
        </p:spPr>
      </p:sp>
      <p:sp>
        <p:nvSpPr>
          <p:cNvPr id="220164" name="Rectangle 3"/>
          <p:cNvSpPr>
            <a:spLocks noGrp="1" noChangeArrowheads="1"/>
          </p:cNvSpPr>
          <p:nvPr>
            <p:ph type="body" idx="1"/>
          </p:nvPr>
        </p:nvSpPr>
        <p:spPr>
          <a:noFill/>
          <a:ln/>
        </p:spPr>
        <p:txBody>
          <a:bodyPr/>
          <a:lstStyle/>
          <a:p>
            <a:pPr eaLnBrk="1" hangingPunct="1"/>
            <a:endParaRPr lang="en-US" dirty="0" smtClean="0">
              <a:latin typeface="Arial" pitchFamily="34" charset="0"/>
            </a:endParaRPr>
          </a:p>
        </p:txBody>
      </p:sp>
    </p:spTree>
    <p:extLst>
      <p:ext uri="{BB962C8B-B14F-4D97-AF65-F5344CB8AC3E}">
        <p14:creationId xmlns:p14="http://schemas.microsoft.com/office/powerpoint/2010/main" val="42326857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12906" y="2413338"/>
            <a:ext cx="5646034" cy="2492990"/>
          </a:xfrm>
          <a:prstGeom prst="rect">
            <a:avLst/>
          </a:prstGeom>
          <a:noFill/>
        </p:spPr>
        <p:txBody>
          <a:bodyPr wrap="square" rtlCol="0">
            <a:spAutoFit/>
          </a:bodyPr>
          <a:lstStyle/>
          <a:p>
            <a:r>
              <a:rPr lang="en-US" sz="2800" b="1" dirty="0" smtClean="0"/>
              <a:t/>
            </a:r>
            <a:br>
              <a:rPr lang="en-US" sz="2800" b="1" dirty="0" smtClean="0"/>
            </a:br>
            <a:r>
              <a:rPr lang="en-US" sz="2800" b="1" dirty="0" smtClean="0"/>
              <a:t>Exceptional Fuel Costs in LMP</a:t>
            </a:r>
          </a:p>
          <a:p>
            <a:r>
              <a:rPr lang="en-US" sz="2800" b="1" dirty="0" smtClean="0"/>
              <a:t> </a:t>
            </a:r>
            <a:endParaRPr lang="en-US" sz="2800" dirty="0"/>
          </a:p>
          <a:p>
            <a:r>
              <a:rPr lang="en-US" dirty="0" smtClean="0"/>
              <a:t>ERCOT </a:t>
            </a:r>
            <a:endParaRPr lang="en-US" dirty="0"/>
          </a:p>
          <a:p>
            <a:r>
              <a:rPr lang="en-US" dirty="0" smtClean="0"/>
              <a:t>Ino González</a:t>
            </a:r>
            <a:endParaRPr lang="en-US" dirty="0"/>
          </a:p>
          <a:p>
            <a:r>
              <a:rPr lang="en-US" dirty="0" smtClean="0"/>
              <a:t>RCWG</a:t>
            </a:r>
            <a:endParaRPr lang="en-US" dirty="0"/>
          </a:p>
          <a:p>
            <a:r>
              <a:rPr lang="en-US" dirty="0" smtClean="0"/>
              <a:t>Jan 25, 2017</a:t>
            </a:r>
            <a:endParaRPr lang="en-US" dirty="0"/>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Risks of Proposal</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a:p>
        </p:txBody>
      </p:sp>
      <p:sp>
        <p:nvSpPr>
          <p:cNvPr id="5" name="Rectangle 4"/>
          <p:cNvSpPr/>
          <p:nvPr/>
        </p:nvSpPr>
        <p:spPr>
          <a:xfrm>
            <a:off x="381000" y="838200"/>
            <a:ext cx="8153400" cy="4958793"/>
          </a:xfrm>
          <a:prstGeom prst="rect">
            <a:avLst/>
          </a:prstGeom>
        </p:spPr>
        <p:txBody>
          <a:bodyPr wrap="square">
            <a:spAutoFit/>
          </a:bodyPr>
          <a:lstStyle/>
          <a:p>
            <a:pPr marL="342900" marR="0" lvl="0" indent="-342900">
              <a:lnSpc>
                <a:spcPct val="115000"/>
              </a:lnSpc>
              <a:spcBef>
                <a:spcPts val="1000"/>
              </a:spcBef>
              <a:spcAft>
                <a:spcPts val="0"/>
              </a:spcAft>
              <a:buFont typeface="+mj-lt"/>
              <a:buAutoNum type="arabicPeriod"/>
            </a:pPr>
            <a:r>
              <a:rPr lang="en-US" dirty="0" smtClean="0">
                <a:solidFill>
                  <a:srgbClr val="000000"/>
                </a:solidFill>
                <a:latin typeface="Calibri" panose="020F0502020204030204" pitchFamily="34" charset="0"/>
                <a:ea typeface="Times New Roman" panose="02020603050405020304" pitchFamily="18" charset="0"/>
                <a:cs typeface="Times New Roman" panose="02020603050405020304" pitchFamily="18" charset="0"/>
              </a:rPr>
              <a:t>QSEs </a:t>
            </a:r>
            <a:r>
              <a:rPr lang="en-US"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could submit incorrect fuel prices due to human error, potentially leading to erroneous LMPs.  This could be mitigated by having a cap on the submitted exceptional fuel, or default duration for the applicability.</a:t>
            </a:r>
            <a:endParaRPr lang="en-US" sz="12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endParaRPr>
          </a:p>
          <a:p>
            <a:pPr marL="342900" indent="-342900">
              <a:lnSpc>
                <a:spcPct val="115000"/>
              </a:lnSpc>
              <a:spcBef>
                <a:spcPts val="1000"/>
              </a:spcBef>
              <a:buFont typeface="+mj-lt"/>
              <a:buAutoNum type="arabicPeriod"/>
            </a:pPr>
            <a:r>
              <a:rPr lang="en-US"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I</a:t>
            </a:r>
            <a:r>
              <a:rPr lang="en-US" dirty="0" smtClean="0">
                <a:solidFill>
                  <a:srgbClr val="000000"/>
                </a:solidFill>
                <a:latin typeface="Calibri" panose="020F0502020204030204" pitchFamily="34" charset="0"/>
                <a:ea typeface="Times New Roman" panose="02020603050405020304" pitchFamily="18" charset="0"/>
                <a:cs typeface="Times New Roman" panose="02020603050405020304" pitchFamily="18" charset="0"/>
              </a:rPr>
              <a:t>f </a:t>
            </a:r>
            <a:r>
              <a:rPr lang="en-US"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QSEs do not provide sufficient documentation justifying the increased fuel price, ERCOT will notify the IMM and may limit the QSE representing the Resource ability to submit actual fuel costs in the future for the specific Unit. </a:t>
            </a:r>
            <a:r>
              <a:rPr lang="en-US" dirty="0" smtClean="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a:t>
            </a:r>
            <a:r>
              <a:rPr lang="en-US" dirty="0" smtClean="0"/>
              <a:t>Additionally</a:t>
            </a:r>
            <a:r>
              <a:rPr lang="en-US" dirty="0"/>
              <a:t>, ERCOT will send a Market Notice to all Market Participants informing them about the exceptional fuel cost event, the name of the Resource and its QSE.</a:t>
            </a:r>
          </a:p>
          <a:p>
            <a:pPr marR="0" lvl="0">
              <a:lnSpc>
                <a:spcPct val="115000"/>
              </a:lnSpc>
              <a:spcBef>
                <a:spcPts val="1000"/>
              </a:spcBef>
              <a:spcAft>
                <a:spcPts val="0"/>
              </a:spcAft>
            </a:pPr>
            <a:endParaRPr lang="en-US" dirty="0" smtClean="0">
              <a:solidFill>
                <a:srgbClr val="000000"/>
              </a:solidFill>
              <a:latin typeface="Calibri" panose="020F0502020204030204" pitchFamily="34" charset="0"/>
              <a:ea typeface="Times New Roman" panose="02020603050405020304" pitchFamily="18" charset="0"/>
              <a:cs typeface="Times New Roman" panose="02020603050405020304" pitchFamily="18" charset="0"/>
            </a:endParaRPr>
          </a:p>
          <a:p>
            <a:pPr marR="0" lvl="0">
              <a:lnSpc>
                <a:spcPct val="115000"/>
              </a:lnSpc>
              <a:spcBef>
                <a:spcPts val="1000"/>
              </a:spcBef>
              <a:spcAft>
                <a:spcPts val="0"/>
              </a:spcAft>
            </a:pPr>
            <a:r>
              <a:rPr lang="en-US" dirty="0" smtClean="0">
                <a:solidFill>
                  <a:srgbClr val="000000"/>
                </a:solidFill>
                <a:latin typeface="Calibri" panose="020F0502020204030204" pitchFamily="34" charset="0"/>
                <a:ea typeface="Times New Roman" panose="02020603050405020304" pitchFamily="18" charset="0"/>
                <a:cs typeface="Times New Roman" panose="02020603050405020304" pitchFamily="18" charset="0"/>
              </a:rPr>
              <a:t>Note:  To support in the evaluation process, </a:t>
            </a:r>
            <a:r>
              <a:rPr lang="en-US" dirty="0" smtClean="0">
                <a:solidFill>
                  <a:srgbClr val="00000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Times New Roman" panose="02020603050405020304" pitchFamily="18" charset="0"/>
              </a:rPr>
              <a:t>the </a:t>
            </a:r>
            <a:r>
              <a:rPr lang="en-US"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Verifiable Cost Manual and the Protocols may need to include a clear definition of what constitutes intraday market fuel exposure</a:t>
            </a:r>
            <a:r>
              <a:rPr lang="en-US" dirty="0" smtClean="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t>
            </a:r>
          </a:p>
          <a:p>
            <a:pPr marL="342900" marR="0" lvl="0" indent="-342900">
              <a:lnSpc>
                <a:spcPct val="115000"/>
              </a:lnSpc>
              <a:spcBef>
                <a:spcPts val="1000"/>
              </a:spcBef>
              <a:spcAft>
                <a:spcPts val="0"/>
              </a:spcAft>
              <a:buFont typeface="+mj-lt"/>
              <a:buAutoNum type="arabicPeriod"/>
            </a:pPr>
            <a:endParaRPr lang="en-US"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554680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Benefits of Proposal</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a:p>
        </p:txBody>
      </p:sp>
      <p:sp>
        <p:nvSpPr>
          <p:cNvPr id="5" name="Rectangle 4"/>
          <p:cNvSpPr/>
          <p:nvPr/>
        </p:nvSpPr>
        <p:spPr>
          <a:xfrm>
            <a:off x="352425" y="742950"/>
            <a:ext cx="8305800" cy="4985467"/>
          </a:xfrm>
          <a:prstGeom prst="rect">
            <a:avLst/>
          </a:prstGeom>
        </p:spPr>
        <p:txBody>
          <a:bodyPr wrap="square">
            <a:spAutoFit/>
          </a:bodyPr>
          <a:lstStyle/>
          <a:p>
            <a:pPr marL="342900" marR="0" lvl="0" indent="-342900">
              <a:lnSpc>
                <a:spcPct val="115000"/>
              </a:lnSpc>
              <a:spcBef>
                <a:spcPts val="1000"/>
              </a:spcBef>
              <a:spcAft>
                <a:spcPts val="0"/>
              </a:spcAft>
              <a:buFont typeface="+mj-lt"/>
              <a:buAutoNum type="arabicPeriod"/>
            </a:pPr>
            <a:r>
              <a:rPr lang="en-US"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May eliminate the need to implement NPRR 664: Fuel Index Price for Resource Definition and Real-Time Make-Whole Payments for Exceptional Fuel Cost Events.</a:t>
            </a:r>
            <a:endParaRPr lang="en-US" sz="12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spcBef>
                <a:spcPts val="1000"/>
              </a:spcBef>
              <a:spcAft>
                <a:spcPts val="0"/>
              </a:spcAft>
              <a:buFont typeface="+mj-lt"/>
              <a:buAutoNum type="arabicPeriod"/>
            </a:pPr>
            <a:r>
              <a:rPr lang="en-US" dirty="0">
                <a:solidFill>
                  <a:srgbClr val="000000"/>
                </a:solidFill>
                <a:latin typeface="Calibri" panose="020F0502020204030204" pitchFamily="34" charset="0"/>
                <a:ea typeface="Calibri" panose="020F0502020204030204" pitchFamily="34" charset="0"/>
                <a:cs typeface="Times New Roman" panose="02020603050405020304" pitchFamily="18" charset="0"/>
              </a:rPr>
              <a:t>NPRR714 only allows Resources that have paid an actual fuel price of (ERCOT Index + FA + $2) to be able to submit. With the proposed methodology, QSEs may potentially receive additional compensation since they are allowed to submit a </a:t>
            </a:r>
            <a:r>
              <a:rPr lang="en-US"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Weighted Average Fuel </a:t>
            </a:r>
            <a:r>
              <a:rPr lang="en-US" dirty="0">
                <a:solidFill>
                  <a:srgbClr val="000000"/>
                </a:solidFill>
                <a:latin typeface="Calibri" panose="020F0502020204030204" pitchFamily="34" charset="0"/>
                <a:ea typeface="Calibri" panose="020F0502020204030204" pitchFamily="34" charset="0"/>
                <a:cs typeface="Times New Roman" panose="02020603050405020304" pitchFamily="18" charset="0"/>
              </a:rPr>
              <a:t>Price </a:t>
            </a:r>
            <a:r>
              <a:rPr lang="en-US"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a:t>
            </a:r>
            <a:r>
              <a:rPr lang="en-US"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WAFP</a:t>
            </a:r>
            <a:r>
              <a:rPr lang="en-US"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 </a:t>
            </a:r>
            <a:r>
              <a:rPr lang="en-US" dirty="0">
                <a:solidFill>
                  <a:srgbClr val="000000"/>
                </a:solidFill>
                <a:latin typeface="Calibri" panose="020F0502020204030204" pitchFamily="34" charset="0"/>
                <a:ea typeface="Calibri" panose="020F0502020204030204" pitchFamily="34" charset="0"/>
                <a:cs typeface="Times New Roman" panose="02020603050405020304" pitchFamily="18" charset="0"/>
              </a:rPr>
              <a:t>if their actual fuel costs exceeds, e.g., </a:t>
            </a:r>
            <a:r>
              <a:rPr lang="en-US" u="sng" dirty="0">
                <a:solidFill>
                  <a:srgbClr val="000000"/>
                </a:solidFill>
                <a:latin typeface="Calibri" panose="020F0502020204030204" pitchFamily="34" charset="0"/>
                <a:ea typeface="Calibri" panose="020F0502020204030204" pitchFamily="34" charset="0"/>
                <a:cs typeface="Times New Roman" panose="02020603050405020304" pitchFamily="18" charset="0"/>
              </a:rPr>
              <a:t>10%</a:t>
            </a:r>
            <a:r>
              <a:rPr lang="en-US" dirty="0">
                <a:solidFill>
                  <a:srgbClr val="000000"/>
                </a:solidFill>
                <a:latin typeface="Calibri" panose="020F0502020204030204" pitchFamily="34" charset="0"/>
                <a:ea typeface="Calibri" panose="020F0502020204030204" pitchFamily="34" charset="0"/>
                <a:cs typeface="Times New Roman" panose="02020603050405020304" pitchFamily="18" charset="0"/>
              </a:rPr>
              <a:t> of the ERCOT index price plus the fuel adder. </a:t>
            </a:r>
            <a:endParaRPr lang="en-US" sz="1200" dirty="0">
              <a:latin typeface="Garamond" panose="02020404030301010803" pitchFamily="18" charset="0"/>
              <a:ea typeface="Calibri" panose="020F0502020204030204" pitchFamily="34" charset="0"/>
              <a:cs typeface="Times New Roman" panose="02020603050405020304" pitchFamily="18" charset="0"/>
            </a:endParaRPr>
          </a:p>
          <a:p>
            <a:pPr marL="342900" marR="0" lvl="0" indent="-342900">
              <a:lnSpc>
                <a:spcPct val="115000"/>
              </a:lnSpc>
              <a:spcBef>
                <a:spcPts val="1000"/>
              </a:spcBef>
              <a:spcAft>
                <a:spcPts val="0"/>
              </a:spcAft>
              <a:buFont typeface="+mj-lt"/>
              <a:buAutoNum type="arabicPeriod"/>
            </a:pPr>
            <a:r>
              <a:rPr lang="en-US"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Eliminates the need to implement NPRR 714: Real-Time Make-Whole Payment for Exceptional Fuel Cost.  </a:t>
            </a:r>
            <a:endParaRPr lang="en-US" sz="12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15000"/>
              </a:lnSpc>
              <a:spcBef>
                <a:spcPts val="1000"/>
              </a:spcBef>
              <a:spcAft>
                <a:spcPts val="0"/>
              </a:spcAft>
              <a:buFont typeface="+mj-lt"/>
              <a:buAutoNum type="arabicPeriod"/>
            </a:pPr>
            <a:r>
              <a:rPr lang="en-US"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LMPs may more closely reflect the true marginal cost of fuel.</a:t>
            </a:r>
            <a:endParaRPr lang="en-US" sz="12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15000"/>
              </a:lnSpc>
              <a:spcBef>
                <a:spcPts val="1000"/>
              </a:spcBef>
              <a:spcAft>
                <a:spcPts val="0"/>
              </a:spcAft>
              <a:buFont typeface="+mj-lt"/>
              <a:buAutoNum type="arabicPeriod"/>
            </a:pPr>
            <a:r>
              <a:rPr lang="en-US"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Does not impact LMPs when there is no Real-Time mitigation.</a:t>
            </a:r>
            <a:endParaRPr lang="en-US" sz="12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15000"/>
              </a:lnSpc>
              <a:spcBef>
                <a:spcPts val="1000"/>
              </a:spcBef>
              <a:spcAft>
                <a:spcPts val="0"/>
              </a:spcAft>
              <a:buFont typeface="+mj-lt"/>
              <a:buAutoNum type="arabicPeriod"/>
            </a:pPr>
            <a:r>
              <a:rPr lang="en-US"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Ensures that Resources provide proof of actual fuel purchases and that these meet the guidelines described in the Verifiable Cost Manual and the Protocols, on an </a:t>
            </a:r>
            <a:r>
              <a:rPr lang="en-US" i="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ex-post</a:t>
            </a:r>
            <a:r>
              <a:rPr lang="en-US"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basis</a:t>
            </a:r>
            <a:r>
              <a:rPr lang="en-US" dirty="0" smtClean="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t>
            </a:r>
            <a:endParaRPr lang="en-US" sz="12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687201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Next Steps</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12</a:t>
            </a:fld>
            <a:endParaRPr lang="en-US"/>
          </a:p>
        </p:txBody>
      </p:sp>
      <p:sp>
        <p:nvSpPr>
          <p:cNvPr id="5" name="Rectangle 4"/>
          <p:cNvSpPr/>
          <p:nvPr/>
        </p:nvSpPr>
        <p:spPr>
          <a:xfrm>
            <a:off x="276885" y="2286000"/>
            <a:ext cx="8305800" cy="1649682"/>
          </a:xfrm>
          <a:prstGeom prst="rect">
            <a:avLst/>
          </a:prstGeom>
        </p:spPr>
        <p:txBody>
          <a:bodyPr wrap="square">
            <a:spAutoFit/>
          </a:bodyPr>
          <a:lstStyle/>
          <a:p>
            <a:pPr marR="0" lvl="0" algn="ctr">
              <a:lnSpc>
                <a:spcPct val="115000"/>
              </a:lnSpc>
              <a:spcBef>
                <a:spcPts val="1000"/>
              </a:spcBef>
              <a:spcAft>
                <a:spcPts val="0"/>
              </a:spcAft>
            </a:pPr>
            <a:r>
              <a:rPr lang="en-US" sz="88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40942686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000" dirty="0" smtClean="0"/>
              <a:t>TAC Open Action Items</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3340726407"/>
              </p:ext>
            </p:extLst>
          </p:nvPr>
        </p:nvGraphicFramePr>
        <p:xfrm>
          <a:off x="533400" y="1219198"/>
          <a:ext cx="7848599" cy="4863441"/>
        </p:xfrm>
        <a:graphic>
          <a:graphicData uri="http://schemas.openxmlformats.org/drawingml/2006/table">
            <a:tbl>
              <a:tblPr firstRow="1" firstCol="1" bandRow="1">
                <a:tableStyleId>{5C22544A-7EE6-4342-B048-85BDC9FD1C3A}</a:tableStyleId>
              </a:tblPr>
              <a:tblGrid>
                <a:gridCol w="6248400"/>
                <a:gridCol w="1600199"/>
              </a:tblGrid>
              <a:tr h="201856">
                <a:tc>
                  <a:txBody>
                    <a:bodyPr/>
                    <a:lstStyle/>
                    <a:p>
                      <a:pPr marL="0" marR="0">
                        <a:spcBef>
                          <a:spcPts val="0"/>
                        </a:spcBef>
                        <a:spcAft>
                          <a:spcPts val="0"/>
                        </a:spcAft>
                      </a:pPr>
                      <a:r>
                        <a:rPr lang="en-US" sz="1200" u="sng" dirty="0" smtClean="0">
                          <a:effectLst/>
                        </a:rPr>
                        <a:t>TAC - Open </a:t>
                      </a:r>
                      <a:r>
                        <a:rPr lang="en-US" sz="1200" u="sng" dirty="0">
                          <a:effectLst/>
                        </a:rPr>
                        <a:t>Action Items from Previous Meeting(s)</a:t>
                      </a:r>
                      <a:endParaRPr lang="en-US" sz="1200" dirty="0">
                        <a:effectLst/>
                        <a:latin typeface="Times New Roman" panose="02020603050405020304" pitchFamily="18" charset="0"/>
                        <a:ea typeface="Times New Roman" panose="02020603050405020304" pitchFamily="18" charset="0"/>
                      </a:endParaRPr>
                    </a:p>
                  </a:txBody>
                  <a:tcPr marL="47993" marR="47993" marT="0" marB="0"/>
                </a:tc>
                <a:tc>
                  <a:txBody>
                    <a:bodyPr/>
                    <a:lstStyle/>
                    <a:p>
                      <a:pPr marL="0" marR="0">
                        <a:spcBef>
                          <a:spcPts val="0"/>
                        </a:spcBef>
                        <a:spcAft>
                          <a:spcPts val="0"/>
                        </a:spcAft>
                      </a:pPr>
                      <a:r>
                        <a:rPr lang="en-US" sz="1200" u="sng" dirty="0">
                          <a:effectLst/>
                        </a:rPr>
                        <a:t>Responsible Party</a:t>
                      </a:r>
                      <a:endParaRPr lang="en-US" sz="1200" dirty="0">
                        <a:effectLst/>
                        <a:latin typeface="Times New Roman" panose="02020603050405020304" pitchFamily="18" charset="0"/>
                        <a:ea typeface="Times New Roman" panose="02020603050405020304" pitchFamily="18" charset="0"/>
                      </a:endParaRPr>
                    </a:p>
                  </a:txBody>
                  <a:tcPr marL="47993" marR="47993" marT="0" marB="0"/>
                </a:tc>
              </a:tr>
              <a:tr h="423781">
                <a:tc>
                  <a:txBody>
                    <a:bodyPr/>
                    <a:lstStyle/>
                    <a:p>
                      <a:pPr marL="342900" marR="0" lvl="0" indent="-342900" hangingPunct="0">
                        <a:spcBef>
                          <a:spcPts val="0"/>
                        </a:spcBef>
                        <a:spcAft>
                          <a:spcPts val="0"/>
                        </a:spcAft>
                        <a:buFont typeface="Symbol" panose="05050102010706020507" pitchFamily="18" charset="2"/>
                        <a:buChar char=""/>
                        <a:tabLst>
                          <a:tab pos="186055" algn="l"/>
                        </a:tabLst>
                      </a:pPr>
                      <a:r>
                        <a:rPr lang="en-US" sz="1200" dirty="0">
                          <a:effectLst/>
                        </a:rPr>
                        <a:t>2/27/14 – Review Operating Procedure that ERCOT uses to determine when they need RUC (specifically RUC for bad weather)</a:t>
                      </a:r>
                      <a:endParaRPr lang="en-US" sz="1200" dirty="0">
                        <a:effectLst/>
                        <a:latin typeface="Times New Roman" panose="02020603050405020304" pitchFamily="18" charset="0"/>
                        <a:ea typeface="Times New Roman" panose="02020603050405020304" pitchFamily="18" charset="0"/>
                      </a:endParaRPr>
                    </a:p>
                  </a:txBody>
                  <a:tcPr marL="47993" marR="47993" marT="0" marB="0"/>
                </a:tc>
                <a:tc>
                  <a:txBody>
                    <a:bodyPr/>
                    <a:lstStyle/>
                    <a:p>
                      <a:pPr marL="0" marR="0">
                        <a:spcBef>
                          <a:spcPts val="0"/>
                        </a:spcBef>
                        <a:spcAft>
                          <a:spcPts val="0"/>
                        </a:spcAft>
                      </a:pPr>
                      <a:r>
                        <a:rPr lang="en-US" sz="1200" dirty="0">
                          <a:effectLst/>
                        </a:rPr>
                        <a:t>ERCOT</a:t>
                      </a:r>
                      <a:endParaRPr lang="en-US" sz="1200" dirty="0">
                        <a:effectLst/>
                        <a:latin typeface="Times New Roman" panose="02020603050405020304" pitchFamily="18" charset="0"/>
                        <a:ea typeface="Times New Roman" panose="02020603050405020304" pitchFamily="18" charset="0"/>
                      </a:endParaRPr>
                    </a:p>
                  </a:txBody>
                  <a:tcPr marL="47993" marR="47993" marT="0" marB="0"/>
                </a:tc>
              </a:tr>
              <a:tr h="423781">
                <a:tc>
                  <a:txBody>
                    <a:bodyPr/>
                    <a:lstStyle/>
                    <a:p>
                      <a:pPr marL="342900" marR="0" lvl="0" indent="-342900" hangingPunct="0">
                        <a:spcBef>
                          <a:spcPts val="0"/>
                        </a:spcBef>
                        <a:spcAft>
                          <a:spcPts val="0"/>
                        </a:spcAft>
                        <a:buFont typeface="Symbol" panose="05050102010706020507" pitchFamily="18" charset="2"/>
                        <a:buChar char=""/>
                        <a:tabLst>
                          <a:tab pos="186055" algn="l"/>
                        </a:tabLst>
                      </a:pPr>
                      <a:r>
                        <a:rPr lang="en-US" sz="1200" dirty="0">
                          <a:effectLst/>
                        </a:rPr>
                        <a:t>4/24/14 – Evaluate concerns with bringing RUC units earlier than required because of start-up failures</a:t>
                      </a:r>
                      <a:endParaRPr lang="en-US" sz="1200" dirty="0">
                        <a:effectLst/>
                        <a:latin typeface="Times New Roman" panose="02020603050405020304" pitchFamily="18" charset="0"/>
                        <a:ea typeface="Times New Roman" panose="02020603050405020304" pitchFamily="18" charset="0"/>
                      </a:endParaRPr>
                    </a:p>
                  </a:txBody>
                  <a:tcPr marL="47993" marR="47993" marT="0" marB="0"/>
                </a:tc>
                <a:tc>
                  <a:txBody>
                    <a:bodyPr/>
                    <a:lstStyle/>
                    <a:p>
                      <a:pPr marL="0" marR="0">
                        <a:spcBef>
                          <a:spcPts val="0"/>
                        </a:spcBef>
                        <a:spcAft>
                          <a:spcPts val="0"/>
                        </a:spcAft>
                      </a:pPr>
                      <a:r>
                        <a:rPr lang="en-US" sz="1200" dirty="0">
                          <a:effectLst/>
                        </a:rPr>
                        <a:t>ROS/WMS</a:t>
                      </a:r>
                      <a:endParaRPr lang="en-US" sz="1200" dirty="0">
                        <a:effectLst/>
                        <a:latin typeface="Times New Roman" panose="02020603050405020304" pitchFamily="18" charset="0"/>
                        <a:ea typeface="Times New Roman" panose="02020603050405020304" pitchFamily="18" charset="0"/>
                      </a:endParaRPr>
                    </a:p>
                  </a:txBody>
                  <a:tcPr marL="47993" marR="47993" marT="0" marB="0"/>
                </a:tc>
              </a:tr>
              <a:tr h="282520">
                <a:tc>
                  <a:txBody>
                    <a:bodyPr/>
                    <a:lstStyle/>
                    <a:p>
                      <a:pPr marL="342900" marR="0" lvl="0" indent="-342900" hangingPunct="0">
                        <a:spcBef>
                          <a:spcPts val="0"/>
                        </a:spcBef>
                        <a:spcAft>
                          <a:spcPts val="0"/>
                        </a:spcAft>
                        <a:buFont typeface="Symbol" panose="05050102010706020507" pitchFamily="18" charset="2"/>
                        <a:buChar char=""/>
                        <a:tabLst>
                          <a:tab pos="186055" algn="l"/>
                        </a:tabLst>
                      </a:pPr>
                      <a:r>
                        <a:rPr lang="en-US" sz="1200" dirty="0">
                          <a:effectLst/>
                        </a:rPr>
                        <a:t>5/29/14 – Review post NPRR589 SASM Performance</a:t>
                      </a:r>
                      <a:endParaRPr lang="en-US" sz="1200" dirty="0">
                        <a:effectLst/>
                        <a:latin typeface="Times New Roman" panose="02020603050405020304" pitchFamily="18" charset="0"/>
                        <a:ea typeface="Times New Roman" panose="02020603050405020304" pitchFamily="18" charset="0"/>
                      </a:endParaRPr>
                    </a:p>
                  </a:txBody>
                  <a:tcPr marL="47993" marR="47993" marT="0" marB="0"/>
                </a:tc>
                <a:tc>
                  <a:txBody>
                    <a:bodyPr/>
                    <a:lstStyle/>
                    <a:p>
                      <a:pPr marL="0" marR="0">
                        <a:spcBef>
                          <a:spcPts val="0"/>
                        </a:spcBef>
                        <a:spcAft>
                          <a:spcPts val="0"/>
                        </a:spcAft>
                      </a:pPr>
                      <a:r>
                        <a:rPr lang="en-US" sz="1200" dirty="0">
                          <a:effectLst/>
                        </a:rPr>
                        <a:t>ERCOT</a:t>
                      </a:r>
                      <a:endParaRPr lang="en-US" sz="1200" dirty="0">
                        <a:effectLst/>
                        <a:latin typeface="Times New Roman" panose="02020603050405020304" pitchFamily="18" charset="0"/>
                        <a:ea typeface="Times New Roman" panose="02020603050405020304" pitchFamily="18" charset="0"/>
                      </a:endParaRPr>
                    </a:p>
                  </a:txBody>
                  <a:tcPr marL="47993" marR="47993" marT="0" marB="0"/>
                </a:tc>
              </a:tr>
              <a:tr h="423781">
                <a:tc>
                  <a:txBody>
                    <a:bodyPr/>
                    <a:lstStyle/>
                    <a:p>
                      <a:pPr marL="342900" marR="0" lvl="0" indent="-342900" hangingPunct="0">
                        <a:spcBef>
                          <a:spcPts val="0"/>
                        </a:spcBef>
                        <a:spcAft>
                          <a:spcPts val="0"/>
                        </a:spcAft>
                        <a:buFont typeface="Symbol" panose="05050102010706020507" pitchFamily="18" charset="2"/>
                        <a:buChar char=""/>
                        <a:tabLst>
                          <a:tab pos="186055" algn="l"/>
                        </a:tabLst>
                      </a:pPr>
                      <a:r>
                        <a:rPr lang="en-US" sz="1200" dirty="0">
                          <a:effectLst/>
                        </a:rPr>
                        <a:t>9/25/14 – Voltage Reduction – assess cost issues and applicability to loads as well as market impacts</a:t>
                      </a:r>
                      <a:endParaRPr lang="en-US" sz="1200" dirty="0">
                        <a:effectLst/>
                        <a:latin typeface="Times New Roman" panose="02020603050405020304" pitchFamily="18" charset="0"/>
                        <a:ea typeface="Times New Roman" panose="02020603050405020304" pitchFamily="18" charset="0"/>
                      </a:endParaRPr>
                    </a:p>
                  </a:txBody>
                  <a:tcPr marL="47993" marR="47993" marT="0" marB="0"/>
                </a:tc>
                <a:tc>
                  <a:txBody>
                    <a:bodyPr/>
                    <a:lstStyle/>
                    <a:p>
                      <a:pPr marL="0" marR="0">
                        <a:spcBef>
                          <a:spcPts val="0"/>
                        </a:spcBef>
                        <a:spcAft>
                          <a:spcPts val="0"/>
                        </a:spcAft>
                      </a:pPr>
                      <a:r>
                        <a:rPr lang="en-US" sz="1200" dirty="0">
                          <a:effectLst/>
                        </a:rPr>
                        <a:t>ROS/WMS</a:t>
                      </a:r>
                      <a:endParaRPr lang="en-US" sz="1200" dirty="0">
                        <a:effectLst/>
                        <a:latin typeface="Times New Roman" panose="02020603050405020304" pitchFamily="18" charset="0"/>
                        <a:ea typeface="Times New Roman" panose="02020603050405020304" pitchFamily="18" charset="0"/>
                      </a:endParaRPr>
                    </a:p>
                  </a:txBody>
                  <a:tcPr marL="47993" marR="47993" marT="0" marB="0"/>
                </a:tc>
              </a:tr>
              <a:tr h="847560">
                <a:tc>
                  <a:txBody>
                    <a:bodyPr/>
                    <a:lstStyle/>
                    <a:p>
                      <a:pPr marL="342900" marR="0" lvl="0" indent="-342900" hangingPunct="0">
                        <a:spcBef>
                          <a:spcPts val="0"/>
                        </a:spcBef>
                        <a:spcAft>
                          <a:spcPts val="0"/>
                        </a:spcAft>
                        <a:buFont typeface="Symbol" panose="05050102010706020507" pitchFamily="18" charset="2"/>
                        <a:buChar char=""/>
                        <a:tabLst>
                          <a:tab pos="186055" algn="l"/>
                        </a:tabLst>
                      </a:pPr>
                      <a:r>
                        <a:rPr lang="en-US" sz="1200" dirty="0">
                          <a:solidFill>
                            <a:srgbClr val="0000FF"/>
                          </a:solidFill>
                          <a:effectLst/>
                        </a:rPr>
                        <a:t>12/18/14 – Consider alternative implementation options for automation of NPRR664, Fuel Index Price for Resource Definition and Real-Time Make-Whole Payments for Exceptional Fuel Cost Events.  (Report back to TAC in March 2015)</a:t>
                      </a:r>
                      <a:endParaRPr lang="en-US" sz="1200" dirty="0">
                        <a:solidFill>
                          <a:srgbClr val="0000FF"/>
                        </a:solidFill>
                        <a:effectLst/>
                        <a:latin typeface="Times New Roman" panose="02020603050405020304" pitchFamily="18" charset="0"/>
                        <a:ea typeface="Times New Roman" panose="02020603050405020304" pitchFamily="18" charset="0"/>
                      </a:endParaRPr>
                    </a:p>
                  </a:txBody>
                  <a:tcPr marL="47993" marR="47993" marT="0" marB="0"/>
                </a:tc>
                <a:tc>
                  <a:txBody>
                    <a:bodyPr/>
                    <a:lstStyle/>
                    <a:p>
                      <a:pPr marL="0" marR="0">
                        <a:spcBef>
                          <a:spcPts val="0"/>
                        </a:spcBef>
                        <a:spcAft>
                          <a:spcPts val="0"/>
                        </a:spcAft>
                      </a:pPr>
                      <a:r>
                        <a:rPr lang="en-US" sz="1200" dirty="0">
                          <a:effectLst/>
                        </a:rPr>
                        <a:t>WMS</a:t>
                      </a:r>
                      <a:endParaRPr lang="en-US" sz="1200" dirty="0">
                        <a:effectLst/>
                        <a:latin typeface="Times New Roman" panose="02020603050405020304" pitchFamily="18" charset="0"/>
                        <a:ea typeface="Times New Roman" panose="02020603050405020304" pitchFamily="18" charset="0"/>
                      </a:endParaRPr>
                    </a:p>
                  </a:txBody>
                  <a:tcPr marL="47993" marR="47993" marT="0" marB="0"/>
                </a:tc>
              </a:tr>
              <a:tr h="423781">
                <a:tc>
                  <a:txBody>
                    <a:bodyPr/>
                    <a:lstStyle/>
                    <a:p>
                      <a:pPr marL="342900" marR="0" lvl="0" indent="-342900" hangingPunct="0">
                        <a:spcBef>
                          <a:spcPts val="0"/>
                        </a:spcBef>
                        <a:spcAft>
                          <a:spcPts val="0"/>
                        </a:spcAft>
                        <a:buFont typeface="Symbol" panose="05050102010706020507" pitchFamily="18" charset="2"/>
                        <a:buChar char=""/>
                        <a:tabLst>
                          <a:tab pos="186055" algn="l"/>
                        </a:tabLst>
                      </a:pPr>
                      <a:r>
                        <a:rPr lang="en-US" sz="1200" dirty="0">
                          <a:effectLst/>
                        </a:rPr>
                        <a:t>12/18/14 – Review of determination of RRS Under 2015 Ancillary Service Methodology and NERC BAL-003 </a:t>
                      </a:r>
                      <a:endParaRPr lang="en-US" sz="1200" dirty="0">
                        <a:effectLst/>
                        <a:latin typeface="Times New Roman" panose="02020603050405020304" pitchFamily="18" charset="0"/>
                        <a:ea typeface="Times New Roman" panose="02020603050405020304" pitchFamily="18" charset="0"/>
                      </a:endParaRPr>
                    </a:p>
                  </a:txBody>
                  <a:tcPr marL="47993" marR="47993" marT="0" marB="0"/>
                </a:tc>
                <a:tc>
                  <a:txBody>
                    <a:bodyPr/>
                    <a:lstStyle/>
                    <a:p>
                      <a:pPr marL="0" marR="0">
                        <a:spcBef>
                          <a:spcPts val="0"/>
                        </a:spcBef>
                        <a:spcAft>
                          <a:spcPts val="0"/>
                        </a:spcAft>
                      </a:pPr>
                      <a:r>
                        <a:rPr lang="en-US" sz="1200" dirty="0">
                          <a:effectLst/>
                        </a:rPr>
                        <a:t>ROS/WMS</a:t>
                      </a:r>
                      <a:endParaRPr lang="en-US" sz="1200" dirty="0">
                        <a:effectLst/>
                        <a:latin typeface="Times New Roman" panose="02020603050405020304" pitchFamily="18" charset="0"/>
                        <a:ea typeface="Times New Roman" panose="02020603050405020304" pitchFamily="18" charset="0"/>
                      </a:endParaRPr>
                    </a:p>
                  </a:txBody>
                  <a:tcPr marL="47993" marR="47993" marT="0" marB="0"/>
                </a:tc>
              </a:tr>
              <a:tr h="423781">
                <a:tc>
                  <a:txBody>
                    <a:bodyPr/>
                    <a:lstStyle/>
                    <a:p>
                      <a:pPr marL="342900" marR="0" lvl="0" indent="-342900" hangingPunct="0">
                        <a:spcBef>
                          <a:spcPts val="0"/>
                        </a:spcBef>
                        <a:spcAft>
                          <a:spcPts val="0"/>
                        </a:spcAft>
                        <a:buFont typeface="Symbol" panose="05050102010706020507" pitchFamily="18" charset="2"/>
                        <a:buChar char=""/>
                        <a:tabLst>
                          <a:tab pos="186055" algn="l"/>
                        </a:tabLst>
                      </a:pPr>
                      <a:r>
                        <a:rPr lang="en-US" sz="1200" dirty="0">
                          <a:effectLst/>
                        </a:rPr>
                        <a:t>5/28/15 – Review revision process to maintain synchronized EEA language between Nodal Operating Guides and Protocols</a:t>
                      </a:r>
                      <a:endParaRPr lang="en-US" sz="1200" dirty="0">
                        <a:effectLst/>
                        <a:latin typeface="Times New Roman" panose="02020603050405020304" pitchFamily="18" charset="0"/>
                        <a:ea typeface="Times New Roman" panose="02020603050405020304" pitchFamily="18" charset="0"/>
                      </a:endParaRPr>
                    </a:p>
                  </a:txBody>
                  <a:tcPr marL="47993" marR="47993" marT="0" marB="0"/>
                </a:tc>
                <a:tc>
                  <a:txBody>
                    <a:bodyPr/>
                    <a:lstStyle/>
                    <a:p>
                      <a:pPr marL="0" marR="0">
                        <a:spcBef>
                          <a:spcPts val="0"/>
                        </a:spcBef>
                        <a:spcAft>
                          <a:spcPts val="0"/>
                        </a:spcAft>
                      </a:pPr>
                      <a:r>
                        <a:rPr lang="en-US" sz="1200" dirty="0">
                          <a:effectLst/>
                        </a:rPr>
                        <a:t>PRS/ROS</a:t>
                      </a:r>
                      <a:endParaRPr lang="en-US" sz="1200" dirty="0">
                        <a:effectLst/>
                        <a:latin typeface="Times New Roman" panose="02020603050405020304" pitchFamily="18" charset="0"/>
                        <a:ea typeface="Times New Roman" panose="02020603050405020304" pitchFamily="18" charset="0"/>
                      </a:endParaRPr>
                    </a:p>
                  </a:txBody>
                  <a:tcPr marL="47993" marR="47993" marT="0" marB="0"/>
                </a:tc>
              </a:tr>
              <a:tr h="282520">
                <a:tc>
                  <a:txBody>
                    <a:bodyPr/>
                    <a:lstStyle/>
                    <a:p>
                      <a:pPr marL="342900" marR="0" lvl="0" indent="-342900" hangingPunct="0">
                        <a:spcBef>
                          <a:spcPts val="0"/>
                        </a:spcBef>
                        <a:spcAft>
                          <a:spcPts val="0"/>
                        </a:spcAft>
                        <a:buFont typeface="Symbol" panose="05050102010706020507" pitchFamily="18" charset="2"/>
                        <a:buChar char=""/>
                        <a:tabLst>
                          <a:tab pos="186055" algn="l"/>
                        </a:tabLst>
                      </a:pPr>
                      <a:r>
                        <a:rPr lang="en-US" sz="1200" dirty="0">
                          <a:effectLst/>
                        </a:rPr>
                        <a:t>5/28/15 – Review ways to improve SASM (ERCOT to support with analysis)</a:t>
                      </a:r>
                      <a:endParaRPr lang="en-US" sz="1200" dirty="0">
                        <a:effectLst/>
                        <a:latin typeface="Times New Roman" panose="02020603050405020304" pitchFamily="18" charset="0"/>
                        <a:ea typeface="Times New Roman" panose="02020603050405020304" pitchFamily="18" charset="0"/>
                      </a:endParaRPr>
                    </a:p>
                  </a:txBody>
                  <a:tcPr marL="47993" marR="47993" marT="0" marB="0"/>
                </a:tc>
                <a:tc>
                  <a:txBody>
                    <a:bodyPr/>
                    <a:lstStyle/>
                    <a:p>
                      <a:pPr marL="0" marR="0">
                        <a:spcBef>
                          <a:spcPts val="0"/>
                        </a:spcBef>
                        <a:spcAft>
                          <a:spcPts val="0"/>
                        </a:spcAft>
                      </a:pPr>
                      <a:r>
                        <a:rPr lang="en-US" sz="1200" dirty="0">
                          <a:effectLst/>
                        </a:rPr>
                        <a:t>WMS/ERCOT</a:t>
                      </a:r>
                      <a:endParaRPr lang="en-US" sz="1200" dirty="0">
                        <a:effectLst/>
                        <a:latin typeface="Times New Roman" panose="02020603050405020304" pitchFamily="18" charset="0"/>
                        <a:ea typeface="Times New Roman" panose="02020603050405020304" pitchFamily="18" charset="0"/>
                      </a:endParaRPr>
                    </a:p>
                  </a:txBody>
                  <a:tcPr marL="47993" marR="47993" marT="0" marB="0"/>
                </a:tc>
              </a:tr>
              <a:tr h="282520">
                <a:tc>
                  <a:txBody>
                    <a:bodyPr/>
                    <a:lstStyle/>
                    <a:p>
                      <a:pPr marL="342900" marR="0" lvl="0" indent="-342900" hangingPunct="0">
                        <a:spcBef>
                          <a:spcPts val="0"/>
                        </a:spcBef>
                        <a:spcAft>
                          <a:spcPts val="0"/>
                        </a:spcAft>
                        <a:buFont typeface="Symbol" panose="05050102010706020507" pitchFamily="18" charset="2"/>
                        <a:buChar char=""/>
                        <a:tabLst>
                          <a:tab pos="186055" algn="l"/>
                        </a:tabLst>
                      </a:pPr>
                      <a:r>
                        <a:rPr lang="en-US" sz="1200" dirty="0">
                          <a:effectLst/>
                        </a:rPr>
                        <a:t>1/28/16 – Annual RUC Reporting – report on market impact component of RUC.</a:t>
                      </a:r>
                      <a:endParaRPr lang="en-US" sz="1200" dirty="0">
                        <a:effectLst/>
                        <a:latin typeface="Times New Roman" panose="02020603050405020304" pitchFamily="18" charset="0"/>
                        <a:ea typeface="Times New Roman" panose="02020603050405020304" pitchFamily="18" charset="0"/>
                      </a:endParaRPr>
                    </a:p>
                  </a:txBody>
                  <a:tcPr marL="47993" marR="47993" marT="0" marB="0"/>
                </a:tc>
                <a:tc>
                  <a:txBody>
                    <a:bodyPr/>
                    <a:lstStyle/>
                    <a:p>
                      <a:pPr marL="0" marR="0">
                        <a:spcBef>
                          <a:spcPts val="0"/>
                        </a:spcBef>
                        <a:spcAft>
                          <a:spcPts val="0"/>
                        </a:spcAft>
                      </a:pPr>
                      <a:r>
                        <a:rPr lang="en-US" sz="1200" dirty="0">
                          <a:effectLst/>
                        </a:rPr>
                        <a:t>ERCOT</a:t>
                      </a:r>
                      <a:endParaRPr lang="en-US" sz="1200" dirty="0">
                        <a:effectLst/>
                        <a:latin typeface="Times New Roman" panose="02020603050405020304" pitchFamily="18" charset="0"/>
                        <a:ea typeface="Times New Roman" panose="02020603050405020304" pitchFamily="18" charset="0"/>
                      </a:endParaRPr>
                    </a:p>
                  </a:txBody>
                  <a:tcPr marL="47993" marR="47993" marT="0" marB="0"/>
                </a:tc>
              </a:tr>
              <a:tr h="565040">
                <a:tc>
                  <a:txBody>
                    <a:bodyPr/>
                    <a:lstStyle/>
                    <a:p>
                      <a:pPr marL="342900" marR="0" lvl="0" indent="-342900" hangingPunct="0">
                        <a:spcBef>
                          <a:spcPts val="0"/>
                        </a:spcBef>
                        <a:spcAft>
                          <a:spcPts val="0"/>
                        </a:spcAft>
                        <a:buFont typeface="Symbol" panose="05050102010706020507" pitchFamily="18" charset="2"/>
                        <a:buChar char=""/>
                        <a:tabLst>
                          <a:tab pos="186055" algn="l"/>
                        </a:tabLst>
                      </a:pPr>
                      <a:r>
                        <a:rPr lang="en-US" sz="1200" dirty="0">
                          <a:effectLst/>
                        </a:rPr>
                        <a:t>2/25/16 – ERCOT to bring to April TAC meeting a matrix of potential action items incorporating issues identified by DREAMTF and ERCOT whitepaper. </a:t>
                      </a:r>
                      <a:endParaRPr lang="en-US" sz="1200" dirty="0">
                        <a:effectLst/>
                        <a:latin typeface="Times New Roman" panose="02020603050405020304" pitchFamily="18" charset="0"/>
                        <a:ea typeface="Times New Roman" panose="02020603050405020304" pitchFamily="18" charset="0"/>
                      </a:endParaRPr>
                    </a:p>
                  </a:txBody>
                  <a:tcPr marL="47993" marR="47993" marT="0" marB="0"/>
                </a:tc>
                <a:tc>
                  <a:txBody>
                    <a:bodyPr/>
                    <a:lstStyle/>
                    <a:p>
                      <a:pPr marL="0" marR="0">
                        <a:spcBef>
                          <a:spcPts val="0"/>
                        </a:spcBef>
                        <a:spcAft>
                          <a:spcPts val="0"/>
                        </a:spcAft>
                      </a:pPr>
                      <a:r>
                        <a:rPr lang="en-US" sz="1200" dirty="0">
                          <a:effectLst/>
                        </a:rPr>
                        <a:t>ERCOT</a:t>
                      </a:r>
                      <a:endParaRPr lang="en-US" sz="1200" dirty="0">
                        <a:effectLst/>
                        <a:latin typeface="Times New Roman" panose="02020603050405020304" pitchFamily="18" charset="0"/>
                        <a:ea typeface="Times New Roman" panose="02020603050405020304" pitchFamily="18" charset="0"/>
                      </a:endParaRPr>
                    </a:p>
                  </a:txBody>
                  <a:tcPr marL="47993" marR="47993" marT="0" marB="0"/>
                </a:tc>
              </a:tr>
              <a:tr h="282520">
                <a:tc>
                  <a:txBody>
                    <a:bodyPr/>
                    <a:lstStyle/>
                    <a:p>
                      <a:pPr marL="342900" marR="0" lvl="0" indent="-342900" hangingPunct="0">
                        <a:spcBef>
                          <a:spcPts val="0"/>
                        </a:spcBef>
                        <a:spcAft>
                          <a:spcPts val="0"/>
                        </a:spcAft>
                        <a:buFont typeface="Symbol" panose="05050102010706020507" pitchFamily="18" charset="2"/>
                        <a:buChar char=""/>
                        <a:tabLst>
                          <a:tab pos="186055" algn="l"/>
                        </a:tabLst>
                      </a:pPr>
                      <a:r>
                        <a:rPr lang="en-US" sz="1200" dirty="0">
                          <a:effectLst/>
                        </a:rPr>
                        <a:t>2/25/16 – Regional Haze Discussion – Joint ROS/WMS Workshop</a:t>
                      </a:r>
                      <a:endParaRPr lang="en-US" sz="1200" dirty="0">
                        <a:effectLst/>
                        <a:latin typeface="Times New Roman" panose="02020603050405020304" pitchFamily="18" charset="0"/>
                        <a:ea typeface="Times New Roman" panose="02020603050405020304" pitchFamily="18" charset="0"/>
                      </a:endParaRPr>
                    </a:p>
                  </a:txBody>
                  <a:tcPr marL="47993" marR="47993" marT="0" marB="0"/>
                </a:tc>
                <a:tc>
                  <a:txBody>
                    <a:bodyPr/>
                    <a:lstStyle/>
                    <a:p>
                      <a:pPr marL="0" marR="0">
                        <a:spcBef>
                          <a:spcPts val="0"/>
                        </a:spcBef>
                        <a:spcAft>
                          <a:spcPts val="0"/>
                        </a:spcAft>
                      </a:pPr>
                      <a:r>
                        <a:rPr lang="en-US" sz="1200" dirty="0">
                          <a:effectLst/>
                        </a:rPr>
                        <a:t>ROS/WMS/ERCOT</a:t>
                      </a:r>
                      <a:endParaRPr lang="en-US" sz="1200" dirty="0">
                        <a:effectLst/>
                        <a:latin typeface="Times New Roman" panose="02020603050405020304" pitchFamily="18" charset="0"/>
                        <a:ea typeface="Times New Roman" panose="02020603050405020304" pitchFamily="18" charset="0"/>
                      </a:endParaRPr>
                    </a:p>
                  </a:txBody>
                  <a:tcPr marL="47993" marR="47993" marT="0" marB="0"/>
                </a:tc>
              </a:tr>
            </a:tbl>
          </a:graphicData>
        </a:graphic>
      </p:graphicFrame>
    </p:spTree>
    <p:extLst>
      <p:ext uri="{BB962C8B-B14F-4D97-AF65-F5344CB8AC3E}">
        <p14:creationId xmlns:p14="http://schemas.microsoft.com/office/powerpoint/2010/main" val="6447679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r>
              <a:rPr lang="en-US" sz="2000" dirty="0" smtClean="0"/>
              <a:t>Approach to Recovering Exceptional Fuel Costs</a:t>
            </a:r>
          </a:p>
        </p:txBody>
      </p:sp>
      <p:sp>
        <p:nvSpPr>
          <p:cNvPr id="4" name="TextBox 4"/>
          <p:cNvSpPr txBox="1">
            <a:spLocks noChangeArrowheads="1"/>
          </p:cNvSpPr>
          <p:nvPr/>
        </p:nvSpPr>
        <p:spPr bwMode="auto">
          <a:xfrm>
            <a:off x="395367" y="815182"/>
            <a:ext cx="8429466" cy="6254020"/>
          </a:xfrm>
          <a:prstGeom prst="rect">
            <a:avLst/>
          </a:prstGeom>
          <a:noFill/>
          <a:ln w="9525">
            <a:noFill/>
            <a:miter lim="800000"/>
            <a:headEnd/>
            <a:tailEnd/>
          </a:ln>
        </p:spPr>
        <p:txBody>
          <a:bodyPr wrap="square">
            <a:spAutoFit/>
          </a:bodyPr>
          <a:lstStyle/>
          <a:p>
            <a:pPr marL="342900" indent="-342900" eaLnBrk="0" hangingPunct="0">
              <a:spcBef>
                <a:spcPct val="20000"/>
              </a:spcBef>
              <a:defRPr/>
            </a:pPr>
            <a:r>
              <a:rPr lang="en-US" sz="1600" b="1" i="1" u="sng" dirty="0" smtClean="0"/>
              <a:t>Approved Nodal Revision Requests (Current Protocols)</a:t>
            </a:r>
            <a:endParaRPr lang="en-US" sz="1600" b="1" u="sng" kern="0" dirty="0"/>
          </a:p>
          <a:p>
            <a:pPr marL="342900" indent="-342900" eaLnBrk="0" hangingPunct="0">
              <a:spcBef>
                <a:spcPct val="20000"/>
              </a:spcBef>
              <a:defRPr/>
            </a:pPr>
            <a:endParaRPr lang="en-US" sz="1600" b="1" i="1" kern="0" dirty="0" smtClean="0">
              <a:latin typeface="Arial" pitchFamily="34" charset="0"/>
            </a:endParaRPr>
          </a:p>
          <a:p>
            <a:pPr marL="800100" lvl="1" indent="-342900" eaLnBrk="0" hangingPunct="0">
              <a:spcBef>
                <a:spcPct val="20000"/>
              </a:spcBef>
              <a:buFont typeface="+mj-lt"/>
              <a:buAutoNum type="arabicPeriod"/>
              <a:defRPr/>
            </a:pPr>
            <a:r>
              <a:rPr lang="en-US" b="1" i="1" kern="0" dirty="0" smtClean="0"/>
              <a:t>NPRR 664: </a:t>
            </a:r>
            <a:r>
              <a:rPr lang="en-US" dirty="0"/>
              <a:t>Fuel Index Price for Resource Definition and Real-Time Make-Whole Payments for Exceptional Fuel Cost </a:t>
            </a:r>
            <a:r>
              <a:rPr lang="en-US" dirty="0" smtClean="0"/>
              <a:t>Events:</a:t>
            </a:r>
          </a:p>
          <a:p>
            <a:pPr marL="1257300" lvl="2" indent="-342900" eaLnBrk="0" hangingPunct="0">
              <a:spcBef>
                <a:spcPct val="20000"/>
              </a:spcBef>
              <a:buFont typeface="Wingdings" panose="05000000000000000000" pitchFamily="2" charset="2"/>
              <a:buChar char="ü"/>
              <a:defRPr/>
            </a:pPr>
            <a:r>
              <a:rPr lang="en-US" sz="1600" dirty="0" smtClean="0"/>
              <a:t>Includes a Waha index price</a:t>
            </a:r>
          </a:p>
          <a:p>
            <a:pPr marL="1257300" lvl="2" indent="-342900" eaLnBrk="0" hangingPunct="0">
              <a:spcBef>
                <a:spcPct val="20000"/>
              </a:spcBef>
              <a:buFont typeface="Wingdings" panose="05000000000000000000" pitchFamily="2" charset="2"/>
              <a:buChar char="ü"/>
              <a:defRPr/>
            </a:pPr>
            <a:r>
              <a:rPr lang="en-US" sz="1600" dirty="0" smtClean="0"/>
              <a:t>Fuel price Resource-specific</a:t>
            </a:r>
          </a:p>
          <a:p>
            <a:pPr marL="1257300" lvl="2" indent="-342900" eaLnBrk="0" hangingPunct="0">
              <a:spcBef>
                <a:spcPct val="20000"/>
              </a:spcBef>
              <a:buFont typeface="Wingdings" panose="05000000000000000000" pitchFamily="2" charset="2"/>
              <a:buChar char="ü"/>
              <a:defRPr/>
            </a:pPr>
            <a:r>
              <a:rPr lang="en-US" sz="1600" dirty="0" smtClean="0"/>
              <a:t>Fuel price used in Start-up and Minimum Energy costs and Real-Time Mitigation Caps</a:t>
            </a:r>
          </a:p>
          <a:p>
            <a:pPr marL="1257300" lvl="2" indent="-342900" eaLnBrk="0" hangingPunct="0">
              <a:spcBef>
                <a:spcPct val="20000"/>
              </a:spcBef>
              <a:buFont typeface="Wingdings" panose="05000000000000000000" pitchFamily="2" charset="2"/>
              <a:buChar char="ü"/>
              <a:defRPr/>
            </a:pPr>
            <a:r>
              <a:rPr lang="en-US" sz="1600" u="sng" dirty="0"/>
              <a:t>Intraday or same-day gas might not be reflected in </a:t>
            </a:r>
            <a:r>
              <a:rPr lang="en-US" sz="1600" u="sng" dirty="0" smtClean="0"/>
              <a:t>LMP</a:t>
            </a:r>
            <a:endParaRPr lang="en-US" sz="1600" u="sng" dirty="0"/>
          </a:p>
          <a:p>
            <a:pPr marL="1257300" lvl="2" indent="-342900" eaLnBrk="0" hangingPunct="0">
              <a:spcBef>
                <a:spcPct val="20000"/>
              </a:spcBef>
              <a:buFont typeface="Wingdings" panose="05000000000000000000" pitchFamily="2" charset="2"/>
              <a:buChar char="ü"/>
              <a:defRPr/>
            </a:pPr>
            <a:r>
              <a:rPr lang="en-US" sz="1600" dirty="0" smtClean="0"/>
              <a:t>Provision for Real-Time Make-Whole Payment for Exceptional fuel costs</a:t>
            </a:r>
          </a:p>
          <a:p>
            <a:pPr marL="1257300" lvl="2" indent="-342900" eaLnBrk="0" hangingPunct="0">
              <a:spcBef>
                <a:spcPct val="20000"/>
              </a:spcBef>
              <a:buFont typeface="Wingdings" panose="05000000000000000000" pitchFamily="2" charset="2"/>
              <a:buChar char="ü"/>
              <a:defRPr/>
            </a:pPr>
            <a:r>
              <a:rPr lang="en-US" sz="1600" dirty="0" smtClean="0"/>
              <a:t>Implementation impact between $200k to $300k</a:t>
            </a:r>
          </a:p>
          <a:p>
            <a:pPr marL="1257300" lvl="2" indent="-342900" eaLnBrk="0" hangingPunct="0">
              <a:spcBef>
                <a:spcPct val="20000"/>
              </a:spcBef>
              <a:buFont typeface="Wingdings" panose="05000000000000000000" pitchFamily="2" charset="2"/>
              <a:buChar char="ü"/>
              <a:defRPr/>
            </a:pPr>
            <a:r>
              <a:rPr lang="en-US" sz="1600" dirty="0" smtClean="0"/>
              <a:t>Estimated Project duration 8 to 12 months</a:t>
            </a:r>
          </a:p>
          <a:p>
            <a:pPr marL="800100" lvl="1" indent="-342900" eaLnBrk="0" hangingPunct="0">
              <a:spcBef>
                <a:spcPct val="20000"/>
              </a:spcBef>
              <a:buFont typeface="+mj-lt"/>
              <a:buAutoNum type="arabicPeriod"/>
              <a:defRPr/>
            </a:pPr>
            <a:endParaRPr lang="en-US" sz="1600" dirty="0" smtClean="0"/>
          </a:p>
          <a:p>
            <a:pPr marL="800100" lvl="1" indent="-342900" eaLnBrk="0" hangingPunct="0">
              <a:spcBef>
                <a:spcPct val="20000"/>
              </a:spcBef>
              <a:buFont typeface="+mj-lt"/>
              <a:buAutoNum type="arabicPeriod"/>
              <a:defRPr/>
            </a:pPr>
            <a:r>
              <a:rPr lang="en-US" b="1" dirty="0"/>
              <a:t>NPRR 714</a:t>
            </a:r>
            <a:r>
              <a:rPr lang="en-US" dirty="0"/>
              <a:t>: Real-Time Make-Whole Payment for Exceptional Fuel </a:t>
            </a:r>
            <a:r>
              <a:rPr lang="en-US" dirty="0" smtClean="0"/>
              <a:t>Cost</a:t>
            </a:r>
          </a:p>
          <a:p>
            <a:pPr marL="1257300" lvl="2" indent="-342900" eaLnBrk="0" hangingPunct="0">
              <a:spcBef>
                <a:spcPct val="20000"/>
              </a:spcBef>
              <a:buFont typeface="Wingdings" panose="05000000000000000000" pitchFamily="2" charset="2"/>
              <a:buChar char="ü"/>
              <a:defRPr/>
            </a:pPr>
            <a:r>
              <a:rPr lang="en-US" sz="1600" u="sng" dirty="0"/>
              <a:t>Intraday or same-day gas might not be reflected in LMP</a:t>
            </a:r>
          </a:p>
          <a:p>
            <a:pPr marL="1257300" lvl="2" indent="-342900" eaLnBrk="0" hangingPunct="0">
              <a:spcBef>
                <a:spcPct val="20000"/>
              </a:spcBef>
              <a:buFont typeface="Wingdings" panose="05000000000000000000" pitchFamily="2" charset="2"/>
              <a:buChar char="ü"/>
              <a:defRPr/>
            </a:pPr>
            <a:r>
              <a:rPr lang="en-US" sz="1600" dirty="0"/>
              <a:t>Provision for Real-Time Make-Whole Payment for Exceptional fuel costs</a:t>
            </a:r>
          </a:p>
          <a:p>
            <a:pPr marL="1257300" lvl="2" indent="-342900" eaLnBrk="0" hangingPunct="0">
              <a:spcBef>
                <a:spcPct val="20000"/>
              </a:spcBef>
              <a:buFont typeface="Wingdings" panose="05000000000000000000" pitchFamily="2" charset="2"/>
              <a:buChar char="ü"/>
              <a:defRPr/>
            </a:pPr>
            <a:r>
              <a:rPr lang="en-US" sz="1600" dirty="0" smtClean="0"/>
              <a:t>Impact </a:t>
            </a:r>
            <a:r>
              <a:rPr lang="en-US" sz="1600" dirty="0"/>
              <a:t>between </a:t>
            </a:r>
            <a:r>
              <a:rPr lang="en-US" sz="1600" dirty="0" smtClean="0"/>
              <a:t>$60k to $70k</a:t>
            </a:r>
            <a:endParaRPr lang="en-US" sz="1600" dirty="0"/>
          </a:p>
          <a:p>
            <a:pPr marL="1257300" lvl="2" indent="-342900" eaLnBrk="0" hangingPunct="0">
              <a:spcBef>
                <a:spcPct val="20000"/>
              </a:spcBef>
              <a:buFont typeface="Wingdings" panose="05000000000000000000" pitchFamily="2" charset="2"/>
              <a:buChar char="ü"/>
              <a:defRPr/>
            </a:pPr>
            <a:r>
              <a:rPr lang="en-US" sz="1600" dirty="0"/>
              <a:t>Estimated Project duration </a:t>
            </a:r>
            <a:r>
              <a:rPr lang="en-US" sz="1600" dirty="0" smtClean="0"/>
              <a:t>4 </a:t>
            </a:r>
            <a:r>
              <a:rPr lang="en-US" sz="1600" dirty="0"/>
              <a:t>to 8</a:t>
            </a:r>
            <a:r>
              <a:rPr lang="en-US" sz="1600" dirty="0" smtClean="0"/>
              <a:t> months</a:t>
            </a:r>
          </a:p>
          <a:p>
            <a:pPr marL="1257300" lvl="2" indent="-342900" eaLnBrk="0" hangingPunct="0">
              <a:spcBef>
                <a:spcPct val="20000"/>
              </a:spcBef>
              <a:buFont typeface="Wingdings" panose="05000000000000000000" pitchFamily="2" charset="2"/>
              <a:buChar char="ü"/>
              <a:defRPr/>
            </a:pPr>
            <a:r>
              <a:rPr lang="en-US" sz="1600" dirty="0" smtClean="0"/>
              <a:t>Current manual process</a:t>
            </a:r>
            <a:endParaRPr lang="en-US" sz="1600" dirty="0"/>
          </a:p>
          <a:p>
            <a:pPr marL="1257300" lvl="2" indent="-342900" eaLnBrk="0" hangingPunct="0">
              <a:spcBef>
                <a:spcPct val="20000"/>
              </a:spcBef>
              <a:buFont typeface="Arial" panose="020B0604020202020204" pitchFamily="34" charset="0"/>
              <a:buChar char="•"/>
              <a:defRPr/>
            </a:pPr>
            <a:endParaRPr lang="en-US" sz="1600" dirty="0"/>
          </a:p>
          <a:p>
            <a:pPr marL="800100" lvl="1" indent="-342900" eaLnBrk="0" hangingPunct="0">
              <a:spcBef>
                <a:spcPct val="20000"/>
              </a:spcBef>
              <a:buFont typeface="+mj-lt"/>
              <a:buAutoNum type="arabicPeriod"/>
              <a:defRPr/>
            </a:pPr>
            <a:endParaRPr lang="en-US" sz="1600" b="1" i="1" kern="0" dirty="0" smtClean="0">
              <a:latin typeface="Arial" pitchFamily="34" charset="0"/>
            </a:endParaRPr>
          </a:p>
        </p:txBody>
      </p:sp>
      <p:sp>
        <p:nvSpPr>
          <p:cNvPr id="2" name="Slide Number Placeholder 1"/>
          <p:cNvSpPr>
            <a:spLocks noGrp="1"/>
          </p:cNvSpPr>
          <p:nvPr>
            <p:ph type="sldNum" sz="quarter" idx="4"/>
          </p:nvPr>
        </p:nvSpPr>
        <p:spPr/>
        <p:txBody>
          <a:bodyPr/>
          <a:lstStyle/>
          <a:p>
            <a:fld id="{1D93BD3E-1E9A-4970-A6F7-E7AC52762E0C}" type="slidenum">
              <a:rPr lang="en-US" smtClean="0"/>
              <a:pPr/>
              <a:t>3</a:t>
            </a:fld>
            <a:endParaRPr lang="en-US" dirty="0"/>
          </a:p>
        </p:txBody>
      </p:sp>
    </p:spTree>
    <p:extLst>
      <p:ext uri="{BB962C8B-B14F-4D97-AF65-F5344CB8AC3E}">
        <p14:creationId xmlns:p14="http://schemas.microsoft.com/office/powerpoint/2010/main" val="10574724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r>
              <a:rPr lang="en-US" sz="2000" dirty="0"/>
              <a:t>Exceptional Fuel Costs in Real-Time Mitigated Offer </a:t>
            </a:r>
            <a:r>
              <a:rPr lang="en-US" sz="2000" dirty="0" smtClean="0"/>
              <a:t>Cap</a:t>
            </a:r>
          </a:p>
        </p:txBody>
      </p:sp>
      <p:sp>
        <p:nvSpPr>
          <p:cNvPr id="4" name="TextBox 4"/>
          <p:cNvSpPr txBox="1">
            <a:spLocks noChangeArrowheads="1"/>
          </p:cNvSpPr>
          <p:nvPr/>
        </p:nvSpPr>
        <p:spPr bwMode="auto">
          <a:xfrm>
            <a:off x="395367" y="859354"/>
            <a:ext cx="8429466" cy="4727448"/>
          </a:xfrm>
          <a:prstGeom prst="rect">
            <a:avLst/>
          </a:prstGeom>
          <a:noFill/>
          <a:ln w="9525">
            <a:noFill/>
            <a:miter lim="800000"/>
            <a:headEnd/>
            <a:tailEnd/>
          </a:ln>
        </p:spPr>
        <p:txBody>
          <a:bodyPr wrap="square">
            <a:spAutoFit/>
          </a:bodyPr>
          <a:lstStyle/>
          <a:p>
            <a:r>
              <a:rPr lang="en-US" b="1" u="sng" dirty="0" smtClean="0"/>
              <a:t>General Form of the </a:t>
            </a:r>
            <a:r>
              <a:rPr lang="en-US" b="1" u="sng" dirty="0"/>
              <a:t>Mitigated Offer Cap </a:t>
            </a:r>
            <a:r>
              <a:rPr lang="en-US" b="1" u="sng" dirty="0" smtClean="0"/>
              <a:t>(MOC)</a:t>
            </a:r>
            <a:endParaRPr lang="en-US" sz="1200" dirty="0"/>
          </a:p>
          <a:p>
            <a:endParaRPr lang="en-US" dirty="0"/>
          </a:p>
          <a:p>
            <a:r>
              <a:rPr lang="en-US" dirty="0" smtClean="0"/>
              <a:t>The </a:t>
            </a:r>
            <a:r>
              <a:rPr lang="en-US" dirty="0"/>
              <a:t>general equation of the MOC is calculated as:</a:t>
            </a:r>
          </a:p>
          <a:p>
            <a:endParaRPr lang="en-US" dirty="0" smtClean="0"/>
          </a:p>
          <a:p>
            <a:endParaRPr lang="en-US" sz="1200" dirty="0"/>
          </a:p>
          <a:p>
            <a:r>
              <a:rPr lang="en-US" dirty="0"/>
              <a:t>The greater of</a:t>
            </a:r>
            <a:r>
              <a:rPr lang="en-US" dirty="0" smtClean="0"/>
              <a:t>:  </a:t>
            </a:r>
          </a:p>
          <a:p>
            <a:endParaRPr lang="en-US" dirty="0"/>
          </a:p>
          <a:p>
            <a:r>
              <a:rPr lang="en-US" dirty="0" smtClean="0"/>
              <a:t>[</a:t>
            </a:r>
            <a:r>
              <a:rPr lang="en-US" dirty="0"/>
              <a:t>Generic Heat Rate * FIP, {</a:t>
            </a:r>
            <a:r>
              <a:rPr lang="en-US" dirty="0" smtClean="0"/>
              <a:t>IHR </a:t>
            </a:r>
            <a:r>
              <a:rPr lang="en-US" dirty="0"/>
              <a:t>* (</a:t>
            </a:r>
            <a:r>
              <a:rPr lang="en-US" dirty="0" smtClean="0"/>
              <a:t>FIP </a:t>
            </a:r>
            <a:r>
              <a:rPr lang="en-US" dirty="0"/>
              <a:t>+ FA) + </a:t>
            </a:r>
            <a:r>
              <a:rPr lang="en-US" dirty="0" smtClean="0"/>
              <a:t>O&amp;M} </a:t>
            </a:r>
            <a:r>
              <a:rPr lang="en-US" dirty="0"/>
              <a:t>* Multiplier</a:t>
            </a:r>
            <a:r>
              <a:rPr lang="en-US" dirty="0" smtClean="0"/>
              <a:t>]</a:t>
            </a:r>
          </a:p>
          <a:p>
            <a:endParaRPr lang="en-US" dirty="0"/>
          </a:p>
          <a:p>
            <a:r>
              <a:rPr lang="en-US" dirty="0"/>
              <a:t>Where, </a:t>
            </a:r>
            <a:endParaRPr lang="en-US" dirty="0" smtClean="0"/>
          </a:p>
          <a:p>
            <a:endParaRPr lang="en-US" dirty="0"/>
          </a:p>
          <a:p>
            <a:pPr marL="914400" lvl="0" indent="-285750">
              <a:buFont typeface="Arial" panose="020B0604020202020204" pitchFamily="34" charset="0"/>
              <a:buChar char="•"/>
            </a:pPr>
            <a:r>
              <a:rPr lang="en-US" dirty="0" smtClean="0"/>
              <a:t>FIP = </a:t>
            </a:r>
            <a:r>
              <a:rPr lang="en-US" dirty="0"/>
              <a:t>Index price for natural gas </a:t>
            </a:r>
            <a:r>
              <a:rPr lang="en-US" dirty="0" smtClean="0"/>
              <a:t> </a:t>
            </a:r>
          </a:p>
          <a:p>
            <a:pPr marL="914400" lvl="0" indent="-285750">
              <a:buFont typeface="Arial" panose="020B0604020202020204" pitchFamily="34" charset="0"/>
              <a:buChar char="•"/>
            </a:pPr>
            <a:r>
              <a:rPr lang="en-US" dirty="0" smtClean="0"/>
              <a:t>IHR = Incremental heat rate</a:t>
            </a:r>
          </a:p>
          <a:p>
            <a:pPr marL="914400" lvl="0" indent="-285750">
              <a:buFont typeface="Arial" panose="020B0604020202020204" pitchFamily="34" charset="0"/>
              <a:buChar char="•"/>
            </a:pPr>
            <a:r>
              <a:rPr lang="en-US" dirty="0" smtClean="0"/>
              <a:t>FA </a:t>
            </a:r>
            <a:r>
              <a:rPr lang="en-US" dirty="0"/>
              <a:t>= fuel adder ($0.50 or actual Resource-specific approved rate</a:t>
            </a:r>
            <a:r>
              <a:rPr lang="en-US" dirty="0" smtClean="0"/>
              <a:t>)</a:t>
            </a:r>
          </a:p>
          <a:p>
            <a:pPr marL="914400" lvl="0" indent="-285750">
              <a:buFont typeface="Arial" panose="020B0604020202020204" pitchFamily="34" charset="0"/>
              <a:buChar char="•"/>
            </a:pPr>
            <a:r>
              <a:rPr lang="en-US" dirty="0" smtClean="0"/>
              <a:t>O&amp;M </a:t>
            </a:r>
            <a:r>
              <a:rPr lang="en-US" dirty="0"/>
              <a:t>= Approved variable </a:t>
            </a:r>
            <a:r>
              <a:rPr lang="en-US" dirty="0" smtClean="0"/>
              <a:t>O&amp;M</a:t>
            </a:r>
          </a:p>
          <a:p>
            <a:pPr marL="914400" lvl="0" indent="-285750">
              <a:buFont typeface="Arial" panose="020B0604020202020204" pitchFamily="34" charset="0"/>
              <a:buChar char="•"/>
            </a:pPr>
            <a:r>
              <a:rPr lang="en-US" dirty="0"/>
              <a:t>Multiplier </a:t>
            </a:r>
            <a:r>
              <a:rPr lang="en-US" dirty="0" smtClean="0"/>
              <a:t>= Based on Capacity Factor</a:t>
            </a:r>
            <a:endParaRPr lang="en-US" dirty="0"/>
          </a:p>
          <a:p>
            <a:pPr lvl="1" eaLnBrk="0" hangingPunct="0">
              <a:spcBef>
                <a:spcPct val="20000"/>
              </a:spcBef>
              <a:defRPr/>
            </a:pPr>
            <a:endParaRPr lang="en-US" sz="1600" b="1" i="1" kern="0" dirty="0" smtClean="0">
              <a:latin typeface="Arial" pitchFamily="34" charset="0"/>
            </a:endParaRPr>
          </a:p>
        </p:txBody>
      </p:sp>
      <p:sp>
        <p:nvSpPr>
          <p:cNvPr id="2" name="Slide Number Placeholder 1"/>
          <p:cNvSpPr>
            <a:spLocks noGrp="1"/>
          </p:cNvSpPr>
          <p:nvPr>
            <p:ph type="sldNum" sz="quarter" idx="4"/>
          </p:nvPr>
        </p:nvSpPr>
        <p:spPr/>
        <p:txBody>
          <a:bodyPr/>
          <a:lstStyle/>
          <a:p>
            <a:fld id="{1D93BD3E-1E9A-4970-A6F7-E7AC52762E0C}" type="slidenum">
              <a:rPr lang="en-US" smtClean="0"/>
              <a:pPr/>
              <a:t>4</a:t>
            </a:fld>
            <a:endParaRPr lang="en-US" dirty="0"/>
          </a:p>
        </p:txBody>
      </p:sp>
    </p:spTree>
    <p:extLst>
      <p:ext uri="{BB962C8B-B14F-4D97-AF65-F5344CB8AC3E}">
        <p14:creationId xmlns:p14="http://schemas.microsoft.com/office/powerpoint/2010/main" val="9193403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r>
              <a:rPr lang="en-US" sz="2000" dirty="0"/>
              <a:t>Exceptional Fuel Costs in Real-Time Mitigated Offer </a:t>
            </a:r>
            <a:r>
              <a:rPr lang="en-US" sz="2000" dirty="0" smtClean="0"/>
              <a:t>Cap</a:t>
            </a:r>
          </a:p>
        </p:txBody>
      </p:sp>
      <p:sp>
        <p:nvSpPr>
          <p:cNvPr id="4" name="TextBox 4"/>
          <p:cNvSpPr txBox="1">
            <a:spLocks noChangeArrowheads="1"/>
          </p:cNvSpPr>
          <p:nvPr/>
        </p:nvSpPr>
        <p:spPr bwMode="auto">
          <a:xfrm>
            <a:off x="395367" y="859354"/>
            <a:ext cx="8429466" cy="4819781"/>
          </a:xfrm>
          <a:prstGeom prst="rect">
            <a:avLst/>
          </a:prstGeom>
          <a:noFill/>
          <a:ln w="9525">
            <a:noFill/>
            <a:miter lim="800000"/>
            <a:headEnd/>
            <a:tailEnd/>
          </a:ln>
        </p:spPr>
        <p:txBody>
          <a:bodyPr wrap="square">
            <a:spAutoFit/>
          </a:bodyPr>
          <a:lstStyle/>
          <a:p>
            <a:r>
              <a:rPr lang="en-US" b="1" u="sng" dirty="0" smtClean="0"/>
              <a:t>Proposal </a:t>
            </a:r>
            <a:r>
              <a:rPr lang="en-US" b="1" u="sng" dirty="0"/>
              <a:t>for modifying the Mitigated Offer Cap </a:t>
            </a:r>
            <a:endParaRPr lang="en-US" sz="1200" dirty="0"/>
          </a:p>
          <a:p>
            <a:r>
              <a:rPr lang="en-US" dirty="0"/>
              <a:t>The Mitigated Offer Cap </a:t>
            </a:r>
            <a:r>
              <a:rPr lang="en-US" dirty="0" smtClean="0"/>
              <a:t>(MOC) can </a:t>
            </a:r>
            <a:r>
              <a:rPr lang="en-US" dirty="0"/>
              <a:t>be modified such that it incorporates exceptional fuel costs to ensure LMPs </a:t>
            </a:r>
            <a:r>
              <a:rPr lang="en-US" dirty="0" smtClean="0"/>
              <a:t>reflect the </a:t>
            </a:r>
            <a:r>
              <a:rPr lang="en-US" dirty="0"/>
              <a:t>incremental cost of intraday </a:t>
            </a:r>
            <a:r>
              <a:rPr lang="en-US" dirty="0" smtClean="0"/>
              <a:t>fuel (if included in EOC).  </a:t>
            </a:r>
          </a:p>
          <a:p>
            <a:endParaRPr lang="en-US" dirty="0"/>
          </a:p>
          <a:p>
            <a:r>
              <a:rPr lang="en-US" dirty="0" smtClean="0"/>
              <a:t>The </a:t>
            </a:r>
            <a:r>
              <a:rPr lang="en-US" dirty="0"/>
              <a:t>MOC can be modified as follow</a:t>
            </a:r>
            <a:r>
              <a:rPr lang="en-US" dirty="0" smtClean="0"/>
              <a:t>:</a:t>
            </a:r>
          </a:p>
          <a:p>
            <a:endParaRPr lang="en-US" sz="1200" dirty="0"/>
          </a:p>
          <a:p>
            <a:r>
              <a:rPr lang="en-US" dirty="0" smtClean="0"/>
              <a:t>The greater of:</a:t>
            </a:r>
          </a:p>
          <a:p>
            <a:endParaRPr lang="en-US" sz="1200" dirty="0"/>
          </a:p>
          <a:p>
            <a:r>
              <a:rPr lang="en-US" dirty="0"/>
              <a:t>[Generic Heat Rate * FIP, </a:t>
            </a:r>
            <a:endParaRPr lang="en-US" dirty="0" smtClean="0"/>
          </a:p>
          <a:p>
            <a:endParaRPr lang="en-US" sz="1200" dirty="0"/>
          </a:p>
          <a:p>
            <a:r>
              <a:rPr lang="en-US" dirty="0" smtClean="0"/>
              <a:t>{IHR </a:t>
            </a:r>
            <a:r>
              <a:rPr lang="en-US" dirty="0"/>
              <a:t>* Max [(</a:t>
            </a:r>
            <a:r>
              <a:rPr lang="en-US" dirty="0" smtClean="0"/>
              <a:t>FIP </a:t>
            </a:r>
            <a:r>
              <a:rPr lang="en-US" dirty="0"/>
              <a:t>+ FA), </a:t>
            </a:r>
            <a:r>
              <a:rPr lang="en-US" b="1" dirty="0"/>
              <a:t>WAFP</a:t>
            </a:r>
            <a:r>
              <a:rPr lang="en-US" dirty="0" smtClean="0"/>
              <a:t>] </a:t>
            </a:r>
            <a:r>
              <a:rPr lang="en-US" dirty="0"/>
              <a:t>+ O&amp;M} * Multiplier</a:t>
            </a:r>
            <a:r>
              <a:rPr lang="en-US" dirty="0" smtClean="0"/>
              <a:t>]</a:t>
            </a:r>
          </a:p>
          <a:p>
            <a:endParaRPr lang="en-US" sz="1200" dirty="0"/>
          </a:p>
          <a:p>
            <a:r>
              <a:rPr lang="en-US" dirty="0"/>
              <a:t>Where, </a:t>
            </a:r>
            <a:endParaRPr lang="en-US" dirty="0" smtClean="0"/>
          </a:p>
          <a:p>
            <a:endParaRPr lang="en-US" sz="1200" dirty="0"/>
          </a:p>
          <a:p>
            <a:r>
              <a:rPr lang="en-US" b="1" dirty="0"/>
              <a:t>WAFP</a:t>
            </a:r>
            <a:r>
              <a:rPr lang="en-US" dirty="0" smtClean="0"/>
              <a:t>($/</a:t>
            </a:r>
            <a:r>
              <a:rPr lang="en-US" dirty="0"/>
              <a:t>MMBtu) = </a:t>
            </a:r>
            <a:r>
              <a:rPr lang="en-US" dirty="0" smtClean="0"/>
              <a:t>For </a:t>
            </a:r>
            <a:r>
              <a:rPr lang="en-US" dirty="0"/>
              <a:t>the affected period, fuel cost based on the actual exceptional fuel </a:t>
            </a:r>
            <a:r>
              <a:rPr lang="en-US" dirty="0" smtClean="0"/>
              <a:t>prices, weighted </a:t>
            </a:r>
            <a:r>
              <a:rPr lang="en-US" dirty="0"/>
              <a:t>by applicable volumes. </a:t>
            </a:r>
          </a:p>
          <a:p>
            <a:endParaRPr lang="en-US" sz="1200" dirty="0"/>
          </a:p>
          <a:p>
            <a:pPr lvl="1" eaLnBrk="0" hangingPunct="0">
              <a:spcBef>
                <a:spcPct val="20000"/>
              </a:spcBef>
              <a:defRPr/>
            </a:pPr>
            <a:endParaRPr lang="en-US" sz="1600" b="1" i="1" kern="0" dirty="0" smtClean="0">
              <a:latin typeface="Arial" pitchFamily="34" charset="0"/>
            </a:endParaRPr>
          </a:p>
        </p:txBody>
      </p:sp>
      <p:sp>
        <p:nvSpPr>
          <p:cNvPr id="2" name="Slide Number Placeholder 1"/>
          <p:cNvSpPr>
            <a:spLocks noGrp="1"/>
          </p:cNvSpPr>
          <p:nvPr>
            <p:ph type="sldNum" sz="quarter" idx="4"/>
          </p:nvPr>
        </p:nvSpPr>
        <p:spPr/>
        <p:txBody>
          <a:bodyPr/>
          <a:lstStyle/>
          <a:p>
            <a:fld id="{1D93BD3E-1E9A-4970-A6F7-E7AC52762E0C}" type="slidenum">
              <a:rPr lang="en-US" smtClean="0"/>
              <a:pPr/>
              <a:t>5</a:t>
            </a:fld>
            <a:endParaRPr lang="en-US" dirty="0"/>
          </a:p>
        </p:txBody>
      </p:sp>
    </p:spTree>
    <p:extLst>
      <p:ext uri="{BB962C8B-B14F-4D97-AF65-F5344CB8AC3E}">
        <p14:creationId xmlns:p14="http://schemas.microsoft.com/office/powerpoint/2010/main" val="25256312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000" dirty="0"/>
              <a:t>Exceptional Fuel Costs in Real-Time Mitigated Offer </a:t>
            </a:r>
            <a:r>
              <a:rPr lang="en-US" sz="2000" dirty="0" smtClean="0"/>
              <a:t>Cap </a:t>
            </a:r>
            <a:r>
              <a:rPr lang="en-US" sz="2000" dirty="0"/>
              <a:t>Example </a:t>
            </a:r>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dirty="0"/>
          </a:p>
        </p:txBody>
      </p:sp>
      <p:sp>
        <p:nvSpPr>
          <p:cNvPr id="5" name="Rectangle 4"/>
          <p:cNvSpPr/>
          <p:nvPr/>
        </p:nvSpPr>
        <p:spPr>
          <a:xfrm>
            <a:off x="304800" y="964420"/>
            <a:ext cx="8534400" cy="5148076"/>
          </a:xfrm>
          <a:prstGeom prst="rect">
            <a:avLst/>
          </a:prstGeom>
        </p:spPr>
        <p:txBody>
          <a:bodyPr wrap="square">
            <a:spAutoFit/>
          </a:bodyPr>
          <a:lstStyle/>
          <a:p>
            <a:pPr>
              <a:lnSpc>
                <a:spcPct val="115000"/>
              </a:lnSpc>
              <a:spcBef>
                <a:spcPts val="1000"/>
              </a:spcBef>
              <a:spcAft>
                <a:spcPts val="1000"/>
              </a:spcAft>
            </a:pPr>
            <a:r>
              <a:rPr lang="en-US" sz="1600" b="1" u="sng" dirty="0">
                <a:ea typeface="Times New Roman" panose="02020603050405020304" pitchFamily="18" charset="0"/>
                <a:cs typeface="Verdana" panose="020B0604030504040204" pitchFamily="34" charset="0"/>
              </a:rPr>
              <a:t>Sample calculation</a:t>
            </a:r>
            <a:endParaRPr lang="en-US" sz="1600" b="1" dirty="0">
              <a:ea typeface="Times New Roman" panose="02020603050405020304" pitchFamily="18" charset="0"/>
              <a:cs typeface="Times New Roman" panose="02020603050405020304" pitchFamily="18" charset="0"/>
            </a:endParaRPr>
          </a:p>
          <a:p>
            <a:pPr>
              <a:lnSpc>
                <a:spcPct val="115000"/>
              </a:lnSpc>
              <a:spcBef>
                <a:spcPts val="1000"/>
              </a:spcBef>
              <a:spcAft>
                <a:spcPts val="1000"/>
              </a:spcAft>
            </a:pPr>
            <a:r>
              <a:rPr lang="en-US" sz="1600" dirty="0">
                <a:ea typeface="Times New Roman" panose="02020603050405020304" pitchFamily="18" charset="0"/>
                <a:cs typeface="Verdana" panose="020B0604030504040204" pitchFamily="34" charset="0"/>
              </a:rPr>
              <a:t>Assumptions:</a:t>
            </a:r>
            <a:endParaRPr lang="en-US" sz="1600" dirty="0">
              <a:ea typeface="Times New Roman" panose="02020603050405020304" pitchFamily="18" charset="0"/>
              <a:cs typeface="Times New Roman" panose="02020603050405020304" pitchFamily="18" charset="0"/>
            </a:endParaRPr>
          </a:p>
          <a:p>
            <a:pPr marL="914400" lvl="0" indent="-285750">
              <a:buFont typeface="Wingdings" panose="05000000000000000000" pitchFamily="2" charset="2"/>
              <a:buChar char="Ø"/>
            </a:pPr>
            <a:r>
              <a:rPr lang="en-US" sz="1600" dirty="0"/>
              <a:t>Index fuel price = $</a:t>
            </a:r>
            <a:r>
              <a:rPr lang="en-US" sz="1600" dirty="0" smtClean="0"/>
              <a:t>3/MMBtu</a:t>
            </a:r>
          </a:p>
          <a:p>
            <a:pPr marL="914400" lvl="0" indent="-285750">
              <a:buFont typeface="Wingdings" panose="05000000000000000000" pitchFamily="2" charset="2"/>
              <a:buChar char="Ø"/>
            </a:pPr>
            <a:endParaRPr lang="en-US" sz="1600" dirty="0"/>
          </a:p>
          <a:p>
            <a:pPr marL="914400" lvl="0" indent="-285750">
              <a:buFont typeface="Wingdings" panose="05000000000000000000" pitchFamily="2" charset="2"/>
              <a:buChar char="Ø"/>
            </a:pPr>
            <a:r>
              <a:rPr lang="en-US" sz="1600" dirty="0"/>
              <a:t>FA = $1.80/MMBtu (actual approved value not standard, which is $0.50/MMBtu</a:t>
            </a:r>
            <a:r>
              <a:rPr lang="en-US" sz="1600" dirty="0" smtClean="0"/>
              <a:t>)</a:t>
            </a:r>
          </a:p>
          <a:p>
            <a:pPr marL="914400" lvl="0" indent="-285750">
              <a:buFont typeface="Wingdings" panose="05000000000000000000" pitchFamily="2" charset="2"/>
              <a:buChar char="Ø"/>
            </a:pPr>
            <a:endParaRPr lang="en-US" sz="1600" dirty="0"/>
          </a:p>
          <a:p>
            <a:pPr marL="914400" lvl="0" indent="-285750">
              <a:buFont typeface="Wingdings" panose="05000000000000000000" pitchFamily="2" charset="2"/>
              <a:buChar char="Ø"/>
            </a:pPr>
            <a:r>
              <a:rPr lang="en-US" sz="1600" dirty="0"/>
              <a:t> Weighted average fuel price for the period  (WAFP)  = $</a:t>
            </a:r>
            <a:r>
              <a:rPr lang="en-US" sz="1600" dirty="0" smtClean="0"/>
              <a:t>25.00/</a:t>
            </a:r>
            <a:r>
              <a:rPr lang="en-US" sz="1600" dirty="0" err="1" smtClean="0"/>
              <a:t>MMBtu</a:t>
            </a:r>
            <a:r>
              <a:rPr lang="en-US" sz="1600" dirty="0" smtClean="0"/>
              <a:t> </a:t>
            </a:r>
            <a:endParaRPr lang="en-US" sz="1600" dirty="0" smtClean="0">
              <a:solidFill>
                <a:srgbClr val="FF0000"/>
              </a:solidFill>
            </a:endParaRPr>
          </a:p>
          <a:p>
            <a:pPr marL="914400" lvl="0" indent="-285750">
              <a:buFont typeface="Wingdings" panose="05000000000000000000" pitchFamily="2" charset="2"/>
              <a:buChar char="Ø"/>
            </a:pPr>
            <a:endParaRPr lang="en-US" sz="1600" dirty="0"/>
          </a:p>
          <a:p>
            <a:pPr marL="914400" lvl="0" indent="-285750">
              <a:buFont typeface="Wingdings" panose="05000000000000000000" pitchFamily="2" charset="2"/>
              <a:buChar char="Ø"/>
            </a:pPr>
            <a:r>
              <a:rPr lang="en-US" sz="1600" dirty="0"/>
              <a:t>Generic Heat Rate = </a:t>
            </a:r>
            <a:r>
              <a:rPr lang="en-US" sz="1600" dirty="0" smtClean="0"/>
              <a:t>14.5MMBtu/</a:t>
            </a:r>
            <a:r>
              <a:rPr lang="en-US" sz="1600" dirty="0" err="1" smtClean="0"/>
              <a:t>MWh</a:t>
            </a:r>
            <a:endParaRPr lang="en-US" sz="1600" dirty="0" smtClean="0"/>
          </a:p>
          <a:p>
            <a:pPr marL="914400" lvl="0" indent="-285750">
              <a:buFont typeface="Wingdings" panose="05000000000000000000" pitchFamily="2" charset="2"/>
              <a:buChar char="Ø"/>
            </a:pPr>
            <a:endParaRPr lang="en-US" sz="1600" dirty="0"/>
          </a:p>
          <a:p>
            <a:pPr marL="914400" lvl="0" indent="-285750">
              <a:buFont typeface="Wingdings" panose="05000000000000000000" pitchFamily="2" charset="2"/>
              <a:buChar char="Ø"/>
            </a:pPr>
            <a:r>
              <a:rPr lang="en-US" sz="1600" dirty="0"/>
              <a:t>Incremental Heat Rate (IHR) = 13 </a:t>
            </a:r>
            <a:r>
              <a:rPr lang="en-US" sz="1600" dirty="0" smtClean="0"/>
              <a:t>MMBtu/</a:t>
            </a:r>
            <a:r>
              <a:rPr lang="en-US" sz="1600" dirty="0" err="1" smtClean="0"/>
              <a:t>MWh</a:t>
            </a:r>
            <a:endParaRPr lang="en-US" sz="1600" dirty="0" smtClean="0"/>
          </a:p>
          <a:p>
            <a:pPr marL="914400" lvl="0" indent="-285750">
              <a:buFont typeface="Wingdings" panose="05000000000000000000" pitchFamily="2" charset="2"/>
              <a:buChar char="Ø"/>
            </a:pPr>
            <a:endParaRPr lang="en-US" sz="1600" dirty="0"/>
          </a:p>
          <a:p>
            <a:pPr marL="914400" lvl="0" indent="-285750">
              <a:buFont typeface="Wingdings" panose="05000000000000000000" pitchFamily="2" charset="2"/>
              <a:buChar char="Ø"/>
            </a:pPr>
            <a:r>
              <a:rPr lang="es-ES" sz="1600" dirty="0"/>
              <a:t>O&amp;M = $</a:t>
            </a:r>
            <a:r>
              <a:rPr lang="es-ES" sz="1600" dirty="0" smtClean="0"/>
              <a:t>3/</a:t>
            </a:r>
            <a:r>
              <a:rPr lang="es-ES" sz="1600" dirty="0" err="1" smtClean="0"/>
              <a:t>MWh</a:t>
            </a:r>
            <a:endParaRPr lang="es-ES" sz="1600" dirty="0" smtClean="0"/>
          </a:p>
          <a:p>
            <a:pPr marL="914400" lvl="0" indent="-285750">
              <a:buFont typeface="Wingdings" panose="05000000000000000000" pitchFamily="2" charset="2"/>
              <a:buChar char="Ø"/>
            </a:pPr>
            <a:endParaRPr lang="en-US" sz="1600" dirty="0"/>
          </a:p>
          <a:p>
            <a:pPr marL="914400" lvl="0" indent="-285750">
              <a:buFont typeface="Wingdings" panose="05000000000000000000" pitchFamily="2" charset="2"/>
              <a:buChar char="Ø"/>
            </a:pPr>
            <a:r>
              <a:rPr lang="en-US" sz="1600" dirty="0"/>
              <a:t>Capacity Factor Multiplier = </a:t>
            </a:r>
            <a:r>
              <a:rPr lang="en-US" sz="1600" dirty="0" smtClean="0"/>
              <a:t>1.20</a:t>
            </a:r>
            <a:r>
              <a:rPr lang="en-US" sz="1600" baseline="30000" dirty="0" smtClean="0"/>
              <a:t>1</a:t>
            </a:r>
          </a:p>
          <a:p>
            <a:pPr marL="914400" lvl="0" indent="-285750">
              <a:buFont typeface="Wingdings" panose="05000000000000000000" pitchFamily="2" charset="2"/>
              <a:buChar char="Ø"/>
            </a:pPr>
            <a:endParaRPr lang="en-US" sz="1600" dirty="0"/>
          </a:p>
          <a:p>
            <a:pPr marL="285750" indent="-285750">
              <a:buFont typeface="Wingdings" panose="05000000000000000000" pitchFamily="2" charset="2"/>
              <a:buChar char="Ø"/>
            </a:pPr>
            <a:endParaRPr lang="en-US" sz="1600" dirty="0"/>
          </a:p>
          <a:p>
            <a:pPr>
              <a:lnSpc>
                <a:spcPct val="115000"/>
              </a:lnSpc>
              <a:spcBef>
                <a:spcPts val="1000"/>
              </a:spcBef>
              <a:spcAft>
                <a:spcPts val="1000"/>
              </a:spcAft>
            </a:pPr>
            <a:r>
              <a:rPr lang="en-US" sz="1600" baseline="30000" dirty="0" smtClean="0">
                <a:ea typeface="Times New Roman" panose="02020603050405020304" pitchFamily="18" charset="0"/>
                <a:cs typeface="Times New Roman" panose="02020603050405020304" pitchFamily="18" charset="0"/>
              </a:rPr>
              <a:t>1</a:t>
            </a:r>
            <a:r>
              <a:rPr lang="en-US" sz="1600" dirty="0" smtClean="0">
                <a:ea typeface="Times New Roman" panose="02020603050405020304" pitchFamily="18" charset="0"/>
                <a:cs typeface="Times New Roman" panose="02020603050405020304" pitchFamily="18" charset="0"/>
              </a:rPr>
              <a:t>Based </a:t>
            </a:r>
            <a:r>
              <a:rPr lang="en-US" sz="1600" dirty="0">
                <a:ea typeface="Times New Roman" panose="02020603050405020304" pitchFamily="18" charset="0"/>
                <a:cs typeface="Times New Roman" panose="02020603050405020304" pitchFamily="18" charset="0"/>
              </a:rPr>
              <a:t>on capacity factor per protocol section 4.4.9.4.1 (e) Mitigated Offer Cap</a:t>
            </a:r>
            <a:endParaRPr lang="en-US" sz="1600" dirty="0">
              <a:effectLs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867299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000" dirty="0"/>
              <a:t>Exceptional Fuel Costs in Real-Time Mitigated Offer Cap Example </a:t>
            </a:r>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sp>
        <p:nvSpPr>
          <p:cNvPr id="5" name="Rectangle 4"/>
          <p:cNvSpPr/>
          <p:nvPr/>
        </p:nvSpPr>
        <p:spPr>
          <a:xfrm>
            <a:off x="228600" y="1020649"/>
            <a:ext cx="8839200" cy="3648691"/>
          </a:xfrm>
          <a:prstGeom prst="rect">
            <a:avLst/>
          </a:prstGeom>
        </p:spPr>
        <p:txBody>
          <a:bodyPr wrap="square">
            <a:spAutoFit/>
          </a:bodyPr>
          <a:lstStyle/>
          <a:p>
            <a:pPr>
              <a:lnSpc>
                <a:spcPct val="115000"/>
              </a:lnSpc>
              <a:spcBef>
                <a:spcPts val="1000"/>
              </a:spcBef>
              <a:spcAft>
                <a:spcPts val="1000"/>
              </a:spcAft>
            </a:pPr>
            <a:r>
              <a:rPr lang="en-US" sz="1600" b="1" dirty="0">
                <a:ea typeface="Times New Roman" panose="02020603050405020304" pitchFamily="18" charset="0"/>
                <a:cs typeface="Verdana" panose="020B0604030504040204" pitchFamily="34" charset="0"/>
              </a:rPr>
              <a:t>Calculations:</a:t>
            </a:r>
            <a:endParaRPr lang="en-US" sz="1600" dirty="0">
              <a:ea typeface="Times New Roman" panose="02020603050405020304" pitchFamily="18" charset="0"/>
              <a:cs typeface="Times New Roman" panose="02020603050405020304" pitchFamily="18" charset="0"/>
            </a:endParaRPr>
          </a:p>
          <a:p>
            <a:pPr>
              <a:lnSpc>
                <a:spcPct val="115000"/>
              </a:lnSpc>
              <a:spcBef>
                <a:spcPts val="1000"/>
              </a:spcBef>
              <a:spcAft>
                <a:spcPts val="1000"/>
              </a:spcAft>
            </a:pPr>
            <a:r>
              <a:rPr lang="en-US" sz="1600" dirty="0">
                <a:ea typeface="Times New Roman" panose="02020603050405020304" pitchFamily="18" charset="0"/>
                <a:cs typeface="Verdana" panose="020B0604030504040204" pitchFamily="34" charset="0"/>
              </a:rPr>
              <a:t>Substituting into MOC equation, </a:t>
            </a:r>
            <a:endParaRPr lang="en-US" sz="1600" dirty="0">
              <a:ea typeface="Times New Roman" panose="02020603050405020304" pitchFamily="18" charset="0"/>
              <a:cs typeface="Times New Roman" panose="02020603050405020304" pitchFamily="18" charset="0"/>
            </a:endParaRPr>
          </a:p>
          <a:p>
            <a:pPr>
              <a:lnSpc>
                <a:spcPct val="115000"/>
              </a:lnSpc>
              <a:spcBef>
                <a:spcPts val="1000"/>
              </a:spcBef>
              <a:spcAft>
                <a:spcPts val="1000"/>
              </a:spcAft>
            </a:pPr>
            <a:r>
              <a:rPr lang="en-US" sz="1600" dirty="0">
                <a:ea typeface="Times New Roman" panose="02020603050405020304" pitchFamily="18" charset="0"/>
                <a:cs typeface="Verdana" panose="020B0604030504040204" pitchFamily="34" charset="0"/>
              </a:rPr>
              <a:t>MOC = Max [Generic Heat Rate * FIP, {IHR * Max [(</a:t>
            </a:r>
            <a:r>
              <a:rPr lang="en-US" sz="1600" dirty="0" smtClean="0">
                <a:ea typeface="Times New Roman" panose="02020603050405020304" pitchFamily="18" charset="0"/>
                <a:cs typeface="Verdana" panose="020B0604030504040204" pitchFamily="34" charset="0"/>
              </a:rPr>
              <a:t>FIP </a:t>
            </a:r>
            <a:r>
              <a:rPr lang="en-US" sz="1600" dirty="0">
                <a:ea typeface="Times New Roman" panose="02020603050405020304" pitchFamily="18" charset="0"/>
                <a:cs typeface="Verdana" panose="020B0604030504040204" pitchFamily="34" charset="0"/>
              </a:rPr>
              <a:t>+ FA), </a:t>
            </a:r>
            <a:r>
              <a:rPr lang="en-US" sz="1600" dirty="0">
                <a:solidFill>
                  <a:srgbClr val="0000FF"/>
                </a:solidFill>
              </a:rPr>
              <a:t>WAFP</a:t>
            </a:r>
            <a:r>
              <a:rPr lang="en-US" sz="1600" dirty="0" smtClean="0">
                <a:ea typeface="Times New Roman" panose="02020603050405020304" pitchFamily="18" charset="0"/>
                <a:cs typeface="Verdana" panose="020B0604030504040204" pitchFamily="34" charset="0"/>
              </a:rPr>
              <a:t>] </a:t>
            </a:r>
            <a:r>
              <a:rPr lang="en-US" sz="1600" dirty="0">
                <a:ea typeface="Times New Roman" panose="02020603050405020304" pitchFamily="18" charset="0"/>
                <a:cs typeface="Verdana" panose="020B0604030504040204" pitchFamily="34" charset="0"/>
              </a:rPr>
              <a:t>+ O&amp;M}* Multiplier]</a:t>
            </a:r>
            <a:endParaRPr lang="en-US" sz="1600" dirty="0">
              <a:ea typeface="Times New Roman" panose="02020603050405020304" pitchFamily="18" charset="0"/>
              <a:cs typeface="Times New Roman" panose="02020603050405020304" pitchFamily="18" charset="0"/>
            </a:endParaRPr>
          </a:p>
          <a:p>
            <a:pPr>
              <a:lnSpc>
                <a:spcPct val="115000"/>
              </a:lnSpc>
              <a:spcBef>
                <a:spcPts val="1000"/>
              </a:spcBef>
              <a:spcAft>
                <a:spcPts val="1000"/>
              </a:spcAft>
            </a:pPr>
            <a:r>
              <a:rPr lang="en-US" sz="1600" dirty="0">
                <a:ea typeface="Times New Roman" panose="02020603050405020304" pitchFamily="18" charset="0"/>
                <a:cs typeface="Verdana" panose="020B0604030504040204" pitchFamily="34" charset="0"/>
              </a:rPr>
              <a:t>Or,</a:t>
            </a:r>
            <a:endParaRPr lang="en-US" sz="1600" dirty="0">
              <a:ea typeface="Times New Roman" panose="02020603050405020304" pitchFamily="18" charset="0"/>
              <a:cs typeface="Times New Roman" panose="02020603050405020304" pitchFamily="18" charset="0"/>
            </a:endParaRPr>
          </a:p>
          <a:p>
            <a:pPr indent="457200">
              <a:lnSpc>
                <a:spcPct val="115000"/>
              </a:lnSpc>
              <a:spcBef>
                <a:spcPts val="1000"/>
              </a:spcBef>
              <a:spcAft>
                <a:spcPts val="1000"/>
              </a:spcAft>
            </a:pPr>
            <a:r>
              <a:rPr lang="en-US" sz="1600" dirty="0">
                <a:ea typeface="Times New Roman" panose="02020603050405020304" pitchFamily="18" charset="0"/>
                <a:cs typeface="Verdana" panose="020B0604030504040204" pitchFamily="34" charset="0"/>
              </a:rPr>
              <a:t>MOC = Max [14.5 * 3, </a:t>
            </a:r>
            <a:r>
              <a:rPr lang="es-ES" sz="1600" dirty="0">
                <a:ea typeface="Times New Roman" panose="02020603050405020304" pitchFamily="18" charset="0"/>
                <a:cs typeface="Verdana" panose="020B0604030504040204" pitchFamily="34" charset="0"/>
              </a:rPr>
              <a:t>{</a:t>
            </a:r>
            <a:r>
              <a:rPr lang="en-US" sz="1600" dirty="0">
                <a:ea typeface="Times New Roman" panose="02020603050405020304" pitchFamily="18" charset="0"/>
                <a:cs typeface="Verdana" panose="020B0604030504040204" pitchFamily="34" charset="0"/>
              </a:rPr>
              <a:t>13 * Max [(3 + 1.8), </a:t>
            </a:r>
            <a:r>
              <a:rPr lang="en-US" sz="1600" dirty="0">
                <a:solidFill>
                  <a:srgbClr val="0000FF"/>
                </a:solidFill>
                <a:ea typeface="Times New Roman" panose="02020603050405020304" pitchFamily="18" charset="0"/>
                <a:cs typeface="Verdana" panose="020B0604030504040204" pitchFamily="34" charset="0"/>
              </a:rPr>
              <a:t>25</a:t>
            </a:r>
            <a:r>
              <a:rPr lang="en-US" sz="1600" dirty="0">
                <a:ea typeface="Times New Roman" panose="02020603050405020304" pitchFamily="18" charset="0"/>
                <a:cs typeface="Verdana" panose="020B0604030504040204" pitchFamily="34" charset="0"/>
              </a:rPr>
              <a:t>] + 3} * 1.2]</a:t>
            </a:r>
            <a:endParaRPr lang="en-US" sz="1600" dirty="0">
              <a:ea typeface="Times New Roman" panose="02020603050405020304" pitchFamily="18" charset="0"/>
              <a:cs typeface="Times New Roman" panose="02020603050405020304" pitchFamily="18" charset="0"/>
            </a:endParaRPr>
          </a:p>
          <a:p>
            <a:pPr>
              <a:lnSpc>
                <a:spcPct val="115000"/>
              </a:lnSpc>
              <a:spcBef>
                <a:spcPts val="1000"/>
              </a:spcBef>
              <a:spcAft>
                <a:spcPts val="1000"/>
              </a:spcAft>
            </a:pPr>
            <a:r>
              <a:rPr lang="en-US" sz="1600" dirty="0">
                <a:ea typeface="Times New Roman" panose="02020603050405020304" pitchFamily="18" charset="0"/>
                <a:cs typeface="Verdana" panose="020B0604030504040204" pitchFamily="34" charset="0"/>
              </a:rPr>
              <a:t>And, </a:t>
            </a:r>
            <a:endParaRPr lang="en-US" sz="1600" dirty="0">
              <a:ea typeface="Times New Roman" panose="02020603050405020304" pitchFamily="18" charset="0"/>
              <a:cs typeface="Times New Roman" panose="02020603050405020304" pitchFamily="18" charset="0"/>
            </a:endParaRPr>
          </a:p>
          <a:p>
            <a:pPr indent="457200">
              <a:lnSpc>
                <a:spcPct val="115000"/>
              </a:lnSpc>
              <a:spcBef>
                <a:spcPts val="1000"/>
              </a:spcBef>
              <a:spcAft>
                <a:spcPts val="1000"/>
              </a:spcAft>
            </a:pPr>
            <a:r>
              <a:rPr lang="en-US" sz="1600" dirty="0">
                <a:ea typeface="Times New Roman" panose="02020603050405020304" pitchFamily="18" charset="0"/>
                <a:cs typeface="Verdana" panose="020B0604030504040204" pitchFamily="34" charset="0"/>
              </a:rPr>
              <a:t>MOC = Max [43.5, </a:t>
            </a:r>
            <a:r>
              <a:rPr lang="en-US" sz="1600" dirty="0">
                <a:solidFill>
                  <a:srgbClr val="0000FF"/>
                </a:solidFill>
                <a:ea typeface="Times New Roman" panose="02020603050405020304" pitchFamily="18" charset="0"/>
                <a:cs typeface="Verdana" panose="020B0604030504040204" pitchFamily="34" charset="0"/>
              </a:rPr>
              <a:t>393.6</a:t>
            </a:r>
            <a:r>
              <a:rPr lang="en-US" sz="1600" dirty="0">
                <a:ea typeface="Times New Roman" panose="02020603050405020304" pitchFamily="18" charset="0"/>
                <a:cs typeface="Verdana" panose="020B0604030504040204" pitchFamily="34" charset="0"/>
              </a:rPr>
              <a:t>] = $393.6/</a:t>
            </a:r>
            <a:r>
              <a:rPr lang="en-US" sz="1600" dirty="0" err="1">
                <a:ea typeface="Times New Roman" panose="02020603050405020304" pitchFamily="18" charset="0"/>
                <a:cs typeface="Verdana" panose="020B0604030504040204" pitchFamily="34" charset="0"/>
              </a:rPr>
              <a:t>MWh</a:t>
            </a:r>
            <a:endParaRPr lang="en-US" sz="1600" dirty="0">
              <a:effectLs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920438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000" dirty="0" smtClean="0"/>
              <a:t>Submitting Exceptional Fuel Costs</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a:p>
        </p:txBody>
      </p:sp>
      <p:sp>
        <p:nvSpPr>
          <p:cNvPr id="5" name="Rectangle 4"/>
          <p:cNvSpPr/>
          <p:nvPr/>
        </p:nvSpPr>
        <p:spPr>
          <a:xfrm>
            <a:off x="381000" y="762000"/>
            <a:ext cx="8305800" cy="3756926"/>
          </a:xfrm>
          <a:prstGeom prst="rect">
            <a:avLst/>
          </a:prstGeom>
        </p:spPr>
        <p:txBody>
          <a:bodyPr wrap="square">
            <a:spAutoFit/>
          </a:bodyPr>
          <a:lstStyle/>
          <a:p>
            <a:pPr marL="285750" indent="-285750">
              <a:buFont typeface="Wingdings" panose="05000000000000000000" pitchFamily="2" charset="2"/>
              <a:buChar char="ü"/>
            </a:pPr>
            <a:r>
              <a:rPr lang="en-US" dirty="0"/>
              <a:t>QSEs currently submit various Resource Parameters into the Market Management System (MMS) via the MMS UI or MMS API/xml.  </a:t>
            </a:r>
            <a:endParaRPr lang="en-US" dirty="0" smtClean="0"/>
          </a:p>
          <a:p>
            <a:pPr marL="285750" indent="-285750">
              <a:buFont typeface="Wingdings" panose="05000000000000000000" pitchFamily="2" charset="2"/>
              <a:buChar char="ü"/>
            </a:pPr>
            <a:endParaRPr lang="en-US" dirty="0"/>
          </a:p>
          <a:p>
            <a:pPr marL="285750" indent="-285750">
              <a:buFont typeface="Wingdings" panose="05000000000000000000" pitchFamily="2" charset="2"/>
              <a:buChar char="ü"/>
            </a:pPr>
            <a:r>
              <a:rPr lang="en-US" dirty="0" smtClean="0"/>
              <a:t>The </a:t>
            </a:r>
            <a:r>
              <a:rPr lang="en-US" dirty="0"/>
              <a:t>weighted average intraday fuel price could be directly </a:t>
            </a:r>
            <a:r>
              <a:rPr lang="en-US" dirty="0" smtClean="0"/>
              <a:t>filed to </a:t>
            </a:r>
            <a:r>
              <a:rPr lang="en-US" dirty="0"/>
              <a:t>ERCOT along with other Resource Parameters using the same MMS process.  </a:t>
            </a:r>
            <a:endParaRPr lang="en-US" dirty="0" smtClean="0"/>
          </a:p>
          <a:p>
            <a:pPr marL="285750" indent="-285750">
              <a:buFont typeface="Wingdings" panose="05000000000000000000" pitchFamily="2" charset="2"/>
              <a:buChar char="ü"/>
            </a:pPr>
            <a:endParaRPr lang="en-US" dirty="0"/>
          </a:p>
          <a:p>
            <a:pPr marL="285750" indent="-285750">
              <a:buFont typeface="Wingdings" panose="05000000000000000000" pitchFamily="2" charset="2"/>
              <a:buChar char="ü"/>
            </a:pPr>
            <a:r>
              <a:rPr lang="en-US" dirty="0" smtClean="0"/>
              <a:t>Logic </a:t>
            </a:r>
            <a:r>
              <a:rPr lang="en-US" dirty="0"/>
              <a:t>can be developed directly in MMS to ensure that the correct fuel prices are utilized in the Mitigated Offer Cap and that the submitted fuel price exceeds a defined threshold.  </a:t>
            </a:r>
            <a:endParaRPr lang="en-US" dirty="0" smtClean="0">
              <a:solidFill>
                <a:srgbClr val="FF0000"/>
              </a:solidFill>
            </a:endParaRPr>
          </a:p>
          <a:p>
            <a:pPr marL="285750" indent="-285750">
              <a:buFont typeface="Wingdings" panose="05000000000000000000" pitchFamily="2" charset="2"/>
              <a:buChar char="ü"/>
            </a:pPr>
            <a:endParaRPr lang="en-US" dirty="0"/>
          </a:p>
          <a:p>
            <a:pPr marL="285750" indent="-285750">
              <a:buFont typeface="Wingdings" panose="05000000000000000000" pitchFamily="2" charset="2"/>
              <a:buChar char="ü"/>
            </a:pPr>
            <a:r>
              <a:rPr lang="en-US" dirty="0" smtClean="0"/>
              <a:t>Exceptional </a:t>
            </a:r>
            <a:r>
              <a:rPr lang="en-US" dirty="0"/>
              <a:t>fuel price submissions may be subject to additional restrictions, such as allowable duration or minimum volume.</a:t>
            </a:r>
          </a:p>
          <a:p>
            <a:pPr>
              <a:lnSpc>
                <a:spcPct val="115000"/>
              </a:lnSpc>
              <a:spcBef>
                <a:spcPts val="1000"/>
              </a:spcBef>
              <a:spcAft>
                <a:spcPts val="1000"/>
              </a:spcAft>
            </a:pP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113496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000" dirty="0" smtClean="0"/>
              <a:t>Documentation and Verification</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a:p>
        </p:txBody>
      </p:sp>
      <p:sp>
        <p:nvSpPr>
          <p:cNvPr id="5" name="Rectangle 4"/>
          <p:cNvSpPr/>
          <p:nvPr/>
        </p:nvSpPr>
        <p:spPr>
          <a:xfrm>
            <a:off x="381000" y="762000"/>
            <a:ext cx="8305800" cy="5657959"/>
          </a:xfrm>
          <a:prstGeom prst="rect">
            <a:avLst/>
          </a:prstGeom>
        </p:spPr>
        <p:txBody>
          <a:bodyPr wrap="square">
            <a:spAutoFit/>
          </a:bodyPr>
          <a:lstStyle/>
          <a:p>
            <a:pPr>
              <a:lnSpc>
                <a:spcPct val="115000"/>
              </a:lnSpc>
              <a:spcBef>
                <a:spcPts val="1000"/>
              </a:spcBef>
              <a:spcAft>
                <a:spcPts val="1000"/>
              </a:spcAft>
            </a:pPr>
            <a:r>
              <a:rPr lang="en-US" u="sng" dirty="0" smtClean="0">
                <a:solidFill>
                  <a:srgbClr val="000000"/>
                </a:solidFill>
                <a:latin typeface="Calibri" panose="020F0502020204030204" pitchFamily="34" charset="0"/>
                <a:ea typeface="Times New Roman" panose="02020603050405020304" pitchFamily="18" charset="0"/>
                <a:cs typeface="Times New Roman" panose="02020603050405020304" pitchFamily="18" charset="0"/>
              </a:rPr>
              <a:t>Within </a:t>
            </a:r>
            <a:r>
              <a:rPr lang="en-US" u="sng"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thirty days after submitting actual fuel prices</a:t>
            </a:r>
            <a:r>
              <a:rPr lang="en-US"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QSEs must provide proof to ERCOT of intraday or same-day fuel purchases.  ERCOT, at its sole discretion, will review fuel price submissions to ensure fuel was purchased during intraday and to verify the purchase price submitted to ERCOT.  </a:t>
            </a:r>
            <a:r>
              <a:rPr lang="en-US" u="sng"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QSEs must submit via a Service Request </a:t>
            </a:r>
            <a:r>
              <a:rPr lang="en-US"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the following documentation:</a:t>
            </a:r>
            <a:endParaRPr lang="en-US" sz="1200" dirty="0">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15000"/>
              </a:lnSpc>
              <a:spcBef>
                <a:spcPts val="0"/>
              </a:spcBef>
              <a:spcAft>
                <a:spcPts val="0"/>
              </a:spcAft>
              <a:buFont typeface="+mj-lt"/>
              <a:buAutoNum type="arabicPeriod"/>
            </a:pPr>
            <a:r>
              <a:rPr lang="en-US"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QSE Name</a:t>
            </a:r>
            <a:endParaRPr lang="en-US" sz="1200" dirty="0">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15000"/>
              </a:lnSpc>
              <a:spcBef>
                <a:spcPts val="0"/>
              </a:spcBef>
              <a:spcAft>
                <a:spcPts val="0"/>
              </a:spcAft>
              <a:buFont typeface="+mj-lt"/>
              <a:buAutoNum type="arabicPeriod"/>
            </a:pPr>
            <a:r>
              <a:rPr lang="en-US"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QSE Duns Number</a:t>
            </a:r>
            <a:endParaRPr lang="en-US" sz="1200" dirty="0">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15000"/>
              </a:lnSpc>
              <a:spcBef>
                <a:spcPts val="0"/>
              </a:spcBef>
              <a:spcAft>
                <a:spcPts val="0"/>
              </a:spcAft>
              <a:buFont typeface="+mj-lt"/>
              <a:buAutoNum type="arabicPeriod"/>
            </a:pPr>
            <a:r>
              <a:rPr lang="en-US"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Applicable Resource Code</a:t>
            </a:r>
            <a:endParaRPr lang="en-US" sz="1200" dirty="0">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15000"/>
              </a:lnSpc>
              <a:spcBef>
                <a:spcPts val="0"/>
              </a:spcBef>
              <a:spcAft>
                <a:spcPts val="0"/>
              </a:spcAft>
              <a:buFont typeface="+mj-lt"/>
              <a:buAutoNum type="arabicPeriod"/>
            </a:pPr>
            <a:r>
              <a:rPr lang="en-US"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Effective Operating Day</a:t>
            </a:r>
            <a:endParaRPr lang="en-US" sz="1200" dirty="0">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15000"/>
              </a:lnSpc>
              <a:spcBef>
                <a:spcPts val="0"/>
              </a:spcBef>
              <a:spcAft>
                <a:spcPts val="0"/>
              </a:spcAft>
              <a:buFont typeface="+mj-lt"/>
              <a:buAutoNum type="arabicPeriod"/>
            </a:pPr>
            <a:r>
              <a:rPr lang="en-US"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Time period during the effective Operating Day fuel prices were applicable</a:t>
            </a:r>
            <a:endParaRPr lang="en-US" sz="1200" dirty="0">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15000"/>
              </a:lnSpc>
              <a:spcBef>
                <a:spcPts val="0"/>
              </a:spcBef>
              <a:spcAft>
                <a:spcPts val="0"/>
              </a:spcAft>
              <a:buFont typeface="+mj-lt"/>
              <a:buAutoNum type="arabicPeriod"/>
            </a:pPr>
            <a:r>
              <a:rPr lang="en-US"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Contracts between QSE/Resource Entity and fuel supplier, including supply contracts, transportation, storage, balancing and distribution agreements.</a:t>
            </a:r>
            <a:endParaRPr lang="en-US" sz="1200" dirty="0">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15000"/>
              </a:lnSpc>
              <a:spcBef>
                <a:spcPts val="0"/>
              </a:spcBef>
              <a:spcAft>
                <a:spcPts val="0"/>
              </a:spcAft>
              <a:buFont typeface="+mj-lt"/>
              <a:buAutoNum type="arabicPeriod"/>
            </a:pPr>
            <a:r>
              <a:rPr lang="en-US"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Fuel purchase invoices that include volume levels for the period of purchase</a:t>
            </a:r>
            <a:endParaRPr lang="en-US" sz="1200" dirty="0">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15000"/>
              </a:lnSpc>
              <a:spcBef>
                <a:spcPts val="0"/>
              </a:spcBef>
              <a:spcAft>
                <a:spcPts val="0"/>
              </a:spcAft>
              <a:buFont typeface="+mj-lt"/>
              <a:buAutoNum type="arabicPeriod"/>
            </a:pPr>
            <a:r>
              <a:rPr lang="en-US"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Additional data as requested by ERCOT </a:t>
            </a:r>
          </a:p>
          <a:p>
            <a:pPr marL="342900" marR="0" lvl="0" indent="-342900">
              <a:lnSpc>
                <a:spcPct val="115000"/>
              </a:lnSpc>
              <a:spcBef>
                <a:spcPts val="0"/>
              </a:spcBef>
              <a:spcAft>
                <a:spcPts val="0"/>
              </a:spcAft>
              <a:buFont typeface="+mj-lt"/>
              <a:buAutoNum type="arabicPeriod"/>
            </a:pPr>
            <a:r>
              <a:rPr lang="en-US" dirty="0" smtClean="0"/>
              <a:t>The </a:t>
            </a:r>
            <a:r>
              <a:rPr lang="en-US" dirty="0"/>
              <a:t>accuracy of submitted actual fuel prices must be attested to by a duly authorized officer or agent of the QSE representing the Resource. </a:t>
            </a:r>
          </a:p>
          <a:p>
            <a:pPr>
              <a:lnSpc>
                <a:spcPct val="115000"/>
              </a:lnSpc>
              <a:spcBef>
                <a:spcPts val="1000"/>
              </a:spcBef>
              <a:spcAft>
                <a:spcPts val="1000"/>
              </a:spcAft>
            </a:pPr>
            <a:r>
              <a:rPr lang="en-US" sz="1200" dirty="0" smtClean="0">
                <a:latin typeface="Calibri" panose="020F0502020204030204" pitchFamily="34" charset="0"/>
                <a:ea typeface="Times New Roman" panose="02020603050405020304" pitchFamily="18" charset="0"/>
                <a:cs typeface="Times New Roman" panose="02020603050405020304" pitchFamily="18" charset="0"/>
              </a:rPr>
              <a:t>The </a:t>
            </a:r>
            <a:r>
              <a:rPr lang="en-US" sz="1200" dirty="0">
                <a:latin typeface="Calibri" panose="020F0502020204030204" pitchFamily="34" charset="0"/>
                <a:ea typeface="Times New Roman" panose="02020603050405020304" pitchFamily="18" charset="0"/>
                <a:cs typeface="Times New Roman" panose="02020603050405020304" pitchFamily="18" charset="0"/>
              </a:rPr>
              <a:t>verifiable cost manual would need to be modified to describe the ERCOT verification process</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60759093"/>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0884B7F-5407-4A7E-885F-D19D0E5ED726}">
  <ds:schemaRefs>
    <ds:schemaRef ds:uri="http://schemas.microsoft.com/sharepoint/v3/contenttype/forms"/>
  </ds:schemaRefs>
</ds:datastoreItem>
</file>

<file path=customXml/itemProps3.xml><?xml version="1.0" encoding="utf-8"?>
<ds:datastoreItem xmlns:ds="http://schemas.openxmlformats.org/officeDocument/2006/customXml" ds:itemID="{B248F63C-08AC-4CDD-B36F-0851B11853CB}">
  <ds:schemaRefs>
    <ds:schemaRef ds:uri="http://schemas.microsoft.com/office/infopath/2007/PartnerControls"/>
    <ds:schemaRef ds:uri="http://purl.org/dc/terms/"/>
    <ds:schemaRef ds:uri="http://schemas.microsoft.com/office/2006/metadata/properties"/>
    <ds:schemaRef ds:uri="http://www.w3.org/XML/1998/namespace"/>
    <ds:schemaRef ds:uri="http://purl.org/dc/dcmitype/"/>
    <ds:schemaRef ds:uri="http://schemas.microsoft.com/office/2006/documentManagement/types"/>
    <ds:schemaRef ds:uri="http://schemas.openxmlformats.org/package/2006/metadata/core-properties"/>
    <ds:schemaRef ds:uri="c34af464-7aa1-4edd-9be4-83dffc1cb926"/>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
  <TotalTime>9275</TotalTime>
  <Words>1304</Words>
  <Application>Microsoft Office PowerPoint</Application>
  <PresentationFormat>On-screen Show (4:3)</PresentationFormat>
  <Paragraphs>157</Paragraphs>
  <Slides>12</Slides>
  <Notes>4</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12</vt:i4>
      </vt:variant>
    </vt:vector>
  </HeadingPairs>
  <TitlesOfParts>
    <vt:vector size="22" baseType="lpstr">
      <vt:lpstr>Arial</vt:lpstr>
      <vt:lpstr>Calibri</vt:lpstr>
      <vt:lpstr>Garamond</vt:lpstr>
      <vt:lpstr>Symbol</vt:lpstr>
      <vt:lpstr>Times New Roman</vt:lpstr>
      <vt:lpstr>Verdana</vt:lpstr>
      <vt:lpstr>Wingdings</vt:lpstr>
      <vt:lpstr>1_Custom Design</vt:lpstr>
      <vt:lpstr>Office Theme</vt:lpstr>
      <vt:lpstr>Custom Design</vt:lpstr>
      <vt:lpstr>PowerPoint Presentation</vt:lpstr>
      <vt:lpstr>TAC Open Action Items</vt:lpstr>
      <vt:lpstr>Approach to Recovering Exceptional Fuel Costs</vt:lpstr>
      <vt:lpstr>Exceptional Fuel Costs in Real-Time Mitigated Offer Cap</vt:lpstr>
      <vt:lpstr>Exceptional Fuel Costs in Real-Time Mitigated Offer Cap</vt:lpstr>
      <vt:lpstr>Exceptional Fuel Costs in Real-Time Mitigated Offer Cap Example </vt:lpstr>
      <vt:lpstr>Exceptional Fuel Costs in Real-Time Mitigated Offer Cap Example </vt:lpstr>
      <vt:lpstr>Submitting Exceptional Fuel Costs</vt:lpstr>
      <vt:lpstr>Documentation and Verification</vt:lpstr>
      <vt:lpstr>Risks of Proposal</vt:lpstr>
      <vt:lpstr>Benefits of Proposal</vt:lpstr>
      <vt:lpstr>Next Steps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Gonzalez, Ino</cp:lastModifiedBy>
  <cp:revision>391</cp:revision>
  <cp:lastPrinted>2016-07-18T19:58:10Z</cp:lastPrinted>
  <dcterms:created xsi:type="dcterms:W3CDTF">2016-01-21T15:20:31Z</dcterms:created>
  <dcterms:modified xsi:type="dcterms:W3CDTF">2017-01-25T14:20:49Z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