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0"/>
  </p:notesMasterIdLst>
  <p:handoutMasterIdLst>
    <p:handoutMasterId r:id="rId11"/>
  </p:handoutMasterIdLst>
  <p:sldIdLst>
    <p:sldId id="260" r:id="rId7"/>
    <p:sldId id="257" r:id="rId8"/>
    <p:sldId id="265" r:id="rId9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745" autoAdjust="0"/>
    <p:restoredTop sz="94660"/>
  </p:normalViewPr>
  <p:slideViewPr>
    <p:cSldViewPr showGuides="1">
      <p:cViewPr varScale="1">
        <p:scale>
          <a:sx n="129" d="100"/>
          <a:sy n="129" d="100"/>
        </p:scale>
        <p:origin x="1230" y="114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handoutMaster" Target="handoutMasters/handoutMaster1.xml"/><Relationship Id="rId5" Type="http://schemas.openxmlformats.org/officeDocument/2006/relationships/slideMaster" Target="slideMasters/slideMaster2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1/20/2017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1/20/2017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43245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ERCOT Public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ERCOT Public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ERCOT Public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581400" y="1981200"/>
            <a:ext cx="5646034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kern="0" dirty="0">
                <a:solidFill>
                  <a:srgbClr val="000000"/>
                </a:solidFill>
                <a:latin typeface="Arial Black"/>
                <a:ea typeface="+mj-ea"/>
                <a:cs typeface="+mj-cs"/>
              </a:rPr>
              <a:t>Information Technology Report</a:t>
            </a:r>
            <a:endParaRPr lang="en-US" dirty="0" smtClean="0"/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endParaRPr lang="en-US" sz="2000" kern="0" dirty="0" smtClean="0">
              <a:solidFill>
                <a:srgbClr val="000000"/>
              </a:solidFill>
              <a:latin typeface="Arial Black" pitchFamily="34" charset="0"/>
            </a:endParaRPr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r>
              <a:rPr lang="en-US" sz="2000" kern="0" dirty="0" smtClean="0">
                <a:solidFill>
                  <a:srgbClr val="000000"/>
                </a:solidFill>
                <a:latin typeface="Arial Black" pitchFamily="34" charset="0"/>
              </a:rPr>
              <a:t>Dave </a:t>
            </a:r>
            <a:r>
              <a:rPr lang="en-US" sz="2000" kern="0" dirty="0">
                <a:solidFill>
                  <a:srgbClr val="000000"/>
                </a:solidFill>
                <a:latin typeface="Arial Black" pitchFamily="34" charset="0"/>
              </a:rPr>
              <a:t>Pagliai</a:t>
            </a:r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r>
              <a:rPr lang="en-US" sz="2000" kern="0" dirty="0">
                <a:solidFill>
                  <a:srgbClr val="000000"/>
                </a:solidFill>
                <a:latin typeface="Arial Black" pitchFamily="34" charset="0"/>
              </a:rPr>
              <a:t>Manager, IT Support Services</a:t>
            </a:r>
          </a:p>
          <a:p>
            <a:endParaRPr lang="en-US" dirty="0" smtClean="0"/>
          </a:p>
          <a:p>
            <a:endParaRPr lang="en-US" dirty="0"/>
          </a:p>
          <a:p>
            <a:pPr lvl="0" defTabSz="457200"/>
            <a:r>
              <a:rPr lang="en-US" b="1" dirty="0">
                <a:solidFill>
                  <a:srgbClr val="000000"/>
                </a:solidFill>
              </a:rPr>
              <a:t>ERCOT </a:t>
            </a:r>
            <a:r>
              <a:rPr lang="en-US" b="1" dirty="0" smtClean="0">
                <a:solidFill>
                  <a:srgbClr val="000000"/>
                </a:solidFill>
              </a:rPr>
              <a:t>Public</a:t>
            </a:r>
          </a:p>
          <a:p>
            <a:pPr lvl="0" defTabSz="457200"/>
            <a:r>
              <a:rPr lang="en-US" b="1" dirty="0" smtClean="0">
                <a:solidFill>
                  <a:srgbClr val="000000"/>
                </a:solidFill>
              </a:rPr>
              <a:t>January 2017</a:t>
            </a:r>
            <a:endParaRPr lang="en-US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sz="2400" dirty="0"/>
              <a:t>Incident Report Highlights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14400"/>
            <a:ext cx="8534400" cy="5410200"/>
          </a:xfrm>
        </p:spPr>
        <p:txBody>
          <a:bodyPr/>
          <a:lstStyle/>
          <a:p>
            <a:pPr marL="0" lvl="0" indent="0" eaLnBrk="0" fontAlgn="base" hangingPunct="0">
              <a:spcBef>
                <a:spcPts val="400"/>
              </a:spcBef>
              <a:buNone/>
              <a:defRPr/>
            </a:pPr>
            <a:endParaRPr lang="en-US" sz="1600" b="1" kern="0" dirty="0">
              <a:solidFill>
                <a:srgbClr val="000000"/>
              </a:solidFill>
            </a:endParaRPr>
          </a:p>
          <a:p>
            <a:pPr marL="0" lvl="0" indent="0" eaLnBrk="0" fontAlgn="base" hangingPunct="0">
              <a:spcBef>
                <a:spcPts val="400"/>
              </a:spcBef>
              <a:buNone/>
              <a:defRPr/>
            </a:pPr>
            <a:r>
              <a:rPr lang="en-US" sz="1600" b="1" kern="0" dirty="0">
                <a:solidFill>
                  <a:srgbClr val="000000"/>
                </a:solidFill>
              </a:rPr>
              <a:t>Service Availability </a:t>
            </a:r>
            <a:r>
              <a:rPr lang="en-US" sz="1600" b="1" kern="0" dirty="0" smtClean="0">
                <a:solidFill>
                  <a:srgbClr val="000000"/>
                </a:solidFill>
              </a:rPr>
              <a:t>–December</a:t>
            </a:r>
            <a:endParaRPr lang="en-US" sz="1600" b="1" kern="0" dirty="0">
              <a:solidFill>
                <a:srgbClr val="000000"/>
              </a:solidFill>
            </a:endParaRP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itchFamily="2" charset="2"/>
              <a:buChar char="ü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Retail Market IT systems met all SLA targets</a:t>
            </a:r>
          </a:p>
          <a:p>
            <a:pPr marL="0" lvl="0" indent="0" eaLnBrk="0" fontAlgn="base" hangingPunct="0">
              <a:spcAft>
                <a:spcPct val="0"/>
              </a:spcAft>
              <a:buNone/>
            </a:pPr>
            <a:endParaRPr lang="en-US" sz="1600" b="1" kern="0" dirty="0">
              <a:solidFill>
                <a:srgbClr val="000000"/>
              </a:solidFill>
            </a:endParaRPr>
          </a:p>
          <a:p>
            <a:pPr marL="0" lvl="0" indent="0" eaLnBrk="0" fontAlgn="base" hangingPunct="0">
              <a:spcAft>
                <a:spcPct val="0"/>
              </a:spcAft>
              <a:buNone/>
            </a:pPr>
            <a:r>
              <a:rPr lang="en-US" sz="1600" b="1" kern="0" dirty="0">
                <a:solidFill>
                  <a:srgbClr val="000000"/>
                </a:solidFill>
              </a:rPr>
              <a:t>Incidents &amp; Maintenance – </a:t>
            </a:r>
            <a:r>
              <a:rPr lang="en-US" sz="1600" b="1" kern="0" dirty="0" smtClean="0">
                <a:solidFill>
                  <a:srgbClr val="000000"/>
                </a:solidFill>
              </a:rPr>
              <a:t>December</a:t>
            </a:r>
            <a:endParaRPr lang="en-US" sz="1600" b="1" kern="0" dirty="0">
              <a:solidFill>
                <a:srgbClr val="000000"/>
              </a:solidFill>
            </a:endParaRPr>
          </a:p>
          <a:p>
            <a:pPr lvl="1" eaLnBrk="0" fontAlgn="base" hangingPunct="0"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lang="en-US" sz="1600" kern="0" dirty="0" smtClean="0">
                <a:solidFill>
                  <a:srgbClr val="000000"/>
                </a:solidFill>
              </a:rPr>
              <a:t>01/03/17 – ERCOT renewed/replaced the naesb.ercot.com SSL digital certificate</a:t>
            </a:r>
          </a:p>
          <a:p>
            <a:pPr lvl="2" eaLnBrk="0" fontAlgn="base" hangingPunct="0">
              <a:spcAft>
                <a:spcPct val="0"/>
              </a:spcAft>
              <a:buFont typeface="Courier New" panose="02070309020205020404" pitchFamily="49" charset="0"/>
              <a:buChar char="o"/>
            </a:pPr>
            <a:r>
              <a:rPr lang="en-US" sz="1600" kern="0" dirty="0" smtClean="0">
                <a:solidFill>
                  <a:srgbClr val="000000"/>
                </a:solidFill>
              </a:rPr>
              <a:t>No action is typically required of Market Participants for this type of certificate renewal</a:t>
            </a:r>
          </a:p>
          <a:p>
            <a:pPr lvl="2" eaLnBrk="0" fontAlgn="base" hangingPunct="0">
              <a:spcAft>
                <a:spcPct val="0"/>
              </a:spcAft>
              <a:buFont typeface="Courier New" panose="02070309020205020404" pitchFamily="49" charset="0"/>
              <a:buChar char="o"/>
            </a:pPr>
            <a:r>
              <a:rPr lang="en-US" sz="1600" kern="0" dirty="0" smtClean="0">
                <a:solidFill>
                  <a:srgbClr val="000000"/>
                </a:solidFill>
              </a:rPr>
              <a:t>TXUE experienced errors which were resolved by downloading the new certificate and installing it into their trusted key store</a:t>
            </a:r>
          </a:p>
          <a:p>
            <a:pPr lvl="2" eaLnBrk="0" fontAlgn="base" hangingPunct="0">
              <a:spcAft>
                <a:spcPct val="0"/>
              </a:spcAft>
              <a:buFont typeface="Courier New" panose="02070309020205020404" pitchFamily="49" charset="0"/>
              <a:buChar char="o"/>
            </a:pPr>
            <a:r>
              <a:rPr lang="en-US" sz="1600" kern="0" dirty="0" smtClean="0">
                <a:solidFill>
                  <a:srgbClr val="000000"/>
                </a:solidFill>
              </a:rPr>
              <a:t>No other issues were reported by Market Participants</a:t>
            </a:r>
          </a:p>
          <a:p>
            <a:pPr lvl="2" eaLnBrk="0" fontAlgn="base" hangingPunct="0">
              <a:spcAft>
                <a:spcPct val="0"/>
              </a:spcAft>
              <a:buFont typeface="Courier New" panose="02070309020205020404" pitchFamily="49" charset="0"/>
              <a:buChar char="o"/>
            </a:pPr>
            <a:r>
              <a:rPr lang="en-US" sz="1600" kern="0" dirty="0" smtClean="0">
                <a:solidFill>
                  <a:srgbClr val="000000"/>
                </a:solidFill>
              </a:rPr>
              <a:t>ERCOT has traditionally sent Market Notices for this type of change, but failed to do so in this instance</a:t>
            </a:r>
          </a:p>
          <a:p>
            <a:pPr lvl="2" eaLnBrk="0" fontAlgn="base" hangingPunct="0">
              <a:spcAft>
                <a:spcPct val="0"/>
              </a:spcAft>
              <a:buFont typeface="Courier New" panose="02070309020205020404" pitchFamily="49" charset="0"/>
              <a:buChar char="o"/>
            </a:pPr>
            <a:r>
              <a:rPr lang="en-US" sz="1600" kern="0" dirty="0" smtClean="0">
                <a:solidFill>
                  <a:srgbClr val="000000"/>
                </a:solidFill>
              </a:rPr>
              <a:t>For future changes of this type, ERCOT will ensure that a Market Notice is sent</a:t>
            </a:r>
            <a:endParaRPr lang="en-US" sz="1600" kern="0" dirty="0">
              <a:solidFill>
                <a:srgbClr val="000000"/>
              </a:solidFill>
            </a:endParaRPr>
          </a:p>
          <a:p>
            <a:pPr marL="914400" lvl="2" indent="0" eaLnBrk="0" fontAlgn="base" hangingPunct="0">
              <a:spcAft>
                <a:spcPct val="0"/>
              </a:spcAft>
              <a:buNone/>
            </a:pPr>
            <a:endParaRPr lang="en-US" sz="1600" kern="0" dirty="0" smtClean="0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58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sz="2400" dirty="0"/>
              <a:t>MarkeTrak Performance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4800" y="1643889"/>
            <a:ext cx="8534400" cy="20557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1899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1BECF69A8095C47A5FDC36D937BFC94" ma:contentTypeVersion="0" ma:contentTypeDescription="Create a new document." ma:contentTypeScope="" ma:versionID="51e0dcd167c135bf5b35199a55219b83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0E9AA12-8AF9-4AA6-90FE-24669859CDF3}">
  <ds:schemaRefs>
    <ds:schemaRef ds:uri="http://purl.org/dc/elements/1.1/"/>
    <ds:schemaRef ds:uri="http://purl.org/dc/dcmitype/"/>
    <ds:schemaRef ds:uri="http://www.w3.org/XML/1998/namespace"/>
    <ds:schemaRef ds:uri="http://schemas.microsoft.com/office/2006/documentManagement/types"/>
    <ds:schemaRef ds:uri="http://schemas.openxmlformats.org/package/2006/metadata/core-properties"/>
    <ds:schemaRef ds:uri="http://purl.org/dc/terms/"/>
    <ds:schemaRef ds:uri="http://schemas.microsoft.com/office/2006/metadata/properties"/>
    <ds:schemaRef ds:uri="http://schemas.microsoft.com/office/infopath/2007/PartnerControls"/>
    <ds:schemaRef ds:uri="c34af464-7aa1-4edd-9be4-83dffc1cb926"/>
  </ds:schemaRefs>
</ds:datastoreItem>
</file>

<file path=customXml/itemProps2.xml><?xml version="1.0" encoding="utf-8"?>
<ds:datastoreItem xmlns:ds="http://schemas.openxmlformats.org/officeDocument/2006/customXml" ds:itemID="{02D59BFD-3285-42FC-81D0-65AF7FBCF5D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444</TotalTime>
  <Words>126</Words>
  <Application>Microsoft Office PowerPoint</Application>
  <PresentationFormat>On-screen Show (4:3)</PresentationFormat>
  <Paragraphs>25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3</vt:i4>
      </vt:variant>
    </vt:vector>
  </HeadingPairs>
  <TitlesOfParts>
    <vt:vector size="11" baseType="lpstr">
      <vt:lpstr>Arial</vt:lpstr>
      <vt:lpstr>Arial Black</vt:lpstr>
      <vt:lpstr>Calibri</vt:lpstr>
      <vt:lpstr>Courier New</vt:lpstr>
      <vt:lpstr>Wingdings</vt:lpstr>
      <vt:lpstr>1_Custom Design</vt:lpstr>
      <vt:lpstr>Office Theme</vt:lpstr>
      <vt:lpstr>Custom Design</vt:lpstr>
      <vt:lpstr>PowerPoint Presentation</vt:lpstr>
      <vt:lpstr>Incident Report Highlights</vt:lpstr>
      <vt:lpstr>MarkeTrak Performance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Pagliai, Dave</cp:lastModifiedBy>
  <cp:revision>51</cp:revision>
  <cp:lastPrinted>2016-01-21T20:53:15Z</cp:lastPrinted>
  <dcterms:created xsi:type="dcterms:W3CDTF">2016-01-21T15:20:31Z</dcterms:created>
  <dcterms:modified xsi:type="dcterms:W3CDTF">2017-01-20T19:02:45Z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0x01010021BECF69A8095C47A5FDC36D937BFC94</vt:lpwstr>
  </property>
</Properties>
</file>