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648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2017 TAC Subcommittee Leadership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Commercial Operations Subcommittee (COPS)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Chair</a:t>
            </a:r>
            <a:r>
              <a:rPr lang="en-US" altLang="en-US" sz="1400" dirty="0">
                <a:solidFill>
                  <a:schemeClr val="tx1"/>
                </a:solidFill>
              </a:rPr>
              <a:t>: 	Michelle Trenary, Tenaska Power </a:t>
            </a:r>
            <a:r>
              <a:rPr lang="en-US" altLang="en-US" sz="1400" dirty="0" smtClean="0">
                <a:solidFill>
                  <a:schemeClr val="tx1"/>
                </a:solidFill>
              </a:rPr>
              <a:t>Services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	Vice Chair: 	</a:t>
            </a:r>
            <a:r>
              <a:rPr lang="en-US" altLang="en-US" sz="1400" dirty="0" smtClean="0">
                <a:solidFill>
                  <a:schemeClr val="tx1"/>
                </a:solidFill>
              </a:rPr>
              <a:t>Heddie Lookadoo, Reliant Energy Retail Services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Protocol Revision Subcommittee (PRS)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	Chair</a:t>
            </a:r>
            <a:r>
              <a:rPr lang="en-US" altLang="en-US" sz="1400" dirty="0">
                <a:solidFill>
                  <a:schemeClr val="tx1"/>
                </a:solidFill>
              </a:rPr>
              <a:t>: 	</a:t>
            </a:r>
            <a:r>
              <a:rPr lang="en-US" altLang="en-US" sz="1400" dirty="0" smtClean="0">
                <a:solidFill>
                  <a:schemeClr val="tx1"/>
                </a:solidFill>
              </a:rPr>
              <a:t>Martha Henson, </a:t>
            </a:r>
            <a:r>
              <a:rPr lang="en-US" altLang="en-US" sz="1400" dirty="0">
                <a:solidFill>
                  <a:schemeClr val="tx1"/>
                </a:solidFill>
              </a:rPr>
              <a:t>Oncor Electric Delivery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	Vice Chair: </a:t>
            </a:r>
            <a:r>
              <a:rPr lang="en-US" altLang="en-US" sz="1400">
                <a:solidFill>
                  <a:schemeClr val="tx1"/>
                </a:solidFill>
              </a:rPr>
              <a:t>	</a:t>
            </a:r>
            <a:r>
              <a:rPr lang="en-US" altLang="en-US" sz="1400" smtClean="0">
                <a:solidFill>
                  <a:schemeClr val="tx1"/>
                </a:solidFill>
              </a:rPr>
              <a:t>Diana </a:t>
            </a:r>
            <a:r>
              <a:rPr lang="en-US" altLang="en-US" sz="1400" dirty="0" smtClean="0">
                <a:solidFill>
                  <a:schemeClr val="tx1"/>
                </a:solidFill>
              </a:rPr>
              <a:t>Coleman, OPUC</a:t>
            </a:r>
            <a:endParaRPr lang="en-US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Reliability and Operations Subcommittee (ROS)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Chair</a:t>
            </a:r>
            <a:r>
              <a:rPr lang="en-US" altLang="en-US" sz="1400" dirty="0">
                <a:solidFill>
                  <a:schemeClr val="tx1"/>
                </a:solidFill>
              </a:rPr>
              <a:t>: 	</a:t>
            </a:r>
            <a:r>
              <a:rPr lang="en-US" altLang="en-US" sz="1400" dirty="0" smtClean="0">
                <a:solidFill>
                  <a:schemeClr val="tx1"/>
                </a:solidFill>
              </a:rPr>
              <a:t>Alan </a:t>
            </a:r>
            <a:r>
              <a:rPr lang="en-US" altLang="en-US" sz="1400" dirty="0">
                <a:solidFill>
                  <a:schemeClr val="tx1"/>
                </a:solidFill>
              </a:rPr>
              <a:t>Bern, Oncor Electric Delivery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	Vice </a:t>
            </a:r>
            <a:r>
              <a:rPr lang="en-US" altLang="en-US" sz="1400" dirty="0">
                <a:solidFill>
                  <a:schemeClr val="tx1"/>
                </a:solidFill>
              </a:rPr>
              <a:t>Chair: 	Boone Staples, Tenaska Power </a:t>
            </a:r>
            <a:r>
              <a:rPr lang="en-US" altLang="en-US" sz="1400" dirty="0" smtClean="0">
                <a:solidFill>
                  <a:schemeClr val="tx1"/>
                </a:solidFill>
              </a:rPr>
              <a:t>Services</a:t>
            </a:r>
            <a:endParaRPr lang="en-US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Retail Market Subcommittee (RMS)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Chair</a:t>
            </a:r>
            <a:r>
              <a:rPr lang="en-US" altLang="en-US" sz="1400" dirty="0">
                <a:solidFill>
                  <a:schemeClr val="tx1"/>
                </a:solidFill>
              </a:rPr>
              <a:t>: 	</a:t>
            </a:r>
            <a:r>
              <a:rPr lang="en-US" altLang="en-US" sz="1400" dirty="0" smtClean="0">
                <a:solidFill>
                  <a:schemeClr val="tx1"/>
                </a:solidFill>
              </a:rPr>
              <a:t>Kathy Scott, CenterPoint Energy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	Vice Chair: 	</a:t>
            </a:r>
            <a:r>
              <a:rPr lang="en-US" altLang="en-US" sz="1400" dirty="0" smtClean="0">
                <a:solidFill>
                  <a:schemeClr val="tx1"/>
                </a:solidFill>
              </a:rPr>
              <a:t>Rebecca Reed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Zerwas</a:t>
            </a:r>
            <a:r>
              <a:rPr lang="en-US" altLang="en-US" sz="1400" dirty="0" smtClean="0">
                <a:solidFill>
                  <a:schemeClr val="tx1"/>
                </a:solidFill>
              </a:rPr>
              <a:t>, Reliant Energy Retail Services</a:t>
            </a:r>
            <a:endParaRPr lang="en-US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Wholesale Market Subcommittee (WMS)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	Chair</a:t>
            </a:r>
            <a:r>
              <a:rPr lang="en-US" altLang="en-US" sz="1400" dirty="0">
                <a:solidFill>
                  <a:schemeClr val="tx1"/>
                </a:solidFill>
              </a:rPr>
              <a:t>: 	</a:t>
            </a:r>
            <a:r>
              <a:rPr lang="en-US" altLang="en-US" sz="1400" dirty="0" smtClean="0">
                <a:solidFill>
                  <a:schemeClr val="tx1"/>
                </a:solidFill>
              </a:rPr>
              <a:t>Jeremy Carpenter, </a:t>
            </a:r>
            <a:r>
              <a:rPr lang="en-US" altLang="en-US" sz="1400" dirty="0">
                <a:solidFill>
                  <a:schemeClr val="tx1"/>
                </a:solidFill>
              </a:rPr>
              <a:t>Tenaska Power </a:t>
            </a:r>
            <a:r>
              <a:rPr lang="en-US" altLang="en-US" sz="1400" dirty="0" smtClean="0">
                <a:solidFill>
                  <a:schemeClr val="tx1"/>
                </a:solidFill>
              </a:rPr>
              <a:t>Services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	Vice Chair: 	</a:t>
            </a:r>
            <a:r>
              <a:rPr lang="en-US" altLang="en-US" sz="1400" dirty="0" smtClean="0">
                <a:solidFill>
                  <a:schemeClr val="tx1"/>
                </a:solidFill>
              </a:rPr>
              <a:t>David Kee, CPS Energy</a:t>
            </a:r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12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2017 TAC Subcommittee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39</cp:revision>
  <cp:lastPrinted>2016-01-21T20:53:15Z</cp:lastPrinted>
  <dcterms:created xsi:type="dcterms:W3CDTF">2016-01-21T15:20:31Z</dcterms:created>
  <dcterms:modified xsi:type="dcterms:W3CDTF">2017-01-24T17:34:47Z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