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46" r:id="rId8"/>
    <p:sldId id="349" r:id="rId9"/>
    <p:sldId id="347" r:id="rId10"/>
    <p:sldId id="35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6" autoAdjust="0"/>
    <p:restoredTop sz="98551" autoAdjust="0"/>
  </p:normalViewPr>
  <p:slideViewPr>
    <p:cSldViewPr showGuides="1">
      <p:cViewPr varScale="1">
        <p:scale>
          <a:sx n="134" d="100"/>
          <a:sy n="134" d="100"/>
        </p:scale>
        <p:origin x="123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33251" y="6611779"/>
            <a:ext cx="11464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76600" y="914400"/>
            <a:ext cx="564603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OCITF/OCWG </a:t>
            </a:r>
            <a:r>
              <a:rPr lang="en-US" sz="2800" b="1" dirty="0" smtClean="0"/>
              <a:t>Project Update</a:t>
            </a:r>
          </a:p>
          <a:p>
            <a:endParaRPr lang="en-US" sz="28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NPRR 758 Improved Transparency for Outages Potentially Having a High Economic Impact</a:t>
            </a:r>
          </a:p>
          <a:p>
            <a:endParaRPr lang="en-US" sz="3200" b="1" dirty="0" smtClean="0"/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b="1" dirty="0" smtClean="0"/>
              <a:t>Leo Castillo – ERCOT Project Manager</a:t>
            </a:r>
          </a:p>
          <a:p>
            <a:r>
              <a:rPr lang="en-US" b="1" dirty="0" smtClean="0"/>
              <a:t>January 23, 2017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200" dirty="0" smtClean="0"/>
              <a:t>NPRR758 Improved </a:t>
            </a:r>
            <a:r>
              <a:rPr lang="en-US" sz="2200" dirty="0"/>
              <a:t>Transparency for Outages Potentially Having a High Economic Impact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90600"/>
            <a:ext cx="8534400" cy="52578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 smtClean="0"/>
              <a:t>Scope includes:</a:t>
            </a:r>
          </a:p>
          <a:p>
            <a:pPr marL="573088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Create </a:t>
            </a:r>
            <a:r>
              <a:rPr lang="en-US" sz="1800" dirty="0"/>
              <a:t>a new Outage </a:t>
            </a:r>
            <a:r>
              <a:rPr lang="en-US" sz="1800" dirty="0" smtClean="0"/>
              <a:t>Type</a:t>
            </a:r>
          </a:p>
          <a:p>
            <a:pPr marL="573088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Enhancements to OS user interface and the automated submission process  </a:t>
            </a:r>
            <a:endParaRPr lang="en-US" sz="1800" dirty="0"/>
          </a:p>
          <a:p>
            <a:pPr marL="573088">
              <a:spcAft>
                <a:spcPts val="600"/>
              </a:spcAft>
            </a:pPr>
            <a:r>
              <a:rPr lang="en-US" sz="1800" dirty="0" smtClean="0"/>
              <a:t>Create a </a:t>
            </a:r>
            <a:r>
              <a:rPr lang="en-US" sz="1800" dirty="0"/>
              <a:t>High </a:t>
            </a:r>
            <a:r>
              <a:rPr lang="en-US" sz="1800" dirty="0" smtClean="0"/>
              <a:t>Impact Transmission </a:t>
            </a:r>
            <a:r>
              <a:rPr lang="en-US" sz="1800" dirty="0"/>
              <a:t>Elements </a:t>
            </a:r>
            <a:r>
              <a:rPr lang="en-US" sz="1800" dirty="0" smtClean="0"/>
              <a:t>(HITE) list upload/validation process</a:t>
            </a:r>
          </a:p>
          <a:p>
            <a:pPr marL="573088">
              <a:spcAft>
                <a:spcPts val="600"/>
              </a:spcAft>
            </a:pPr>
            <a:r>
              <a:rPr lang="en-US" sz="1800" dirty="0" smtClean="0"/>
              <a:t>Create an new MIS report and regression testing of existing reports </a:t>
            </a:r>
            <a:endParaRPr lang="en-US" sz="18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 smtClean="0"/>
              <a:t>Progress to date:</a:t>
            </a:r>
          </a:p>
          <a:p>
            <a:pPr marL="573088">
              <a:spcAft>
                <a:spcPts val="600"/>
              </a:spcAft>
            </a:pPr>
            <a:r>
              <a:rPr lang="en-US" sz="1800" dirty="0" smtClean="0"/>
              <a:t>Project initiated in September 2016</a:t>
            </a:r>
          </a:p>
          <a:p>
            <a:pPr marL="573088">
              <a:spcAft>
                <a:spcPts val="600"/>
              </a:spcAft>
            </a:pPr>
            <a:r>
              <a:rPr lang="en-US" sz="1800" dirty="0" smtClean="0"/>
              <a:t>Business Requirements - </a:t>
            </a:r>
            <a:r>
              <a:rPr lang="en-US" sz="1800" b="1" i="1" dirty="0" smtClean="0"/>
              <a:t>Complete</a:t>
            </a:r>
          </a:p>
          <a:p>
            <a:pPr marL="573088">
              <a:spcAft>
                <a:spcPts val="600"/>
              </a:spcAft>
            </a:pPr>
            <a:r>
              <a:rPr lang="en-US" sz="1800" dirty="0" smtClean="0"/>
              <a:t>Technical Design - </a:t>
            </a:r>
            <a:r>
              <a:rPr lang="en-US" sz="1800" b="1" i="1" dirty="0" smtClean="0"/>
              <a:t>Complete</a:t>
            </a:r>
          </a:p>
          <a:p>
            <a:pPr marL="573088">
              <a:spcAft>
                <a:spcPts val="600"/>
              </a:spcAft>
            </a:pPr>
            <a:r>
              <a:rPr lang="en-US" sz="1800" dirty="0" smtClean="0"/>
              <a:t>Testing, Training and Communication Plans - </a:t>
            </a:r>
            <a:r>
              <a:rPr lang="en-US" sz="1800" b="1" i="1" dirty="0" smtClean="0"/>
              <a:t>Complete </a:t>
            </a:r>
          </a:p>
          <a:p>
            <a:pPr marL="573088">
              <a:spcAft>
                <a:spcPts val="600"/>
              </a:spcAft>
            </a:pPr>
            <a:r>
              <a:rPr lang="en-US" sz="1800" dirty="0" smtClean="0"/>
              <a:t>Secured resources for the next phase of the project - </a:t>
            </a:r>
            <a:r>
              <a:rPr lang="en-US" sz="1800" b="1" i="1" dirty="0" smtClean="0"/>
              <a:t>Complete</a:t>
            </a:r>
          </a:p>
          <a:p>
            <a:pPr marL="573088">
              <a:spcAft>
                <a:spcPts val="600"/>
              </a:spcAft>
            </a:pPr>
            <a:r>
              <a:rPr lang="en-US" sz="1800" dirty="0" smtClean="0"/>
              <a:t>Developed a detail project schedule through Go-Live - </a:t>
            </a:r>
            <a:r>
              <a:rPr lang="en-US" sz="1800" b="1" i="1" dirty="0" smtClean="0"/>
              <a:t>Complete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89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200" dirty="0" smtClean="0"/>
              <a:t>NPRR758 Improved </a:t>
            </a:r>
            <a:r>
              <a:rPr lang="en-US" sz="2200" dirty="0"/>
              <a:t>Transparency for Outages Potentially Having a High Economic Impact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299367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 smtClean="0"/>
              <a:t>Next Steps:</a:t>
            </a:r>
          </a:p>
          <a:p>
            <a:pPr marL="573088">
              <a:spcAft>
                <a:spcPts val="600"/>
              </a:spcAft>
            </a:pPr>
            <a:r>
              <a:rPr lang="en-US" sz="1800" dirty="0" smtClean="0"/>
              <a:t>Code changes (External and Internal)</a:t>
            </a:r>
          </a:p>
          <a:p>
            <a:pPr marL="573088">
              <a:spcAft>
                <a:spcPts val="600"/>
              </a:spcAft>
            </a:pPr>
            <a:r>
              <a:rPr lang="en-US" sz="1800" dirty="0" smtClean="0"/>
              <a:t>Integration of all the components</a:t>
            </a:r>
          </a:p>
          <a:p>
            <a:pPr marL="573088">
              <a:spcAft>
                <a:spcPts val="600"/>
              </a:spcAft>
            </a:pPr>
            <a:r>
              <a:rPr lang="en-US" sz="1800" dirty="0" smtClean="0"/>
              <a:t>Testing (Functional, Integration, Load and Regression)</a:t>
            </a:r>
          </a:p>
          <a:p>
            <a:pPr marL="573088">
              <a:spcAft>
                <a:spcPts val="600"/>
              </a:spcAft>
            </a:pPr>
            <a:r>
              <a:rPr lang="en-US" sz="1800" dirty="0" smtClean="0"/>
              <a:t>Migrating components to MOTE and Market Participants training</a:t>
            </a:r>
          </a:p>
          <a:p>
            <a:pPr marL="573088">
              <a:spcAft>
                <a:spcPts val="600"/>
              </a:spcAft>
            </a:pPr>
            <a:r>
              <a:rPr lang="en-US" sz="1800" dirty="0" smtClean="0"/>
              <a:t>Production Readiness</a:t>
            </a:r>
          </a:p>
          <a:p>
            <a:pPr marL="573088">
              <a:spcAft>
                <a:spcPts val="600"/>
              </a:spcAft>
            </a:pPr>
            <a:r>
              <a:rPr lang="en-US" sz="1800" dirty="0" smtClean="0"/>
              <a:t>Go-Live (R4 - 8/29 – 8/31)</a:t>
            </a:r>
          </a:p>
          <a:p>
            <a:pPr marL="573088">
              <a:spcAft>
                <a:spcPts val="600"/>
              </a:spcAft>
            </a:pPr>
            <a:r>
              <a:rPr lang="en-US" sz="1800" dirty="0" smtClean="0"/>
              <a:t>Stabilization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21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NPRR758 Improved Transparency for Outages Potentially Having a High Economic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74" y="1333500"/>
            <a:ext cx="8534400" cy="5334000"/>
          </a:xfrm>
        </p:spPr>
        <p:txBody>
          <a:bodyPr/>
          <a:lstStyle/>
          <a:p>
            <a:pPr marL="230188" indent="0">
              <a:buNone/>
            </a:pPr>
            <a:r>
              <a:rPr lang="en-US" sz="2400" dirty="0" smtClean="0"/>
              <a:t>Project Timeline:</a:t>
            </a:r>
            <a:endParaRPr lang="en-US" sz="2400" dirty="0"/>
          </a:p>
          <a:p>
            <a:pPr marL="573088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919287"/>
            <a:ext cx="8286750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6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NPRR758 Improved Transparency for Outages Potentially Having a High Economic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74" y="1333500"/>
            <a:ext cx="8534400" cy="3848100"/>
          </a:xfrm>
        </p:spPr>
        <p:txBody>
          <a:bodyPr/>
          <a:lstStyle/>
          <a:p>
            <a:pPr marL="230188" indent="0">
              <a:buNone/>
            </a:pPr>
            <a:endParaRPr lang="en-US" dirty="0" smtClean="0"/>
          </a:p>
          <a:p>
            <a:pPr marL="230188" indent="0">
              <a:buNone/>
            </a:pPr>
            <a:endParaRPr lang="en-US" dirty="0"/>
          </a:p>
          <a:p>
            <a:pPr marL="230188" indent="0">
              <a:buNone/>
            </a:pPr>
            <a:endParaRPr lang="en-US" dirty="0" smtClean="0"/>
          </a:p>
          <a:p>
            <a:pPr marL="230188" indent="0">
              <a:buNone/>
            </a:pPr>
            <a:r>
              <a:rPr lang="en-US" dirty="0" smtClean="0"/>
              <a:t>Questions</a:t>
            </a:r>
            <a:r>
              <a:rPr lang="en-US" dirty="0"/>
              <a:t>?</a:t>
            </a:r>
          </a:p>
          <a:p>
            <a:pPr marL="573088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5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6884</TotalTime>
  <Words>208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NPRR758 Improved Transparency for Outages Potentially Having a High Economic Impact </vt:lpstr>
      <vt:lpstr>NPRR758 Improved Transparency for Outages Potentially Having a High Economic Impact </vt:lpstr>
      <vt:lpstr>NPRR758 Improved Transparency for Outages Potentially Having a High Economic Impact</vt:lpstr>
      <vt:lpstr>NPRR758 Improved Transparency for Outages Potentially Having a High Economic Impact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Castillo, Leo</cp:lastModifiedBy>
  <cp:revision>324</cp:revision>
  <cp:lastPrinted>2017-01-23T14:39:38Z</cp:lastPrinted>
  <dcterms:created xsi:type="dcterms:W3CDTF">2016-01-21T15:20:31Z</dcterms:created>
  <dcterms:modified xsi:type="dcterms:W3CDTF">2017-01-23T15:02:36Z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