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257" r:id="rId8"/>
    <p:sldId id="275" r:id="rId9"/>
    <p:sldId id="263" r:id="rId10"/>
    <p:sldId id="264" r:id="rId11"/>
    <p:sldId id="273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1" autoAdjust="0"/>
    <p:restoredTop sz="95775" autoAdjust="0"/>
  </p:normalViewPr>
  <p:slideViewPr>
    <p:cSldViewPr showGuides="1">
      <p:cViewPr varScale="1">
        <p:scale>
          <a:sx n="104" d="100"/>
          <a:sy n="104" d="100"/>
        </p:scale>
        <p:origin x="21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537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075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0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48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1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93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82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27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76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28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62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Settlement Stability</a:t>
            </a:r>
            <a:endParaRPr lang="en-US" b="1" dirty="0"/>
          </a:p>
          <a:p>
            <a:r>
              <a:rPr lang="en-US" sz="1600" b="1" dirty="0" smtClean="0"/>
              <a:t>2016 Q4 Update to COPS</a:t>
            </a:r>
            <a:endParaRPr lang="en-US" sz="1600" b="1" dirty="0"/>
          </a:p>
          <a:p>
            <a:endParaRPr lang="en-US" dirty="0"/>
          </a:p>
          <a:p>
            <a:r>
              <a:rPr lang="en-US" dirty="0" smtClean="0"/>
              <a:t>Austin Rosel</a:t>
            </a:r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01/18/17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4572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348" y="685800"/>
            <a:ext cx="7461504" cy="542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69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348" y="685800"/>
            <a:ext cx="7461504" cy="542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42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348" y="685800"/>
            <a:ext cx="7461504" cy="542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13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g) Net Allocation to Load (Board Report)- Totals and $/</a:t>
            </a:r>
            <a:r>
              <a:rPr lang="en-US" sz="2000" dirty="0" err="1"/>
              <a:t>MWh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561138"/>
            <a:ext cx="6858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14500" y="868784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NET ALLOCATION TO LOAD (MM)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2600" y="4648200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AUCTION REVENUE PER CONGESTION MANAGEMENT ZONE ($MM)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57877" y="6101686"/>
            <a:ext cx="3986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* The total ERS charges have been evenly allocated across the contract period.</a:t>
            </a:r>
          </a:p>
          <a:p>
            <a:r>
              <a:rPr lang="en-US" sz="800" dirty="0" smtClean="0">
                <a:solidFill>
                  <a:prstClr val="black"/>
                </a:solidFill>
              </a:rPr>
              <a:t>** The $/</a:t>
            </a:r>
            <a:r>
              <a:rPr lang="en-US" sz="800" dirty="0" err="1" smtClean="0">
                <a:solidFill>
                  <a:prstClr val="black"/>
                </a:solidFill>
              </a:rPr>
              <a:t>MWh</a:t>
            </a:r>
            <a:r>
              <a:rPr lang="en-US" sz="800" dirty="0" smtClean="0">
                <a:solidFill>
                  <a:prstClr val="black"/>
                </a:solidFill>
              </a:rPr>
              <a:t> value as calculated per PR 8.2 (2) g 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t="11382" r="888" b="12195"/>
          <a:stretch/>
        </p:blipFill>
        <p:spPr>
          <a:xfrm>
            <a:off x="261030" y="4889044"/>
            <a:ext cx="8578169" cy="9994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/>
          <a:srcRect r="3577"/>
          <a:stretch/>
        </p:blipFill>
        <p:spPr>
          <a:xfrm>
            <a:off x="1571" y="1120360"/>
            <a:ext cx="8762999" cy="340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17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8.2(2)(c</a:t>
            </a:r>
            <a:r>
              <a:rPr lang="en-US" sz="2000" dirty="0"/>
              <a:t>)(</a:t>
            </a:r>
            <a:r>
              <a:rPr lang="en-US" sz="2000" dirty="0" err="1"/>
              <a:t>i</a:t>
            </a:r>
            <a:r>
              <a:rPr lang="en-US" sz="2000" dirty="0"/>
              <a:t>) Track number of price changes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261149"/>
              </p:ext>
            </p:extLst>
          </p:nvPr>
        </p:nvGraphicFramePr>
        <p:xfrm>
          <a:off x="1236019" y="1219200"/>
          <a:ext cx="6748161" cy="1159785"/>
        </p:xfrm>
        <a:graphic>
          <a:graphicData uri="http://schemas.openxmlformats.org/drawingml/2006/table">
            <a:tbl>
              <a:tblPr firstRow="1" firstCol="1" bandRow="1"/>
              <a:tblGrid>
                <a:gridCol w="1140007"/>
                <a:gridCol w="628500"/>
                <a:gridCol w="710067"/>
                <a:gridCol w="701302"/>
                <a:gridCol w="727602"/>
                <a:gridCol w="648705"/>
                <a:gridCol w="561042"/>
                <a:gridCol w="718835"/>
                <a:gridCol w="912101"/>
              </a:tblGrid>
              <a:tr h="271962">
                <a:tc gridSpan="9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Period: </a:t>
                      </a: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 Q4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6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Operating 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of Corrected Settlement Point Prices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# of Intervals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Affected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</a:tr>
              <a:tr h="2334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36018" y="2378985"/>
            <a:ext cx="6748161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100" b="1" u="sng" dirty="0">
                <a:solidFill>
                  <a:prstClr val="black"/>
                </a:solidFill>
              </a:rPr>
              <a:t>Notes</a:t>
            </a:r>
            <a:r>
              <a:rPr lang="en-US" sz="1100" b="1" u="sng" dirty="0" smtClean="0">
                <a:solidFill>
                  <a:prstClr val="black"/>
                </a:solidFill>
              </a:rPr>
              <a:t>:</a:t>
            </a:r>
          </a:p>
          <a:p>
            <a:pPr defTabSz="457200"/>
            <a:endParaRPr lang="en-US" sz="1100" b="1" u="sng" dirty="0">
              <a:solidFill>
                <a:prstClr val="black"/>
              </a:solidFill>
            </a:endParaRPr>
          </a:p>
          <a:p>
            <a:pPr defTabSz="457200"/>
            <a:r>
              <a:rPr lang="en-US" sz="1100" dirty="0" smtClean="0">
                <a:solidFill>
                  <a:prstClr val="black"/>
                </a:solidFill>
              </a:rPr>
              <a:t>There were no price changes in Q4 2016.</a:t>
            </a:r>
          </a:p>
          <a:p>
            <a:pPr defTabSz="457200"/>
            <a:endParaRPr lang="en-US" sz="1100" dirty="0">
              <a:solidFill>
                <a:prstClr val="black"/>
              </a:solidFill>
            </a:endParaRPr>
          </a:p>
          <a:p>
            <a:pPr defTabSz="457200"/>
            <a:r>
              <a:rPr lang="en-US" sz="1100" dirty="0" smtClean="0">
                <a:solidFill>
                  <a:prstClr val="black"/>
                </a:solidFill>
              </a:rPr>
              <a:t>The price changes reported on this slide display the price corrections that have been done after the Settlement Statement has posted for the Operating Day.  </a:t>
            </a:r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8.2(2</a:t>
            </a:r>
            <a:r>
              <a:rPr lang="en-US" sz="2000" dirty="0" smtClean="0"/>
              <a:t>)(</a:t>
            </a:r>
            <a:r>
              <a:rPr lang="en-US" sz="2000" dirty="0"/>
              <a:t>c)(ii) Track number and types of disputes submitted</a:t>
            </a:r>
            <a:br>
              <a:rPr lang="en-US" sz="2000" dirty="0"/>
            </a:br>
            <a:r>
              <a:rPr lang="en-US" sz="2000" dirty="0"/>
              <a:t>8.2(2)(c)(iii) Compliance with timeliness of response to disputes 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28650" y="1267866"/>
          <a:ext cx="8226553" cy="4152430"/>
        </p:xfrm>
        <a:graphic>
          <a:graphicData uri="http://schemas.openxmlformats.org/drawingml/2006/table">
            <a:tbl>
              <a:tblPr/>
              <a:tblGrid>
                <a:gridCol w="2571750"/>
                <a:gridCol w="914400"/>
                <a:gridCol w="990600"/>
                <a:gridCol w="1143000"/>
                <a:gridCol w="1295400"/>
                <a:gridCol w="1311403"/>
              </a:tblGrid>
              <a:tr h="2451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51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QUARTER(S)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Q1 - Q4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 100% of disputes resolved on a timely basis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234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Submitted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Resolved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Calibri" panose="020F0502020204030204" pitchFamily="34" charset="0"/>
                        </a:rPr>
                        <a:t>Resolution</a:t>
                      </a:r>
                      <a:r>
                        <a:rPr lang="en-US" sz="1400" b="1" baseline="0" dirty="0" smtClean="0">
                          <a:latin typeface="Calibri" panose="020F0502020204030204" pitchFamily="34" charset="0"/>
                        </a:rPr>
                        <a:t> Type</a:t>
                      </a:r>
                      <a:endParaRPr 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62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Denied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Granted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Granted with Exceptions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Congestion Revenue Rights-RTM</a:t>
                      </a: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CRR Auction</a:t>
                      </a: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Energy-DAM</a:t>
                      </a: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Energy-RTM</a:t>
                      </a: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Invoice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Reliability Unit Commitment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Gene. Res. Base Pt Deviation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Emergency Operations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DA/RT Invoice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9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Make-Whole-DAM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9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Reliability Must Run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Grand Total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62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38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6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21093" y="548640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Submitted but not resolved disputes may be: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Not started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Open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Rejected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Withdrawn</a:t>
            </a:r>
          </a:p>
        </p:txBody>
      </p:sp>
    </p:spTree>
    <p:extLst>
      <p:ext uri="{BB962C8B-B14F-4D97-AF65-F5344CB8AC3E}">
        <p14:creationId xmlns:p14="http://schemas.microsoft.com/office/powerpoint/2010/main" val="280498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3914695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NOTE: </a:t>
            </a:r>
            <a:r>
              <a:rPr lang="en-US" sz="800" dirty="0" smtClean="0"/>
              <a:t>ERS </a:t>
            </a:r>
            <a:r>
              <a:rPr lang="en-US" sz="800" dirty="0"/>
              <a:t>Final settlement </a:t>
            </a:r>
            <a:r>
              <a:rPr lang="en-US" sz="800" dirty="0" smtClean="0"/>
              <a:t>OD data </a:t>
            </a:r>
            <a:r>
              <a:rPr lang="en-US" sz="800" dirty="0"/>
              <a:t>is not </a:t>
            </a:r>
            <a:r>
              <a:rPr lang="en-US" sz="800" dirty="0" smtClean="0"/>
              <a:t>represented </a:t>
            </a:r>
            <a:r>
              <a:rPr lang="en-US" sz="800" dirty="0"/>
              <a:t>in graph</a:t>
            </a:r>
            <a:r>
              <a:rPr lang="en-US" sz="800" dirty="0" smtClean="0"/>
              <a:t>.</a:t>
            </a:r>
          </a:p>
          <a:p>
            <a:endParaRPr lang="en-US" sz="800" dirty="0"/>
          </a:p>
          <a:p>
            <a:r>
              <a:rPr lang="en-US" sz="800" dirty="0" smtClean="0"/>
              <a:t>The percent spike in July 2016 from the Final to the True-up is due to ERCOT receiving the RMR’s actual costs and those being lower than the standby amount.   </a:t>
            </a:r>
            <a:endParaRPr 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6122472" y="3969801"/>
            <a:ext cx="29929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Average percent change</a:t>
            </a:r>
            <a:endParaRPr lang="en-US" sz="12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990599"/>
            <a:ext cx="8534400" cy="241093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l="14681" t="8387" r="11916" b="6947"/>
          <a:stretch/>
        </p:blipFill>
        <p:spPr>
          <a:xfrm>
            <a:off x="6808648" y="4246800"/>
            <a:ext cx="1620600" cy="162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46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845" y="960285"/>
            <a:ext cx="3750515" cy="252865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8845" y="3496709"/>
            <a:ext cx="3750515" cy="252865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0099" y="3496709"/>
            <a:ext cx="3750515" cy="252865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7043" y="960285"/>
            <a:ext cx="3750515" cy="2528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75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832" y="990600"/>
            <a:ext cx="3729661" cy="251459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3505197"/>
            <a:ext cx="3775213" cy="254530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0099" y="3505196"/>
            <a:ext cx="3793983" cy="255796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07790" y="990600"/>
            <a:ext cx="3796292" cy="255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59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348" y="685800"/>
            <a:ext cx="7461504" cy="542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1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348" y="685800"/>
            <a:ext cx="7461504" cy="542178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14800" y="1676400"/>
            <a:ext cx="251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The percent spike from 11/18-12/9 is due to a TDSP not providing data prior to the initial.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7149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96862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348" y="685800"/>
            <a:ext cx="7461504" cy="5421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78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http://purl.org/dc/elements/1.1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6904</TotalTime>
  <Words>466</Words>
  <Application>Microsoft Office PowerPoint</Application>
  <PresentationFormat>On-screen Show (4:3)</PresentationFormat>
  <Paragraphs>168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8.2(2)(c)(i) Track number of price changes</vt:lpstr>
      <vt:lpstr>8.2(2)(c)(ii) Track number and types of disputes submitted 8.2(2)(c)(iii) Compliance with timeliness of response to disputes </vt:lpstr>
      <vt:lpstr>8.2(2)(c)(iv) Other Settlement metrics</vt:lpstr>
      <vt:lpstr>8.2(2)(c)(iv) Other Settlement metrics</vt:lpstr>
      <vt:lpstr>8.2(2)(c)(iv) Other Settlement metrics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8.2(2)(g) Net Allocation to Load (Board Report)- Totals and $/MWh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Annab, Magie</cp:lastModifiedBy>
  <cp:revision>99</cp:revision>
  <cp:lastPrinted>2016-01-21T20:53:15Z</cp:lastPrinted>
  <dcterms:created xsi:type="dcterms:W3CDTF">2016-01-21T15:20:31Z</dcterms:created>
  <dcterms:modified xsi:type="dcterms:W3CDTF">2017-01-23T16:21:17Z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