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75" r:id="rId8"/>
    <p:sldId id="283" r:id="rId9"/>
    <p:sldId id="286" r:id="rId10"/>
    <p:sldId id="289" r:id="rId11"/>
    <p:sldId id="291" r:id="rId12"/>
    <p:sldId id="284" r:id="rId13"/>
    <p:sldId id="292" r:id="rId14"/>
    <p:sldId id="282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742359-91D9-428B-9D45-B16091FF240E}">
          <p14:sldIdLst>
            <p14:sldId id="260"/>
            <p14:sldId id="275"/>
            <p14:sldId id="283"/>
            <p14:sldId id="286"/>
            <p14:sldId id="289"/>
            <p14:sldId id="291"/>
            <p14:sldId id="284"/>
          </p14:sldIdLst>
        </p14:section>
        <p14:section name="Untitled Section" id="{067B9F4B-9662-4F10-B57C-CD0CF11AD65B}">
          <p14:sldIdLst>
            <p14:sldId id="292"/>
            <p14:sldId id="282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C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1" autoAdjust="0"/>
  </p:normalViewPr>
  <p:slideViewPr>
    <p:cSldViewPr showGuides="1"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9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83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Unsolved contingencies . Look into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Incl</a:t>
            </a:r>
            <a:r>
              <a:rPr lang="en-US" baseline="0" dirty="0" smtClean="0"/>
              <a:t> only far west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79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Far West Texas Transmission Project - </a:t>
            </a:r>
          </a:p>
          <a:p>
            <a:r>
              <a:rPr lang="en-US" altLang="en-US" b="1" dirty="0" smtClean="0"/>
              <a:t>ERCOT Independent Review Update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January 24,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229600" cy="554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 algn="just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800" dirty="0"/>
              <a:t>AEPSC and Oncor </a:t>
            </a:r>
            <a:r>
              <a:rPr lang="en-US" sz="1800" dirty="0" smtClean="0"/>
              <a:t>jointly </a:t>
            </a:r>
            <a:r>
              <a:rPr lang="en-US" sz="1800" dirty="0"/>
              <a:t>submitted </a:t>
            </a:r>
            <a:r>
              <a:rPr lang="en-US" sz="1800" dirty="0" smtClean="0"/>
              <a:t> Far </a:t>
            </a:r>
            <a:r>
              <a:rPr lang="en-US" sz="1800" dirty="0"/>
              <a:t>West Texas </a:t>
            </a:r>
            <a:r>
              <a:rPr lang="en-US" sz="1800" dirty="0" smtClean="0"/>
              <a:t>Project (FWTP) for </a:t>
            </a:r>
            <a:r>
              <a:rPr lang="en-US" sz="1800" dirty="0"/>
              <a:t>Regional Planning Group </a:t>
            </a:r>
            <a:r>
              <a:rPr lang="en-US" sz="1800" dirty="0" smtClean="0"/>
              <a:t>review. </a:t>
            </a:r>
            <a:r>
              <a:rPr lang="en-US" sz="1800" dirty="0"/>
              <a:t>This is a Tier 1 project that is estimated to cost $ 423 million. 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Proposed for 2021 to 2022 timeframe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Addresses oil and gas related load forecasts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Reliability Issues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Voltage Collapse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Loss of Load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Short-Circuit Strength &amp; System Protection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Provide Operational Flexibility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Provides future upgrade path for Far West Region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West Texas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 preferRelativeResize="0">
            <a:picLocks/>
          </p:cNvPicPr>
          <p:nvPr/>
        </p:nvPicPr>
        <p:blipFill rotWithShape="1">
          <a:blip r:embed="rId3"/>
          <a:srcRect t="5866"/>
          <a:stretch/>
        </p:blipFill>
        <p:spPr>
          <a:xfrm>
            <a:off x="609600" y="914400"/>
            <a:ext cx="8001000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47747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Source: AEP/ONCOR RPG </a:t>
            </a:r>
            <a:r>
              <a:rPr lang="en-US" i="1" dirty="0" smtClean="0"/>
              <a:t>submittal on </a:t>
            </a:r>
            <a:r>
              <a:rPr lang="en-US" i="1" dirty="0"/>
              <a:t>21-Apr-2016 (http://www.ercot.com/calendar/2016/4/21/81733-RPG)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33362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Assumptions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97758" y="775493"/>
            <a:ext cx="8229600" cy="572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5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700" dirty="0" smtClean="0"/>
              <a:t>1. Base Case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Constructed from 16RTP reliability case  16RTP_2021_SUM_WFW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Study Region consists of Far-West and West Weather Zones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Generator </a:t>
            </a:r>
            <a:r>
              <a:rPr lang="en-US" sz="1700" dirty="0"/>
              <a:t>additions that meet Planning Guide Section 6.9 criteria </a:t>
            </a:r>
            <a:r>
              <a:rPr lang="en-US" sz="1700" dirty="0" smtClean="0"/>
              <a:t>in study region were </a:t>
            </a:r>
            <a:r>
              <a:rPr lang="en-US" sz="1700" dirty="0"/>
              <a:t>added to the </a:t>
            </a:r>
            <a:r>
              <a:rPr lang="en-US" sz="1700" dirty="0" smtClean="0"/>
              <a:t>case (2016 October GIS report).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Transmission Projects expected to be in-service within the study region by 2021 at the time of the study were added to the case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Applied 2021 oil and gas </a:t>
            </a:r>
            <a:r>
              <a:rPr lang="en-US" sz="1700" dirty="0"/>
              <a:t>related load </a:t>
            </a:r>
            <a:r>
              <a:rPr lang="en-US" sz="1700" dirty="0" smtClean="0"/>
              <a:t>forecasts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500" dirty="0" smtClean="0"/>
              <a:t>Culberson loop: 426 MW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500" dirty="0" smtClean="0"/>
              <a:t>Barilla Junction Area lines: ~ 511 MW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N-1 SCOPF  Dispatch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dirty="0" smtClean="0"/>
          </a:p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700" b="1" dirty="0" smtClean="0"/>
              <a:t>2. No Solar Case</a:t>
            </a:r>
          </a:p>
          <a:p>
            <a:pPr marL="685800"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Base Case with solar units turned off in West and Far west regions (Total available solar ~ 1341 MW)</a:t>
            </a:r>
          </a:p>
          <a:p>
            <a:pPr marL="685800"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N-1 SCOPF Dispatch</a:t>
            </a:r>
          </a:p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700" b="1" dirty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 Analysis – 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Contingency Analysis was performed on the starting cases</a:t>
            </a:r>
          </a:p>
          <a:p>
            <a:r>
              <a:rPr lang="en-US" sz="2000" dirty="0" smtClean="0"/>
              <a:t>P-1 and P-7 contingencies related to the study region were considered</a:t>
            </a:r>
          </a:p>
          <a:p>
            <a:r>
              <a:rPr lang="en-US" sz="2000" dirty="0" smtClean="0"/>
              <a:t>Voltage deviations, voltage violations and thermal violations were monitored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</a:t>
            </a:r>
            <a:r>
              <a:rPr lang="en-US" dirty="0" smtClean="0"/>
              <a:t>Results </a:t>
            </a:r>
            <a:r>
              <a:rPr lang="en-US" dirty="0"/>
              <a:t>– </a:t>
            </a:r>
            <a:r>
              <a:rPr lang="en-US" dirty="0" smtClean="0"/>
              <a:t>Thermal </a:t>
            </a:r>
            <a:r>
              <a:rPr lang="en-US" dirty="0"/>
              <a:t>Violations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0368"/>
            <a:ext cx="8610600" cy="4319832"/>
          </a:xfrm>
        </p:spPr>
        <p:txBody>
          <a:bodyPr/>
          <a:lstStyle/>
          <a:p>
            <a:pPr marL="114300" indent="0">
              <a:buNone/>
            </a:pPr>
            <a:r>
              <a:rPr lang="en-US" sz="2000" dirty="0" smtClean="0"/>
              <a:t>Post Contingency </a:t>
            </a:r>
            <a:r>
              <a:rPr lang="en-US" sz="2000" dirty="0"/>
              <a:t>t</a:t>
            </a:r>
            <a:r>
              <a:rPr lang="en-US" sz="2000" dirty="0" smtClean="0"/>
              <a:t>hermal violation </a:t>
            </a:r>
          </a:p>
          <a:p>
            <a:pPr marL="514350" lvl="1" indent="0">
              <a:buNone/>
            </a:pPr>
            <a:r>
              <a:rPr lang="en-US" sz="1600" dirty="0" smtClean="0"/>
              <a:t>Monitor </a:t>
            </a:r>
            <a:r>
              <a:rPr lang="en-US" sz="1600" dirty="0"/>
              <a:t>all transmission lines and transformers in study region (</a:t>
            </a:r>
            <a:r>
              <a:rPr lang="en-US" sz="1600" dirty="0" smtClean="0"/>
              <a:t>excl. </a:t>
            </a:r>
            <a:r>
              <a:rPr lang="en-US" sz="1600" dirty="0"/>
              <a:t>GSU)</a:t>
            </a:r>
          </a:p>
          <a:p>
            <a:pPr lvl="2"/>
            <a:r>
              <a:rPr lang="en-US" sz="1600" dirty="0"/>
              <a:t>Use Rate A for Normal Conditions</a:t>
            </a:r>
          </a:p>
          <a:p>
            <a:pPr lvl="2"/>
            <a:r>
              <a:rPr lang="en-US" sz="1600" dirty="0"/>
              <a:t>Use Rate B for Emergency Conditions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024631"/>
              </p:ext>
            </p:extLst>
          </p:nvPr>
        </p:nvGraphicFramePr>
        <p:xfrm>
          <a:off x="381000" y="2514600"/>
          <a:ext cx="8458200" cy="297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639"/>
                <a:gridCol w="568618"/>
                <a:gridCol w="568618"/>
                <a:gridCol w="846525"/>
                <a:gridCol w="1143640"/>
                <a:gridCol w="1066160"/>
              </a:tblGrid>
              <a:tr h="2790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Overloaded Element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Zone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kV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Length, in mi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Worst Case Overload</a:t>
                      </a:r>
                      <a:r>
                        <a:rPr lang="en-US" baseline="0" dirty="0" smtClean="0"/>
                        <a:t>, in %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  <a:tr h="279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Base Case</a:t>
                      </a:r>
                    </a:p>
                  </a:txBody>
                  <a:tcPr marL="9525" marR="9525" marT="9525" marB="0" anchor="b">
                    <a:solidFill>
                      <a:srgbClr val="3CC9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 Solar Case</a:t>
                      </a:r>
                    </a:p>
                  </a:txBody>
                  <a:tcPr marL="9525" marR="9525" marT="9525" marB="0" anchor="b">
                    <a:solidFill>
                      <a:srgbClr val="3CC9D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Cosden to Big Spring SW - ckt1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Pecos to Woodward 2 - ckt1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Pecos to Woodward 1 tap - ckt1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Woodward 2 to 16th St TNP - ckt1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Woodward 1 tap to Tombstone - ckt1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81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2108"/>
            <a:ext cx="8458200" cy="1143000"/>
          </a:xfrm>
        </p:spPr>
        <p:txBody>
          <a:bodyPr/>
          <a:lstStyle/>
          <a:p>
            <a:r>
              <a:rPr lang="en-US" dirty="0" smtClean="0"/>
              <a:t>Preliminary Results – Voltage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pPr marL="0" lvl="3" indent="0">
              <a:buFont typeface="Wingdings" panose="05000000000000000000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ost Contingency voltage </a:t>
            </a:r>
            <a:r>
              <a:rPr lang="en-US" dirty="0"/>
              <a:t>deviations </a:t>
            </a:r>
            <a:r>
              <a:rPr lang="en-US" dirty="0" smtClean="0"/>
              <a:t>&gt; </a:t>
            </a:r>
            <a:r>
              <a:rPr lang="en-US" dirty="0"/>
              <a:t>8% on non-radial load </a:t>
            </a:r>
            <a:r>
              <a:rPr lang="en-US" dirty="0" smtClean="0"/>
              <a:t>buses</a:t>
            </a:r>
          </a:p>
          <a:p>
            <a:pPr marL="0" lvl="3" indent="0">
              <a:buNone/>
            </a:pPr>
            <a:r>
              <a:rPr lang="en-US" dirty="0"/>
              <a:t>	</a:t>
            </a:r>
            <a:r>
              <a:rPr lang="en-US" b="1" dirty="0" smtClean="0"/>
              <a:t>NONE</a:t>
            </a:r>
          </a:p>
          <a:p>
            <a:pPr marL="0" lvl="3" indent="0">
              <a:buNone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Char char="Ø"/>
            </a:pPr>
            <a:r>
              <a:rPr lang="en-US" sz="2000" dirty="0" smtClean="0"/>
              <a:t>Post Contingency </a:t>
            </a:r>
            <a:r>
              <a:rPr lang="en-US" sz="2000" dirty="0"/>
              <a:t>v</a:t>
            </a:r>
            <a:r>
              <a:rPr lang="en-US" sz="2000" dirty="0" smtClean="0"/>
              <a:t>oltage </a:t>
            </a:r>
            <a:r>
              <a:rPr lang="en-US" sz="2000" dirty="0"/>
              <a:t>violation criteria</a:t>
            </a:r>
          </a:p>
          <a:p>
            <a:pPr marL="114300" indent="0">
              <a:buNone/>
            </a:pPr>
            <a:r>
              <a:rPr lang="en-US" sz="2400" dirty="0"/>
              <a:t>	</a:t>
            </a:r>
            <a:r>
              <a:rPr lang="en-US" sz="1800" dirty="0"/>
              <a:t>Monitor all </a:t>
            </a:r>
            <a:r>
              <a:rPr lang="en-US" sz="1800" dirty="0" smtClean="0"/>
              <a:t>buses </a:t>
            </a:r>
            <a:r>
              <a:rPr lang="en-US" sz="1800" dirty="0"/>
              <a:t>100 kV and above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0.95 &lt; 1.05 Normal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0.90 &lt; 1.05 Emergency</a:t>
            </a:r>
          </a:p>
          <a:p>
            <a:pPr marL="0" lvl="3" indent="0">
              <a:buNone/>
            </a:pPr>
            <a:r>
              <a:rPr lang="en-US" dirty="0" smtClean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20499"/>
              </p:ext>
            </p:extLst>
          </p:nvPr>
        </p:nvGraphicFramePr>
        <p:xfrm>
          <a:off x="304800" y="4038600"/>
          <a:ext cx="8534400" cy="159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976"/>
                <a:gridCol w="938784"/>
                <a:gridCol w="1706880"/>
                <a:gridCol w="1706880"/>
                <a:gridCol w="170688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kV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Case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Solar Case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ALAMITO CREEK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OXY CENTURY TNP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RD 101 TNP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02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 - Dynamic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43198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2022 DWG dynamic data set case for Culberson Loop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2018 HWLL </a:t>
            </a:r>
            <a:r>
              <a:rPr lang="en-US" sz="2000" dirty="0"/>
              <a:t>dynamic data set </a:t>
            </a:r>
            <a:r>
              <a:rPr lang="en-US" sz="2000" dirty="0" smtClean="0"/>
              <a:t>case for the Barilla Junction area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Voltage stability issues identified in the Culberson loop area under N-1 conditions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No stability issues identified in </a:t>
            </a:r>
            <a:r>
              <a:rPr lang="en-US" sz="2000" dirty="0"/>
              <a:t>the </a:t>
            </a:r>
            <a:r>
              <a:rPr lang="en-US" sz="2000" dirty="0" smtClean="0"/>
              <a:t>Barilla Junction area under N-1 conditions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7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45720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Complete the Steady State and Dynamic stability analysis</a:t>
            </a:r>
          </a:p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Identify and evaluate project alternatives </a:t>
            </a:r>
          </a:p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Sensitivity Analysis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400" dirty="0" smtClean="0"/>
              <a:t>Higher </a:t>
            </a:r>
            <a:r>
              <a:rPr lang="en-US" sz="1400" dirty="0"/>
              <a:t>Culberson Loop Load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400" dirty="0" smtClean="0"/>
              <a:t>PGRR0042-Generator </a:t>
            </a:r>
            <a:r>
              <a:rPr lang="en-US" sz="1400" dirty="0"/>
              <a:t>additions with Signed Interconnection Agreements </a:t>
            </a:r>
            <a:r>
              <a:rPr lang="en-US" sz="1400" dirty="0" smtClean="0"/>
              <a:t>that </a:t>
            </a:r>
            <a:r>
              <a:rPr lang="en-US" sz="1400" dirty="0"/>
              <a:t>DO NOT meet Planning Guide Section 6.9 criteria in study </a:t>
            </a:r>
            <a:r>
              <a:rPr lang="en-US" sz="1400" dirty="0" smtClean="0"/>
              <a:t>region</a:t>
            </a:r>
            <a:endParaRPr lang="en-US" sz="1400" dirty="0"/>
          </a:p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Tentative Timeline 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400" dirty="0"/>
              <a:t>Complete the EIR review – March RPG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457200" lvl="1" indent="-342900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marL="457200" lvl="1" indent="-342900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5422</TotalTime>
  <Words>546</Words>
  <Application>Microsoft Office PowerPoint</Application>
  <PresentationFormat>On-screen Show (4:3)</PresentationFormat>
  <Paragraphs>156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Overview</vt:lpstr>
      <vt:lpstr>Far West Texas Project</vt:lpstr>
      <vt:lpstr>Study Assumptions</vt:lpstr>
      <vt:lpstr>Steady State Analysis – Preliminary Results</vt:lpstr>
      <vt:lpstr>Preliminary Results – Thermal Violations</vt:lpstr>
      <vt:lpstr>Preliminary Results – Voltage Violations</vt:lpstr>
      <vt:lpstr>Preliminary Results - Dynamic Analysis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Richardson, Ben</cp:lastModifiedBy>
  <cp:revision>138</cp:revision>
  <cp:lastPrinted>2016-01-21T20:53:15Z</cp:lastPrinted>
  <dcterms:created xsi:type="dcterms:W3CDTF">2016-01-21T15:20:31Z</dcterms:created>
  <dcterms:modified xsi:type="dcterms:W3CDTF">2017-01-20T15:12:28Z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