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7"/>
  </p:notesMasterIdLst>
  <p:handoutMasterIdLst>
    <p:handoutMasterId r:id="rId18"/>
  </p:handoutMasterIdLst>
  <p:sldIdLst>
    <p:sldId id="260" r:id="rId7"/>
    <p:sldId id="275" r:id="rId8"/>
    <p:sldId id="283" r:id="rId9"/>
    <p:sldId id="286" r:id="rId10"/>
    <p:sldId id="289" r:id="rId11"/>
    <p:sldId id="291" r:id="rId12"/>
    <p:sldId id="284" r:id="rId13"/>
    <p:sldId id="292" r:id="rId14"/>
    <p:sldId id="282" r:id="rId15"/>
    <p:sldId id="281" r:id="rId1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00742359-91D9-428B-9D45-B16091FF240E}">
          <p14:sldIdLst>
            <p14:sldId id="260"/>
            <p14:sldId id="275"/>
            <p14:sldId id="283"/>
            <p14:sldId id="286"/>
            <p14:sldId id="289"/>
            <p14:sldId id="291"/>
            <p14:sldId id="284"/>
          </p14:sldIdLst>
        </p14:section>
        <p14:section name="Untitled Section" id="{067B9F4B-9662-4F10-B57C-CD0CF11AD65B}">
          <p14:sldIdLst>
            <p14:sldId id="292"/>
            <p14:sldId id="282"/>
            <p14:sldId id="28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nanam, Gnanaprabhu" initials="GG" lastIdx="1" clrIdx="0">
    <p:extLst>
      <p:ext uri="{19B8F6BF-5375-455C-9EA6-DF929625EA0E}">
        <p15:presenceInfo xmlns:p15="http://schemas.microsoft.com/office/powerpoint/2012/main" userId="S-1-5-21-639947351-343809578-3807592339-2751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CC9D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01" autoAdjust="0"/>
  </p:normalViewPr>
  <p:slideViewPr>
    <p:cSldViewPr showGuides="1">
      <p:cViewPr varScale="1">
        <p:scale>
          <a:sx n="130" d="100"/>
          <a:sy n="130" d="100"/>
        </p:scale>
        <p:origin x="1074" y="12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tableStyles" Target="tableStyles.xml"/><Relationship Id="rId10" Type="http://schemas.openxmlformats.org/officeDocument/2006/relationships/slide" Target="slides/slide4.xml"/><Relationship Id="rId19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1/20/2017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1/20/2017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42989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2831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Unsolved contingencies . Look into it.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4876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err="1" smtClean="0"/>
              <a:t>Incl</a:t>
            </a:r>
            <a:r>
              <a:rPr lang="en-US" baseline="0" dirty="0" smtClean="0"/>
              <a:t> only far west areas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4799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10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24003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413338"/>
            <a:ext cx="4724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b="1" dirty="0" smtClean="0"/>
              <a:t>Far West Texas Transmission Project - </a:t>
            </a:r>
          </a:p>
          <a:p>
            <a:r>
              <a:rPr lang="en-US" altLang="en-US" b="1" dirty="0" smtClean="0"/>
              <a:t>ERCOT Independent Review Update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January 24,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04800"/>
            <a:ext cx="8534400" cy="5615233"/>
          </a:xfrm>
        </p:spPr>
        <p:txBody>
          <a:bodyPr anchor="ctr"/>
          <a:lstStyle/>
          <a:p>
            <a:pPr marL="0" indent="0" algn="ctr">
              <a:buNone/>
            </a:pPr>
            <a:r>
              <a:rPr lang="en-US" sz="16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1">
                    <a:lumMod val="20000"/>
                    <a:lumOff val="80000"/>
                  </a:schemeClr>
                </a:solidFill>
              </a:rPr>
              <a:t>?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6945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>
            <a:normAutofit/>
          </a:bodyPr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6" name="Text Placeholder 1"/>
          <p:cNvSpPr txBox="1">
            <a:spLocks/>
          </p:cNvSpPr>
          <p:nvPr/>
        </p:nvSpPr>
        <p:spPr bwMode="auto">
          <a:xfrm>
            <a:off x="457200" y="762000"/>
            <a:ext cx="8229600" cy="55447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92500" lnSpcReduction="10000"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857250" lvl="2" indent="0">
              <a:spcBef>
                <a:spcPts val="600"/>
              </a:spcBef>
              <a:buNone/>
            </a:pPr>
            <a:endParaRPr lang="en-US" sz="800" kern="0" dirty="0" smtClean="0"/>
          </a:p>
          <a:p>
            <a:pPr marL="0" indent="0" algn="just">
              <a:spcBef>
                <a:spcPts val="0"/>
              </a:spcBef>
              <a:spcAft>
                <a:spcPts val="2400"/>
              </a:spcAft>
              <a:buNone/>
            </a:pPr>
            <a:r>
              <a:rPr lang="en-US" sz="1800" dirty="0"/>
              <a:t>AEPSC and Oncor </a:t>
            </a:r>
            <a:r>
              <a:rPr lang="en-US" sz="1800" dirty="0" smtClean="0"/>
              <a:t>jointly </a:t>
            </a:r>
            <a:r>
              <a:rPr lang="en-US" sz="1800" dirty="0"/>
              <a:t>submitted </a:t>
            </a:r>
            <a:r>
              <a:rPr lang="en-US" sz="1800" dirty="0" smtClean="0"/>
              <a:t> Far </a:t>
            </a:r>
            <a:r>
              <a:rPr lang="en-US" sz="1800" dirty="0"/>
              <a:t>West Texas </a:t>
            </a:r>
            <a:r>
              <a:rPr lang="en-US" sz="1800" dirty="0" smtClean="0"/>
              <a:t>Project (FWTP) for </a:t>
            </a:r>
            <a:r>
              <a:rPr lang="en-US" sz="1800" dirty="0"/>
              <a:t>Regional Planning Group </a:t>
            </a:r>
            <a:r>
              <a:rPr lang="en-US" sz="1800" dirty="0" smtClean="0"/>
              <a:t>review. </a:t>
            </a:r>
            <a:r>
              <a:rPr lang="en-US" sz="1800" dirty="0"/>
              <a:t>This is a Tier 1 project that is estimated to cost $ 423 million. </a:t>
            </a:r>
            <a:r>
              <a:rPr lang="en-US" sz="1800" dirty="0" smtClean="0"/>
              <a:t> </a:t>
            </a:r>
          </a:p>
          <a:p>
            <a:pPr lvl="1">
              <a:spcBef>
                <a:spcPts val="0"/>
              </a:spcBef>
              <a:spcAft>
                <a:spcPts val="2400"/>
              </a:spcAft>
              <a:buFont typeface="Courier New" panose="02070309020205020404" pitchFamily="49" charset="0"/>
              <a:buChar char="o"/>
            </a:pPr>
            <a:r>
              <a:rPr lang="en-US" sz="1800" dirty="0" smtClean="0"/>
              <a:t>Proposed for 2021 to 2022 timeframe</a:t>
            </a:r>
          </a:p>
          <a:p>
            <a:pPr lvl="1">
              <a:spcBef>
                <a:spcPts val="0"/>
              </a:spcBef>
              <a:spcAft>
                <a:spcPts val="2400"/>
              </a:spcAft>
              <a:buFont typeface="Courier New" panose="02070309020205020404" pitchFamily="49" charset="0"/>
              <a:buChar char="o"/>
            </a:pPr>
            <a:r>
              <a:rPr lang="en-US" sz="1800" dirty="0" smtClean="0"/>
              <a:t>Addresses oil and gas related load forecasts</a:t>
            </a:r>
          </a:p>
          <a:p>
            <a:pPr lvl="1">
              <a:spcBef>
                <a:spcPts val="0"/>
              </a:spcBef>
              <a:spcAft>
                <a:spcPts val="2400"/>
              </a:spcAft>
              <a:buFont typeface="Courier New" panose="02070309020205020404" pitchFamily="49" charset="0"/>
              <a:buChar char="o"/>
            </a:pPr>
            <a:r>
              <a:rPr lang="en-US" sz="1800" dirty="0" smtClean="0"/>
              <a:t>Reliability Issues</a:t>
            </a:r>
          </a:p>
          <a:p>
            <a:pPr lvl="2">
              <a:spcBef>
                <a:spcPts val="0"/>
              </a:spcBef>
              <a:spcAft>
                <a:spcPts val="2400"/>
              </a:spcAft>
              <a:buFont typeface="Courier New" panose="02070309020205020404" pitchFamily="49" charset="0"/>
              <a:buChar char="o"/>
            </a:pPr>
            <a:r>
              <a:rPr lang="en-US" sz="1600" dirty="0" smtClean="0"/>
              <a:t>Voltage Collapse</a:t>
            </a:r>
          </a:p>
          <a:p>
            <a:pPr lvl="2">
              <a:spcBef>
                <a:spcPts val="0"/>
              </a:spcBef>
              <a:spcAft>
                <a:spcPts val="2400"/>
              </a:spcAft>
              <a:buFont typeface="Courier New" panose="02070309020205020404" pitchFamily="49" charset="0"/>
              <a:buChar char="o"/>
            </a:pPr>
            <a:r>
              <a:rPr lang="en-US" sz="1600" dirty="0" smtClean="0"/>
              <a:t>Loss of Load</a:t>
            </a:r>
          </a:p>
          <a:p>
            <a:pPr lvl="2">
              <a:spcBef>
                <a:spcPts val="0"/>
              </a:spcBef>
              <a:spcAft>
                <a:spcPts val="2400"/>
              </a:spcAft>
              <a:buFont typeface="Courier New" panose="02070309020205020404" pitchFamily="49" charset="0"/>
              <a:buChar char="o"/>
            </a:pPr>
            <a:r>
              <a:rPr lang="en-US" sz="1600" dirty="0" smtClean="0"/>
              <a:t>Short-Circuit Strength &amp; System Protection</a:t>
            </a:r>
          </a:p>
          <a:p>
            <a:pPr lvl="1">
              <a:spcBef>
                <a:spcPts val="0"/>
              </a:spcBef>
              <a:spcAft>
                <a:spcPts val="2400"/>
              </a:spcAft>
              <a:buFont typeface="Courier New" panose="02070309020205020404" pitchFamily="49" charset="0"/>
              <a:buChar char="o"/>
            </a:pPr>
            <a:r>
              <a:rPr lang="en-US" sz="1800" dirty="0" smtClean="0"/>
              <a:t>Provide Operational Flexibility</a:t>
            </a:r>
          </a:p>
          <a:p>
            <a:pPr lvl="1">
              <a:spcBef>
                <a:spcPts val="0"/>
              </a:spcBef>
              <a:spcAft>
                <a:spcPts val="2400"/>
              </a:spcAft>
              <a:buFont typeface="Courier New" panose="02070309020205020404" pitchFamily="49" charset="0"/>
              <a:buChar char="o"/>
            </a:pPr>
            <a:r>
              <a:rPr lang="en-US" sz="1800" dirty="0" smtClean="0"/>
              <a:t>Provides future upgrade path for Far West Region</a:t>
            </a:r>
          </a:p>
          <a:p>
            <a:pPr lvl="1">
              <a:spcBef>
                <a:spcPts val="0"/>
              </a:spcBef>
              <a:spcAft>
                <a:spcPts val="2400"/>
              </a:spcAft>
              <a:buFont typeface="Courier New" panose="02070309020205020404" pitchFamily="49" charset="0"/>
              <a:buChar char="o"/>
            </a:pPr>
            <a:endParaRPr lang="en-US" dirty="0" smtClean="0"/>
          </a:p>
          <a:p>
            <a:pPr lvl="1">
              <a:spcBef>
                <a:spcPts val="0"/>
              </a:spcBef>
              <a:spcAft>
                <a:spcPts val="2400"/>
              </a:spcAft>
              <a:buFont typeface="Courier New" panose="02070309020205020404" pitchFamily="49" charset="0"/>
              <a:buChar char="o"/>
            </a:pPr>
            <a:endParaRPr lang="en-US" dirty="0" smtClean="0"/>
          </a:p>
          <a:p>
            <a:pPr lvl="1">
              <a:spcBef>
                <a:spcPts val="0"/>
              </a:spcBef>
              <a:spcAft>
                <a:spcPts val="2400"/>
              </a:spcAft>
              <a:buFont typeface="Courier New" panose="02070309020205020404" pitchFamily="49" charset="0"/>
              <a:buChar char="o"/>
            </a:pPr>
            <a:endParaRPr lang="en-US" dirty="0" smtClean="0"/>
          </a:p>
          <a:p>
            <a:pPr marL="0" indent="0">
              <a:spcBef>
                <a:spcPts val="0"/>
              </a:spcBef>
              <a:spcAft>
                <a:spcPts val="2400"/>
              </a:spcAft>
              <a:buNone/>
            </a:pPr>
            <a:endParaRPr lang="en-US" dirty="0"/>
          </a:p>
          <a:p>
            <a:pPr marL="457200" lvl="1" indent="0">
              <a:spcBef>
                <a:spcPts val="0"/>
              </a:spcBef>
              <a:spcAft>
                <a:spcPts val="2400"/>
              </a:spcAft>
              <a:buNone/>
            </a:pPr>
            <a:endParaRPr lang="en-US" dirty="0"/>
          </a:p>
          <a:p>
            <a:pPr marL="0" indent="0">
              <a:spcBef>
                <a:spcPts val="600"/>
              </a:spcBef>
              <a:buNone/>
            </a:pPr>
            <a:endParaRPr lang="en-US" kern="0" dirty="0" smtClean="0"/>
          </a:p>
          <a:p>
            <a:pPr lvl="1">
              <a:spcBef>
                <a:spcPts val="600"/>
              </a:spcBef>
              <a:buFont typeface="Wingdings" panose="05000000000000000000" pitchFamily="2" charset="2"/>
              <a:buChar char="q"/>
            </a:pPr>
            <a:endParaRPr lang="en-US" kern="0" dirty="0" smtClean="0"/>
          </a:p>
          <a:p>
            <a:pPr marL="0" indent="0">
              <a:buNone/>
            </a:pPr>
            <a:endParaRPr lang="en-US" kern="0" dirty="0" smtClean="0"/>
          </a:p>
          <a:p>
            <a:endParaRPr lang="en-US" kern="0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423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Far West Texas Project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5" name="Picture 4"/>
          <p:cNvPicPr preferRelativeResize="0">
            <a:picLocks/>
          </p:cNvPicPr>
          <p:nvPr/>
        </p:nvPicPr>
        <p:blipFill rotWithShape="1">
          <a:blip r:embed="rId3"/>
          <a:srcRect t="5866"/>
          <a:stretch/>
        </p:blipFill>
        <p:spPr>
          <a:xfrm>
            <a:off x="609600" y="914400"/>
            <a:ext cx="8001000" cy="44196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33400" y="5477470"/>
            <a:ext cx="8001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Source: AEP/ONCOR RPG </a:t>
            </a:r>
            <a:r>
              <a:rPr lang="en-US" i="1" dirty="0" smtClean="0"/>
              <a:t>submittal on </a:t>
            </a:r>
            <a:r>
              <a:rPr lang="en-US" i="1" dirty="0"/>
              <a:t>21-Apr-2016 (http://www.ercot.com/calendar/2016/4/21/81733-RPG)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2551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3458" y="233362"/>
            <a:ext cx="8458200" cy="47942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Study Assumptions</a:t>
            </a:r>
            <a:endParaRPr lang="en-US" dirty="0"/>
          </a:p>
        </p:txBody>
      </p:sp>
      <p:sp>
        <p:nvSpPr>
          <p:cNvPr id="6" name="Text Placeholder 1"/>
          <p:cNvSpPr txBox="1">
            <a:spLocks/>
          </p:cNvSpPr>
          <p:nvPr/>
        </p:nvSpPr>
        <p:spPr bwMode="auto">
          <a:xfrm>
            <a:off x="497758" y="775493"/>
            <a:ext cx="8229600" cy="572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85000" lnSpcReduction="20000"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857250" lvl="2" indent="0">
              <a:spcBef>
                <a:spcPts val="600"/>
              </a:spcBef>
              <a:buNone/>
            </a:pPr>
            <a:endParaRPr lang="en-US" sz="500" kern="0" dirty="0" smtClean="0"/>
          </a:p>
          <a:p>
            <a:pPr marL="0" indent="0">
              <a:spcBef>
                <a:spcPts val="0"/>
              </a:spcBef>
              <a:spcAft>
                <a:spcPts val="2400"/>
              </a:spcAft>
              <a:buNone/>
            </a:pPr>
            <a:r>
              <a:rPr lang="en-US" sz="1700" dirty="0" smtClean="0"/>
              <a:t>1. Base Case</a:t>
            </a:r>
          </a:p>
          <a:p>
            <a:pPr lvl="1">
              <a:spcBef>
                <a:spcPts val="0"/>
              </a:spcBef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en-US" sz="1700" dirty="0" smtClean="0"/>
              <a:t>Constructed from 16RTP reliability case  16RTP_2021_SUM_WFW</a:t>
            </a:r>
          </a:p>
          <a:p>
            <a:pPr lvl="1">
              <a:spcBef>
                <a:spcPts val="0"/>
              </a:spcBef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en-US" sz="1700" dirty="0" smtClean="0"/>
              <a:t>Study Region consists of Far-West and West Weather Zones</a:t>
            </a:r>
          </a:p>
          <a:p>
            <a:pPr lvl="1">
              <a:spcBef>
                <a:spcPts val="0"/>
              </a:spcBef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en-US" sz="1700" dirty="0" smtClean="0"/>
              <a:t>Generator </a:t>
            </a:r>
            <a:r>
              <a:rPr lang="en-US" sz="1700" dirty="0"/>
              <a:t>additions that meet Planning Guide Section 6.9 criteria </a:t>
            </a:r>
            <a:r>
              <a:rPr lang="en-US" sz="1700" dirty="0" smtClean="0"/>
              <a:t>in study region were </a:t>
            </a:r>
            <a:r>
              <a:rPr lang="en-US" sz="1700" dirty="0"/>
              <a:t>added to the </a:t>
            </a:r>
            <a:r>
              <a:rPr lang="en-US" sz="1700" dirty="0" smtClean="0"/>
              <a:t>case (2016 October GIS report). </a:t>
            </a:r>
          </a:p>
          <a:p>
            <a:pPr lvl="1">
              <a:spcBef>
                <a:spcPts val="0"/>
              </a:spcBef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en-US" sz="1700" dirty="0" smtClean="0"/>
              <a:t>Transmission Projects expected to be in-service within the study region by 2021 at the time of the study were added to the case</a:t>
            </a:r>
          </a:p>
          <a:p>
            <a:pPr lvl="1">
              <a:spcBef>
                <a:spcPts val="0"/>
              </a:spcBef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en-US" sz="1700" dirty="0" smtClean="0"/>
              <a:t>Applied 2021 oil and gas </a:t>
            </a:r>
            <a:r>
              <a:rPr lang="en-US" sz="1700" dirty="0"/>
              <a:t>related load </a:t>
            </a:r>
            <a:r>
              <a:rPr lang="en-US" sz="1700" dirty="0" smtClean="0"/>
              <a:t>forecasts</a:t>
            </a:r>
          </a:p>
          <a:p>
            <a:pPr lvl="2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sz="1500" dirty="0" smtClean="0"/>
              <a:t>Culberson loop: 426 MW</a:t>
            </a:r>
          </a:p>
          <a:p>
            <a:pPr lvl="2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sz="1500" dirty="0" smtClean="0"/>
              <a:t>Barilla Junction Area lines: ~ 511 MW</a:t>
            </a:r>
          </a:p>
          <a:p>
            <a:pPr lvl="1">
              <a:spcBef>
                <a:spcPts val="0"/>
              </a:spcBef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en-US" sz="1700" dirty="0" smtClean="0"/>
              <a:t>N-1 SCOPF  Dispatch</a:t>
            </a:r>
          </a:p>
          <a:p>
            <a:pPr marL="457200" lvl="1" indent="0">
              <a:spcBef>
                <a:spcPts val="0"/>
              </a:spcBef>
              <a:spcAft>
                <a:spcPts val="1200"/>
              </a:spcAft>
              <a:buNone/>
            </a:pPr>
            <a:endParaRPr lang="en-US" sz="1700" dirty="0" smtClean="0"/>
          </a:p>
          <a:p>
            <a:pPr marL="0" lvl="1" indent="0">
              <a:spcBef>
                <a:spcPts val="0"/>
              </a:spcBef>
              <a:spcAft>
                <a:spcPts val="2400"/>
              </a:spcAft>
              <a:buNone/>
            </a:pPr>
            <a:r>
              <a:rPr lang="en-US" sz="1700" b="1" dirty="0" smtClean="0"/>
              <a:t>2. No Solar Case</a:t>
            </a:r>
          </a:p>
          <a:p>
            <a:pPr marL="685800" lvl="2">
              <a:spcBef>
                <a:spcPts val="0"/>
              </a:spcBef>
              <a:spcAft>
                <a:spcPts val="2400"/>
              </a:spcAft>
              <a:buFont typeface="Courier New" panose="02070309020205020404" pitchFamily="49" charset="0"/>
              <a:buChar char="o"/>
            </a:pPr>
            <a:r>
              <a:rPr lang="en-US" sz="1700" dirty="0" smtClean="0"/>
              <a:t>Base Case with solar units turned off in West and Far west regions (Total available solar ~ 1341 MW)</a:t>
            </a:r>
          </a:p>
          <a:p>
            <a:pPr marL="685800" lvl="2">
              <a:spcBef>
                <a:spcPts val="0"/>
              </a:spcBef>
              <a:spcAft>
                <a:spcPts val="2400"/>
              </a:spcAft>
              <a:buFont typeface="Courier New" panose="02070309020205020404" pitchFamily="49" charset="0"/>
              <a:buChar char="o"/>
            </a:pPr>
            <a:r>
              <a:rPr lang="en-US" sz="1700" dirty="0" smtClean="0"/>
              <a:t>N-1 SCOPF Dispatch</a:t>
            </a:r>
          </a:p>
          <a:p>
            <a:pPr marL="0" lvl="1" indent="0">
              <a:spcBef>
                <a:spcPts val="0"/>
              </a:spcBef>
              <a:spcAft>
                <a:spcPts val="2400"/>
              </a:spcAft>
              <a:buNone/>
            </a:pPr>
            <a:endParaRPr lang="en-US" sz="1700" b="1" dirty="0"/>
          </a:p>
          <a:p>
            <a:pPr marL="457200" lvl="1" indent="0">
              <a:spcBef>
                <a:spcPts val="0"/>
              </a:spcBef>
              <a:spcAft>
                <a:spcPts val="1200"/>
              </a:spcAft>
              <a:buNone/>
            </a:pPr>
            <a:endParaRPr lang="en-US" sz="1700" dirty="0" smtClean="0"/>
          </a:p>
          <a:p>
            <a:pPr lvl="1">
              <a:spcBef>
                <a:spcPts val="0"/>
              </a:spcBef>
              <a:spcAft>
                <a:spcPts val="2400"/>
              </a:spcAft>
              <a:buFont typeface="Wingdings" panose="05000000000000000000" pitchFamily="2" charset="2"/>
              <a:buChar char="q"/>
            </a:pPr>
            <a:endParaRPr lang="en-US" dirty="0"/>
          </a:p>
          <a:p>
            <a:pPr lvl="1">
              <a:spcBef>
                <a:spcPts val="0"/>
              </a:spcBef>
              <a:spcAft>
                <a:spcPts val="2400"/>
              </a:spcAft>
              <a:buFont typeface="Wingdings" panose="05000000000000000000" pitchFamily="2" charset="2"/>
              <a:buChar char="q"/>
            </a:pPr>
            <a:endParaRPr lang="en-US" dirty="0" smtClean="0"/>
          </a:p>
          <a:p>
            <a:pPr>
              <a:spcBef>
                <a:spcPts val="0"/>
              </a:spcBef>
              <a:spcAft>
                <a:spcPts val="2400"/>
              </a:spcAft>
              <a:buFont typeface="Wingdings" panose="05000000000000000000" pitchFamily="2" charset="2"/>
              <a:buChar char="q"/>
            </a:pPr>
            <a:endParaRPr lang="en-US" dirty="0"/>
          </a:p>
          <a:p>
            <a:pPr marL="0" indent="0">
              <a:spcBef>
                <a:spcPts val="600"/>
              </a:spcBef>
              <a:buNone/>
            </a:pPr>
            <a:endParaRPr lang="en-US" kern="0" dirty="0" smtClean="0"/>
          </a:p>
          <a:p>
            <a:pPr lvl="1">
              <a:spcBef>
                <a:spcPts val="600"/>
              </a:spcBef>
              <a:buFont typeface="Wingdings" panose="05000000000000000000" pitchFamily="2" charset="2"/>
              <a:buChar char="q"/>
            </a:pPr>
            <a:endParaRPr lang="en-US" kern="0" dirty="0" smtClean="0"/>
          </a:p>
          <a:p>
            <a:pPr marL="0" indent="0">
              <a:buNone/>
            </a:pPr>
            <a:endParaRPr lang="en-US" kern="0" dirty="0" smtClean="0"/>
          </a:p>
          <a:p>
            <a:endParaRPr lang="en-US" kern="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9028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Steady State Analysis – Preliminary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Contingency Analysis was performed on the starting cases</a:t>
            </a:r>
          </a:p>
          <a:p>
            <a:r>
              <a:rPr lang="en-US" sz="2000" dirty="0" smtClean="0"/>
              <a:t>P-1 and P-7 contingencies related to the study region were considered</a:t>
            </a:r>
          </a:p>
          <a:p>
            <a:r>
              <a:rPr lang="en-US" sz="2000" dirty="0" smtClean="0"/>
              <a:t>Voltage deviations, voltage violations and thermal violations were monitored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1610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Preliminary </a:t>
            </a:r>
            <a:r>
              <a:rPr lang="en-US" dirty="0" smtClean="0"/>
              <a:t>Results </a:t>
            </a:r>
            <a:r>
              <a:rPr lang="en-US" dirty="0"/>
              <a:t>– </a:t>
            </a:r>
            <a:r>
              <a:rPr lang="en-US" dirty="0" smtClean="0"/>
              <a:t>Thermal </a:t>
            </a:r>
            <a:r>
              <a:rPr lang="en-US" dirty="0"/>
              <a:t>Violations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90368"/>
            <a:ext cx="8610600" cy="4319832"/>
          </a:xfrm>
        </p:spPr>
        <p:txBody>
          <a:bodyPr/>
          <a:lstStyle/>
          <a:p>
            <a:pPr marL="114300" indent="0">
              <a:buNone/>
            </a:pPr>
            <a:r>
              <a:rPr lang="en-US" sz="2000" dirty="0" smtClean="0"/>
              <a:t>Post Contingency </a:t>
            </a:r>
            <a:r>
              <a:rPr lang="en-US" sz="2000" dirty="0"/>
              <a:t>t</a:t>
            </a:r>
            <a:r>
              <a:rPr lang="en-US" sz="2000" dirty="0" smtClean="0"/>
              <a:t>hermal violation </a:t>
            </a:r>
          </a:p>
          <a:p>
            <a:pPr marL="514350" lvl="1" indent="0">
              <a:buNone/>
            </a:pPr>
            <a:r>
              <a:rPr lang="en-US" sz="1600" dirty="0" smtClean="0"/>
              <a:t>Monitor </a:t>
            </a:r>
            <a:r>
              <a:rPr lang="en-US" sz="1600" dirty="0"/>
              <a:t>all transmission lines and transformers in study region (</a:t>
            </a:r>
            <a:r>
              <a:rPr lang="en-US" sz="1600" dirty="0" smtClean="0"/>
              <a:t>excl. </a:t>
            </a:r>
            <a:r>
              <a:rPr lang="en-US" sz="1600" dirty="0"/>
              <a:t>GSU)</a:t>
            </a:r>
          </a:p>
          <a:p>
            <a:pPr lvl="2"/>
            <a:r>
              <a:rPr lang="en-US" sz="1600" dirty="0"/>
              <a:t>Use Rate A for Normal Conditions</a:t>
            </a:r>
          </a:p>
          <a:p>
            <a:pPr lvl="2"/>
            <a:r>
              <a:rPr lang="en-US" sz="1600" dirty="0"/>
              <a:t>Use Rate B for Emergency Conditions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2024631"/>
              </p:ext>
            </p:extLst>
          </p:nvPr>
        </p:nvGraphicFramePr>
        <p:xfrm>
          <a:off x="381000" y="2514600"/>
          <a:ext cx="8458200" cy="29705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64639"/>
                <a:gridCol w="568618"/>
                <a:gridCol w="568618"/>
                <a:gridCol w="846525"/>
                <a:gridCol w="1143640"/>
                <a:gridCol w="1066160"/>
              </a:tblGrid>
              <a:tr h="279083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Overloaded Element</a:t>
                      </a:r>
                      <a:endParaRPr lang="en-US" sz="18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Zone</a:t>
                      </a:r>
                      <a:endParaRPr lang="en-US" sz="18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kV</a:t>
                      </a:r>
                    </a:p>
                  </a:txBody>
                  <a:tcPr marL="9525" marR="9525" marT="9525" marB="0" anchor="b"/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Length, in mi</a:t>
                      </a:r>
                      <a:endParaRPr lang="en-US" sz="18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 Worst Case Overload</a:t>
                      </a:r>
                      <a:r>
                        <a:rPr lang="en-US" baseline="0" dirty="0" smtClean="0"/>
                        <a:t>, in %</a:t>
                      </a:r>
                      <a:endParaRPr lang="en-US" dirty="0"/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9525" marR="9525" marT="9525" marB="0" anchor="b"/>
                </a:tc>
              </a:tr>
              <a:tr h="27908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Base Case</a:t>
                      </a:r>
                    </a:p>
                  </a:txBody>
                  <a:tcPr marL="9525" marR="9525" marT="9525" marB="0" anchor="b">
                    <a:solidFill>
                      <a:srgbClr val="3CC9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No Solar Case</a:t>
                      </a:r>
                    </a:p>
                  </a:txBody>
                  <a:tcPr marL="9525" marR="9525" marT="9525" marB="0" anchor="b">
                    <a:solidFill>
                      <a:srgbClr val="3CC9D8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Cosden to Big Spring SW - ckt1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FW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100.6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Rio Pecos to Woodward 2 - ckt1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FW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Rio Pecos to Woodward 1 tap - ckt1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FW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103.8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Woodward 2 to 16th St TNP - ckt1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FW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Woodward 1 tap to Tombstone - ckt1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FW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18101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32108"/>
            <a:ext cx="8458200" cy="1143000"/>
          </a:xfrm>
        </p:spPr>
        <p:txBody>
          <a:bodyPr/>
          <a:lstStyle/>
          <a:p>
            <a:r>
              <a:rPr lang="en-US" dirty="0" smtClean="0"/>
              <a:t>Preliminary Results – Voltage Violations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4700833"/>
          </a:xfrm>
        </p:spPr>
        <p:txBody>
          <a:bodyPr/>
          <a:lstStyle/>
          <a:p>
            <a:pPr marL="0" lvl="3" indent="0">
              <a:buFont typeface="Wingdings" panose="05000000000000000000" pitchFamily="2" charset="2"/>
              <a:buChar char="Ø"/>
            </a:pPr>
            <a:r>
              <a:rPr lang="en-US" dirty="0"/>
              <a:t>P</a:t>
            </a:r>
            <a:r>
              <a:rPr lang="en-US" dirty="0" smtClean="0"/>
              <a:t>ost Contingency voltage </a:t>
            </a:r>
            <a:r>
              <a:rPr lang="en-US" dirty="0"/>
              <a:t>deviations </a:t>
            </a:r>
            <a:r>
              <a:rPr lang="en-US" dirty="0" smtClean="0"/>
              <a:t>&gt; </a:t>
            </a:r>
            <a:r>
              <a:rPr lang="en-US" dirty="0"/>
              <a:t>8% on non-radial load </a:t>
            </a:r>
            <a:r>
              <a:rPr lang="en-US" dirty="0" smtClean="0"/>
              <a:t>buses</a:t>
            </a:r>
          </a:p>
          <a:p>
            <a:pPr marL="0" lvl="3" indent="0">
              <a:buNone/>
            </a:pPr>
            <a:r>
              <a:rPr lang="en-US" dirty="0"/>
              <a:t>	</a:t>
            </a:r>
            <a:r>
              <a:rPr lang="en-US" b="1" dirty="0" smtClean="0"/>
              <a:t>NONE</a:t>
            </a:r>
          </a:p>
          <a:p>
            <a:pPr marL="0" lvl="3" indent="0">
              <a:buNone/>
            </a:pPr>
            <a:endParaRPr lang="en-US" dirty="0" smtClean="0"/>
          </a:p>
          <a:p>
            <a:pPr marL="0" indent="0">
              <a:buFont typeface="Wingdings" panose="05000000000000000000" pitchFamily="2" charset="2"/>
              <a:buChar char="Ø"/>
            </a:pPr>
            <a:r>
              <a:rPr lang="en-US" sz="2000" dirty="0" smtClean="0"/>
              <a:t>Post Contingency </a:t>
            </a:r>
            <a:r>
              <a:rPr lang="en-US" sz="2000" dirty="0"/>
              <a:t>v</a:t>
            </a:r>
            <a:r>
              <a:rPr lang="en-US" sz="2000" dirty="0" smtClean="0"/>
              <a:t>oltage </a:t>
            </a:r>
            <a:r>
              <a:rPr lang="en-US" sz="2000" dirty="0"/>
              <a:t>violation criteria</a:t>
            </a:r>
          </a:p>
          <a:p>
            <a:pPr marL="114300" indent="0">
              <a:buNone/>
            </a:pPr>
            <a:r>
              <a:rPr lang="en-US" sz="2400" dirty="0"/>
              <a:t>	</a:t>
            </a:r>
            <a:r>
              <a:rPr lang="en-US" sz="1800" dirty="0"/>
              <a:t>Monitor all </a:t>
            </a:r>
            <a:r>
              <a:rPr lang="en-US" sz="1800" dirty="0" smtClean="0"/>
              <a:t>buses </a:t>
            </a:r>
            <a:r>
              <a:rPr lang="en-US" sz="1800" dirty="0"/>
              <a:t>100 kV and above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800" dirty="0"/>
              <a:t>0.95 &lt; 1.05 Normal 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800" dirty="0"/>
              <a:t>0.90 &lt; 1.05 Emergency</a:t>
            </a:r>
          </a:p>
          <a:p>
            <a:pPr marL="0" lvl="3" indent="0">
              <a:buNone/>
            </a:pPr>
            <a:r>
              <a:rPr lang="en-US" dirty="0" smtClean="0"/>
              <a:t>	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8220499"/>
              </p:ext>
            </p:extLst>
          </p:nvPr>
        </p:nvGraphicFramePr>
        <p:xfrm>
          <a:off x="304800" y="4038600"/>
          <a:ext cx="8534400" cy="15925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74976"/>
                <a:gridCol w="938784"/>
                <a:gridCol w="1706880"/>
                <a:gridCol w="1706880"/>
                <a:gridCol w="1706880"/>
              </a:tblGrid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 Name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 kV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Zone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Base Case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 Solar Case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ALAMITO CREEK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Far West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0.897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OXY CENTURY TNP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Far West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0.893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COUNTY RD 101 TNP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Far West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0.899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60237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Preliminary Results - Dynamic </a:t>
            </a:r>
            <a:r>
              <a:rPr lang="en-US" dirty="0" smtClean="0"/>
              <a:t>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534400" cy="4319832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2400"/>
              </a:spcAft>
              <a:buFont typeface="Wingdings" panose="05000000000000000000" pitchFamily="2" charset="2"/>
              <a:buChar char="q"/>
            </a:pPr>
            <a:r>
              <a:rPr lang="en-US" sz="2000" dirty="0" smtClean="0"/>
              <a:t>2022 DWG dynamic data set case for Culberson Loop</a:t>
            </a:r>
          </a:p>
          <a:p>
            <a:pPr>
              <a:spcBef>
                <a:spcPts val="0"/>
              </a:spcBef>
              <a:spcAft>
                <a:spcPts val="2400"/>
              </a:spcAft>
              <a:buFont typeface="Wingdings" panose="05000000000000000000" pitchFamily="2" charset="2"/>
              <a:buChar char="q"/>
            </a:pPr>
            <a:r>
              <a:rPr lang="en-US" sz="2000" dirty="0" smtClean="0"/>
              <a:t>2018 HWLL </a:t>
            </a:r>
            <a:r>
              <a:rPr lang="en-US" sz="2000" dirty="0"/>
              <a:t>dynamic data set </a:t>
            </a:r>
            <a:r>
              <a:rPr lang="en-US" sz="2000" dirty="0" smtClean="0"/>
              <a:t>case for the Barilla Junction area</a:t>
            </a:r>
          </a:p>
          <a:p>
            <a:pPr>
              <a:spcBef>
                <a:spcPts val="0"/>
              </a:spcBef>
              <a:spcAft>
                <a:spcPts val="2400"/>
              </a:spcAft>
              <a:buFont typeface="Wingdings" panose="05000000000000000000" pitchFamily="2" charset="2"/>
              <a:buChar char="q"/>
            </a:pPr>
            <a:r>
              <a:rPr lang="en-US" sz="2000" dirty="0" smtClean="0"/>
              <a:t>Voltage stability issues identified in the Culberson loop area under N-1 conditions</a:t>
            </a:r>
          </a:p>
          <a:p>
            <a:pPr>
              <a:spcBef>
                <a:spcPts val="0"/>
              </a:spcBef>
              <a:spcAft>
                <a:spcPts val="2400"/>
              </a:spcAft>
              <a:buFont typeface="Wingdings" panose="05000000000000000000" pitchFamily="2" charset="2"/>
              <a:buChar char="q"/>
            </a:pPr>
            <a:r>
              <a:rPr lang="en-US" sz="2000" dirty="0" smtClean="0"/>
              <a:t>No stability issues identified in </a:t>
            </a:r>
            <a:r>
              <a:rPr lang="en-US" sz="2000" dirty="0"/>
              <a:t>the </a:t>
            </a:r>
            <a:r>
              <a:rPr lang="en-US" sz="2000" dirty="0" smtClean="0"/>
              <a:t>Barilla Junction area under N-1 conditions</a:t>
            </a:r>
            <a:endParaRPr lang="en-US" sz="2000" dirty="0"/>
          </a:p>
          <a:p>
            <a:pPr marL="0" indent="0">
              <a:spcBef>
                <a:spcPts val="0"/>
              </a:spcBef>
              <a:spcAft>
                <a:spcPts val="2400"/>
              </a:spcAft>
              <a:buNone/>
            </a:pPr>
            <a:endParaRPr lang="en-US" sz="2400" dirty="0" smtClean="0"/>
          </a:p>
          <a:p>
            <a:pPr>
              <a:spcBef>
                <a:spcPts val="0"/>
              </a:spcBef>
              <a:spcAft>
                <a:spcPts val="2400"/>
              </a:spcAft>
              <a:buFont typeface="Wingdings" panose="05000000000000000000" pitchFamily="2" charset="2"/>
              <a:buChar char="q"/>
            </a:pPr>
            <a:endParaRPr lang="en-US" sz="1800" dirty="0" smtClean="0"/>
          </a:p>
          <a:p>
            <a:pPr marL="0" indent="0">
              <a:spcBef>
                <a:spcPts val="0"/>
              </a:spcBef>
              <a:spcAft>
                <a:spcPts val="2400"/>
              </a:spcAft>
              <a:buNone/>
            </a:pPr>
            <a:endParaRPr lang="en-US" sz="1700" dirty="0" smtClean="0"/>
          </a:p>
          <a:p>
            <a:pPr lvl="1">
              <a:spcBef>
                <a:spcPts val="0"/>
              </a:spcBef>
              <a:spcAft>
                <a:spcPts val="2400"/>
              </a:spcAft>
              <a:buFont typeface="Wingdings" panose="05000000000000000000" pitchFamily="2" charset="2"/>
              <a:buChar char="q"/>
            </a:pPr>
            <a:endParaRPr lang="en-US" sz="17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851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8534400" cy="4572000"/>
          </a:xfrm>
        </p:spPr>
        <p:txBody>
          <a:bodyPr/>
          <a:lstStyle/>
          <a:p>
            <a:pPr marL="342900" lvl="1" indent="-342900">
              <a:spcBef>
                <a:spcPts val="0"/>
              </a:spcBef>
              <a:spcAft>
                <a:spcPts val="2400"/>
              </a:spcAft>
              <a:buFont typeface="Wingdings" panose="05000000000000000000" pitchFamily="2" charset="2"/>
              <a:buChar char="q"/>
            </a:pPr>
            <a:r>
              <a:rPr lang="en-US" sz="1800" dirty="0" smtClean="0"/>
              <a:t>Complete the Steady State and Dynamic stability analysis</a:t>
            </a:r>
          </a:p>
          <a:p>
            <a:pPr marL="342900" lvl="1" indent="-342900">
              <a:spcBef>
                <a:spcPts val="0"/>
              </a:spcBef>
              <a:spcAft>
                <a:spcPts val="2400"/>
              </a:spcAft>
              <a:buFont typeface="Wingdings" panose="05000000000000000000" pitchFamily="2" charset="2"/>
              <a:buChar char="q"/>
            </a:pPr>
            <a:r>
              <a:rPr lang="en-US" sz="1800" dirty="0" smtClean="0"/>
              <a:t>Identify and evaluate project alternatives </a:t>
            </a:r>
          </a:p>
          <a:p>
            <a:pPr marL="342900" lvl="1" indent="-342900">
              <a:spcBef>
                <a:spcPts val="0"/>
              </a:spcBef>
              <a:spcAft>
                <a:spcPts val="2400"/>
              </a:spcAft>
              <a:buFont typeface="Wingdings" panose="05000000000000000000" pitchFamily="2" charset="2"/>
              <a:buChar char="q"/>
            </a:pPr>
            <a:r>
              <a:rPr lang="en-US" sz="1800" dirty="0" smtClean="0"/>
              <a:t>Sensitivity Analysis</a:t>
            </a:r>
          </a:p>
          <a:p>
            <a:pPr marL="742950" lvl="2" indent="-342900">
              <a:spcBef>
                <a:spcPts val="0"/>
              </a:spcBef>
              <a:spcAft>
                <a:spcPts val="2400"/>
              </a:spcAft>
              <a:buFont typeface="Wingdings" panose="05000000000000000000" pitchFamily="2" charset="2"/>
              <a:buChar char="q"/>
            </a:pPr>
            <a:r>
              <a:rPr lang="en-US" sz="1400" dirty="0" smtClean="0"/>
              <a:t>Higher </a:t>
            </a:r>
            <a:r>
              <a:rPr lang="en-US" sz="1400" dirty="0"/>
              <a:t>Culberson Loop Load</a:t>
            </a:r>
          </a:p>
          <a:p>
            <a:pPr marL="742950" lvl="2" indent="-342900">
              <a:spcBef>
                <a:spcPts val="0"/>
              </a:spcBef>
              <a:spcAft>
                <a:spcPts val="2400"/>
              </a:spcAft>
              <a:buFont typeface="Wingdings" panose="05000000000000000000" pitchFamily="2" charset="2"/>
              <a:buChar char="q"/>
            </a:pPr>
            <a:r>
              <a:rPr lang="en-US" sz="1400" dirty="0" smtClean="0"/>
              <a:t>PGRR0042-Generator </a:t>
            </a:r>
            <a:r>
              <a:rPr lang="en-US" sz="1400" dirty="0"/>
              <a:t>additions with Signed Interconnection Agreements </a:t>
            </a:r>
            <a:r>
              <a:rPr lang="en-US" sz="1400" dirty="0" smtClean="0"/>
              <a:t>that </a:t>
            </a:r>
            <a:r>
              <a:rPr lang="en-US" sz="1400" dirty="0"/>
              <a:t>DO NOT meet Planning Guide Section 6.9 criteria in study </a:t>
            </a:r>
            <a:r>
              <a:rPr lang="en-US" sz="1400" dirty="0" smtClean="0"/>
              <a:t>region</a:t>
            </a:r>
            <a:endParaRPr lang="en-US" sz="1400" dirty="0"/>
          </a:p>
          <a:p>
            <a:pPr marL="342900" lvl="1" indent="-342900">
              <a:spcBef>
                <a:spcPts val="0"/>
              </a:spcBef>
              <a:spcAft>
                <a:spcPts val="2400"/>
              </a:spcAft>
              <a:buFont typeface="Wingdings" panose="05000000000000000000" pitchFamily="2" charset="2"/>
              <a:buChar char="q"/>
            </a:pPr>
            <a:r>
              <a:rPr lang="en-US" sz="1800" dirty="0" smtClean="0"/>
              <a:t>Tentative Timeline </a:t>
            </a:r>
          </a:p>
          <a:p>
            <a:pPr marL="742950" lvl="2" indent="-342900">
              <a:spcBef>
                <a:spcPts val="0"/>
              </a:spcBef>
              <a:spcAft>
                <a:spcPts val="2400"/>
              </a:spcAft>
              <a:buFont typeface="Wingdings" panose="05000000000000000000" pitchFamily="2" charset="2"/>
              <a:buChar char="q"/>
            </a:pPr>
            <a:r>
              <a:rPr lang="en-US" sz="1400" dirty="0"/>
              <a:t>Complete the EIR review – March RPG</a:t>
            </a:r>
          </a:p>
          <a:p>
            <a:pPr marL="742950" lvl="2" indent="-342900">
              <a:spcBef>
                <a:spcPts val="0"/>
              </a:spcBef>
              <a:spcAft>
                <a:spcPts val="2400"/>
              </a:spcAft>
              <a:buFont typeface="Wingdings" panose="05000000000000000000" pitchFamily="2" charset="2"/>
              <a:buChar char="q"/>
            </a:pPr>
            <a:endParaRPr lang="en-US" sz="1400" dirty="0"/>
          </a:p>
          <a:p>
            <a:pPr marL="457200" lvl="1" indent="-342900">
              <a:lnSpc>
                <a:spcPct val="200000"/>
              </a:lnSpc>
              <a:spcBef>
                <a:spcPts val="0"/>
              </a:spcBef>
              <a:spcAft>
                <a:spcPts val="2400"/>
              </a:spcAft>
              <a:buFont typeface="Wingdings" panose="05000000000000000000" pitchFamily="2" charset="2"/>
              <a:buChar char="q"/>
            </a:pPr>
            <a:endParaRPr lang="en-US" sz="1800" dirty="0" smtClean="0"/>
          </a:p>
          <a:p>
            <a:pPr marL="457200" lvl="1" indent="-342900">
              <a:lnSpc>
                <a:spcPct val="200000"/>
              </a:lnSpc>
              <a:spcBef>
                <a:spcPts val="0"/>
              </a:spcBef>
              <a:spcAft>
                <a:spcPts val="2400"/>
              </a:spcAft>
              <a:buFont typeface="Wingdings" panose="05000000000000000000" pitchFamily="2" charset="2"/>
              <a:buChar char="q"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8997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purl.org/dc/elements/1.1/"/>
    <ds:schemaRef ds:uri="http://purl.org/dc/dcmitype/"/>
    <ds:schemaRef ds:uri="http://www.w3.org/XML/1998/namespace"/>
    <ds:schemaRef ds:uri="http://schemas.openxmlformats.org/package/2006/metadata/core-properties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c34af464-7aa1-4edd-9be4-83dffc1cb926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5422</TotalTime>
  <Words>546</Words>
  <Application>Microsoft Office PowerPoint</Application>
  <PresentationFormat>On-screen Show (4:3)</PresentationFormat>
  <Paragraphs>156</Paragraphs>
  <Slides>10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Courier New</vt:lpstr>
      <vt:lpstr>Wingdings</vt:lpstr>
      <vt:lpstr>1_Custom Design</vt:lpstr>
      <vt:lpstr>Office Theme</vt:lpstr>
      <vt:lpstr>Custom Design</vt:lpstr>
      <vt:lpstr>PowerPoint Presentation</vt:lpstr>
      <vt:lpstr>Overview</vt:lpstr>
      <vt:lpstr>Far West Texas Project</vt:lpstr>
      <vt:lpstr>Study Assumptions</vt:lpstr>
      <vt:lpstr>Steady State Analysis – Preliminary Results</vt:lpstr>
      <vt:lpstr>Preliminary Results – Thermal Violations</vt:lpstr>
      <vt:lpstr>Preliminary Results – Voltage Violations</vt:lpstr>
      <vt:lpstr>Preliminary Results - Dynamic Analysis</vt:lpstr>
      <vt:lpstr>Next Steps</vt:lpstr>
      <vt:lpstr>PowerPoint Presentation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Richardson, Ben</cp:lastModifiedBy>
  <cp:revision>138</cp:revision>
  <cp:lastPrinted>2016-01-21T20:53:15Z</cp:lastPrinted>
  <dcterms:created xsi:type="dcterms:W3CDTF">2016-01-21T15:20:31Z</dcterms:created>
  <dcterms:modified xsi:type="dcterms:W3CDTF">2017-01-20T15:12:28Z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