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3"/>
  </p:notesMasterIdLst>
  <p:handoutMasterIdLst>
    <p:handoutMasterId r:id="rId24"/>
  </p:handoutMasterIdLst>
  <p:sldIdLst>
    <p:sldId id="260" r:id="rId7"/>
    <p:sldId id="257" r:id="rId8"/>
    <p:sldId id="288" r:id="rId9"/>
    <p:sldId id="290" r:id="rId10"/>
    <p:sldId id="282" r:id="rId11"/>
    <p:sldId id="280" r:id="rId12"/>
    <p:sldId id="291" r:id="rId13"/>
    <p:sldId id="293" r:id="rId14"/>
    <p:sldId id="292" r:id="rId15"/>
    <p:sldId id="294" r:id="rId16"/>
    <p:sldId id="295" r:id="rId17"/>
    <p:sldId id="297" r:id="rId18"/>
    <p:sldId id="296" r:id="rId19"/>
    <p:sldId id="299" r:id="rId20"/>
    <p:sldId id="261" r:id="rId21"/>
    <p:sldId id="286"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BC10"/>
    <a:srgbClr val="C4FB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0" autoAdjust="0"/>
    <p:restoredTop sz="81565" autoAdjust="0"/>
  </p:normalViewPr>
  <p:slideViewPr>
    <p:cSldViewPr showGuides="1">
      <p:cViewPr varScale="1">
        <p:scale>
          <a:sx n="93" d="100"/>
          <a:sy n="93" d="100"/>
        </p:scale>
        <p:origin x="516"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borkar\Documents\TPA\Presentations\RPG%20presentations\LTSA_Summary_Graphs%20and%20Tabl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Coincidental peak load growth across LTSA</a:t>
            </a:r>
            <a:r>
              <a:rPr lang="en-US" baseline="0"/>
              <a:t> scenarios</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Sheet1!$B$5</c:f>
              <c:strCache>
                <c:ptCount val="1"/>
                <c:pt idx="0">
                  <c:v>Current Trends</c:v>
                </c:pt>
              </c:strCache>
            </c:strRef>
          </c:tx>
          <c:spPr>
            <a:ln w="28575" cap="rnd">
              <a:solidFill>
                <a:schemeClr val="accent1"/>
              </a:solidFill>
              <a:round/>
            </a:ln>
            <a:effectLst/>
          </c:spPr>
          <c:marker>
            <c:symbol val="none"/>
          </c:marker>
          <c:cat>
            <c:numRef>
              <c:f>Sheet1!$C$4:$F$4</c:f>
              <c:numCache>
                <c:formatCode>General</c:formatCode>
                <c:ptCount val="4"/>
                <c:pt idx="0">
                  <c:v>2017</c:v>
                </c:pt>
                <c:pt idx="1">
                  <c:v>2022</c:v>
                </c:pt>
                <c:pt idx="2">
                  <c:v>2026</c:v>
                </c:pt>
                <c:pt idx="3">
                  <c:v>2031</c:v>
                </c:pt>
              </c:numCache>
            </c:numRef>
          </c:cat>
          <c:val>
            <c:numRef>
              <c:f>Sheet1!$C$5:$F$5</c:f>
              <c:numCache>
                <c:formatCode>General</c:formatCode>
                <c:ptCount val="4"/>
                <c:pt idx="0">
                  <c:v>74552</c:v>
                </c:pt>
                <c:pt idx="1">
                  <c:v>77284</c:v>
                </c:pt>
                <c:pt idx="2">
                  <c:v>79125</c:v>
                </c:pt>
                <c:pt idx="3">
                  <c:v>81787</c:v>
                </c:pt>
              </c:numCache>
            </c:numRef>
          </c:val>
          <c:smooth val="0"/>
          <c:extLst xmlns:c16r2="http://schemas.microsoft.com/office/drawing/2015/06/chart">
            <c:ext xmlns:c16="http://schemas.microsoft.com/office/drawing/2014/chart" uri="{C3380CC4-5D6E-409C-BE32-E72D297353CC}">
              <c16:uniqueId val="{00000000-D225-4793-B7AC-435484B13ECE}"/>
            </c:ext>
          </c:extLst>
        </c:ser>
        <c:ser>
          <c:idx val="1"/>
          <c:order val="1"/>
          <c:tx>
            <c:strRef>
              <c:f>Sheet1!$B$6</c:f>
              <c:strCache>
                <c:ptCount val="1"/>
                <c:pt idx="0">
                  <c:v>Texas Recession</c:v>
                </c:pt>
              </c:strCache>
            </c:strRef>
          </c:tx>
          <c:spPr>
            <a:ln w="28575" cap="rnd">
              <a:solidFill>
                <a:schemeClr val="accent3"/>
              </a:solidFill>
              <a:round/>
            </a:ln>
            <a:effectLst/>
          </c:spPr>
          <c:marker>
            <c:symbol val="none"/>
          </c:marker>
          <c:cat>
            <c:numRef>
              <c:f>Sheet1!$C$4:$F$4</c:f>
              <c:numCache>
                <c:formatCode>General</c:formatCode>
                <c:ptCount val="4"/>
                <c:pt idx="0">
                  <c:v>2017</c:v>
                </c:pt>
                <c:pt idx="1">
                  <c:v>2022</c:v>
                </c:pt>
                <c:pt idx="2">
                  <c:v>2026</c:v>
                </c:pt>
                <c:pt idx="3">
                  <c:v>2031</c:v>
                </c:pt>
              </c:numCache>
            </c:numRef>
          </c:cat>
          <c:val>
            <c:numRef>
              <c:f>Sheet1!$C$6:$F$6</c:f>
              <c:numCache>
                <c:formatCode>General</c:formatCode>
                <c:ptCount val="4"/>
                <c:pt idx="0">
                  <c:v>74552</c:v>
                </c:pt>
                <c:pt idx="1">
                  <c:v>73647</c:v>
                </c:pt>
                <c:pt idx="2">
                  <c:v>75450</c:v>
                </c:pt>
                <c:pt idx="3">
                  <c:v>78145</c:v>
                </c:pt>
              </c:numCache>
            </c:numRef>
          </c:val>
          <c:smooth val="0"/>
          <c:extLst xmlns:c16r2="http://schemas.microsoft.com/office/drawing/2015/06/chart">
            <c:ext xmlns:c16="http://schemas.microsoft.com/office/drawing/2014/chart" uri="{C3380CC4-5D6E-409C-BE32-E72D297353CC}">
              <c16:uniqueId val="{00000001-D225-4793-B7AC-435484B13ECE}"/>
            </c:ext>
          </c:extLst>
        </c:ser>
        <c:ser>
          <c:idx val="2"/>
          <c:order val="2"/>
          <c:tx>
            <c:strRef>
              <c:f>Sheet1!$B$7</c:f>
              <c:strCache>
                <c:ptCount val="1"/>
                <c:pt idx="0">
                  <c:v>High Economic Growth</c:v>
                </c:pt>
              </c:strCache>
            </c:strRef>
          </c:tx>
          <c:spPr>
            <a:ln w="28575" cap="rnd">
              <a:solidFill>
                <a:schemeClr val="accent5"/>
              </a:solidFill>
              <a:round/>
            </a:ln>
            <a:effectLst/>
          </c:spPr>
          <c:marker>
            <c:symbol val="none"/>
          </c:marker>
          <c:cat>
            <c:numRef>
              <c:f>Sheet1!$C$4:$F$4</c:f>
              <c:numCache>
                <c:formatCode>General</c:formatCode>
                <c:ptCount val="4"/>
                <c:pt idx="0">
                  <c:v>2017</c:v>
                </c:pt>
                <c:pt idx="1">
                  <c:v>2022</c:v>
                </c:pt>
                <c:pt idx="2">
                  <c:v>2026</c:v>
                </c:pt>
                <c:pt idx="3">
                  <c:v>2031</c:v>
                </c:pt>
              </c:numCache>
            </c:numRef>
          </c:cat>
          <c:val>
            <c:numRef>
              <c:f>Sheet1!$C$7:$F$7</c:f>
              <c:numCache>
                <c:formatCode>General</c:formatCode>
                <c:ptCount val="4"/>
                <c:pt idx="0">
                  <c:v>75251</c:v>
                </c:pt>
                <c:pt idx="1">
                  <c:v>78640</c:v>
                </c:pt>
                <c:pt idx="2">
                  <c:v>80528</c:v>
                </c:pt>
                <c:pt idx="3">
                  <c:v>83258</c:v>
                </c:pt>
              </c:numCache>
            </c:numRef>
          </c:val>
          <c:smooth val="0"/>
          <c:extLst xmlns:c16r2="http://schemas.microsoft.com/office/drawing/2015/06/chart">
            <c:ext xmlns:c16="http://schemas.microsoft.com/office/drawing/2014/chart" uri="{C3380CC4-5D6E-409C-BE32-E72D297353CC}">
              <c16:uniqueId val="{00000002-D225-4793-B7AC-435484B13ECE}"/>
            </c:ext>
          </c:extLst>
        </c:ser>
        <c:ser>
          <c:idx val="3"/>
          <c:order val="3"/>
          <c:tx>
            <c:strRef>
              <c:f>Sheet1!$B$8</c:f>
              <c:strCache>
                <c:ptCount val="1"/>
                <c:pt idx="0">
                  <c:v>High Energy Efficiency -Distributed Generation</c:v>
                </c:pt>
              </c:strCache>
            </c:strRef>
          </c:tx>
          <c:spPr>
            <a:ln w="28575" cap="rnd">
              <a:solidFill>
                <a:schemeClr val="accent1">
                  <a:lumMod val="60000"/>
                </a:schemeClr>
              </a:solidFill>
              <a:round/>
            </a:ln>
            <a:effectLst/>
          </c:spPr>
          <c:marker>
            <c:symbol val="none"/>
          </c:marker>
          <c:cat>
            <c:numRef>
              <c:f>Sheet1!$C$4:$F$4</c:f>
              <c:numCache>
                <c:formatCode>General</c:formatCode>
                <c:ptCount val="4"/>
                <c:pt idx="0">
                  <c:v>2017</c:v>
                </c:pt>
                <c:pt idx="1">
                  <c:v>2022</c:v>
                </c:pt>
                <c:pt idx="2">
                  <c:v>2026</c:v>
                </c:pt>
                <c:pt idx="3">
                  <c:v>2031</c:v>
                </c:pt>
              </c:numCache>
            </c:numRef>
          </c:cat>
          <c:val>
            <c:numRef>
              <c:f>Sheet1!$C$8:$F$8</c:f>
              <c:numCache>
                <c:formatCode>General</c:formatCode>
                <c:ptCount val="4"/>
                <c:pt idx="0">
                  <c:v>74549</c:v>
                </c:pt>
                <c:pt idx="1">
                  <c:v>76463</c:v>
                </c:pt>
                <c:pt idx="2">
                  <c:v>76361</c:v>
                </c:pt>
                <c:pt idx="3">
                  <c:v>72111</c:v>
                </c:pt>
              </c:numCache>
            </c:numRef>
          </c:val>
          <c:smooth val="0"/>
          <c:extLst xmlns:c16r2="http://schemas.microsoft.com/office/drawing/2015/06/chart">
            <c:ext xmlns:c16="http://schemas.microsoft.com/office/drawing/2014/chart" uri="{C3380CC4-5D6E-409C-BE32-E72D297353CC}">
              <c16:uniqueId val="{00000003-D225-4793-B7AC-435484B13ECE}"/>
            </c:ext>
          </c:extLst>
        </c:ser>
        <c:ser>
          <c:idx val="4"/>
          <c:order val="4"/>
          <c:tx>
            <c:strRef>
              <c:f>Sheet1!$B$9</c:f>
              <c:strCache>
                <c:ptCount val="1"/>
                <c:pt idx="0">
                  <c:v>Sustained Low Natural Gas Price</c:v>
                </c:pt>
              </c:strCache>
            </c:strRef>
          </c:tx>
          <c:spPr>
            <a:ln w="28575" cap="rnd">
              <a:solidFill>
                <a:schemeClr val="accent3">
                  <a:lumMod val="60000"/>
                </a:schemeClr>
              </a:solidFill>
              <a:round/>
            </a:ln>
            <a:effectLst/>
          </c:spPr>
          <c:marker>
            <c:symbol val="none"/>
          </c:marker>
          <c:cat>
            <c:numRef>
              <c:f>Sheet1!$C$4:$F$4</c:f>
              <c:numCache>
                <c:formatCode>General</c:formatCode>
                <c:ptCount val="4"/>
                <c:pt idx="0">
                  <c:v>2017</c:v>
                </c:pt>
                <c:pt idx="1">
                  <c:v>2022</c:v>
                </c:pt>
                <c:pt idx="2">
                  <c:v>2026</c:v>
                </c:pt>
                <c:pt idx="3">
                  <c:v>2031</c:v>
                </c:pt>
              </c:numCache>
            </c:numRef>
          </c:cat>
          <c:val>
            <c:numRef>
              <c:f>Sheet1!$C$9:$F$9</c:f>
              <c:numCache>
                <c:formatCode>General</c:formatCode>
                <c:ptCount val="4"/>
                <c:pt idx="0">
                  <c:v>74551</c:v>
                </c:pt>
                <c:pt idx="1">
                  <c:v>77875</c:v>
                </c:pt>
                <c:pt idx="2">
                  <c:v>79712</c:v>
                </c:pt>
                <c:pt idx="3">
                  <c:v>82367</c:v>
                </c:pt>
              </c:numCache>
            </c:numRef>
          </c:val>
          <c:smooth val="0"/>
          <c:extLst xmlns:c16r2="http://schemas.microsoft.com/office/drawing/2015/06/chart">
            <c:ext xmlns:c16="http://schemas.microsoft.com/office/drawing/2014/chart" uri="{C3380CC4-5D6E-409C-BE32-E72D297353CC}">
              <c16:uniqueId val="{00000004-D225-4793-B7AC-435484B13ECE}"/>
            </c:ext>
          </c:extLst>
        </c:ser>
        <c:ser>
          <c:idx val="5"/>
          <c:order val="5"/>
          <c:tx>
            <c:strRef>
              <c:f>Sheet1!$B$10</c:f>
              <c:strCache>
                <c:ptCount val="1"/>
                <c:pt idx="0">
                  <c:v>Environmental Mandate</c:v>
                </c:pt>
              </c:strCache>
            </c:strRef>
          </c:tx>
          <c:spPr>
            <a:ln w="28575" cap="rnd">
              <a:solidFill>
                <a:schemeClr val="accent6">
                  <a:lumMod val="60000"/>
                  <a:lumOff val="40000"/>
                </a:schemeClr>
              </a:solidFill>
              <a:round/>
            </a:ln>
            <a:effectLst/>
          </c:spPr>
          <c:marker>
            <c:symbol val="none"/>
          </c:marker>
          <c:cat>
            <c:numRef>
              <c:f>Sheet1!$C$4:$F$4</c:f>
              <c:numCache>
                <c:formatCode>General</c:formatCode>
                <c:ptCount val="4"/>
                <c:pt idx="0">
                  <c:v>2017</c:v>
                </c:pt>
                <c:pt idx="1">
                  <c:v>2022</c:v>
                </c:pt>
                <c:pt idx="2">
                  <c:v>2026</c:v>
                </c:pt>
                <c:pt idx="3">
                  <c:v>2031</c:v>
                </c:pt>
              </c:numCache>
            </c:numRef>
          </c:cat>
          <c:val>
            <c:numRef>
              <c:f>Sheet1!$C$10:$F$10</c:f>
              <c:numCache>
                <c:formatCode>General</c:formatCode>
                <c:ptCount val="4"/>
                <c:pt idx="0">
                  <c:v>74549</c:v>
                </c:pt>
                <c:pt idx="1">
                  <c:v>76933</c:v>
                </c:pt>
                <c:pt idx="2">
                  <c:v>78077</c:v>
                </c:pt>
                <c:pt idx="3">
                  <c:v>78650</c:v>
                </c:pt>
              </c:numCache>
            </c:numRef>
          </c:val>
          <c:smooth val="0"/>
          <c:extLst xmlns:c16r2="http://schemas.microsoft.com/office/drawing/2015/06/chart">
            <c:ext xmlns:c16="http://schemas.microsoft.com/office/drawing/2014/chart" uri="{C3380CC4-5D6E-409C-BE32-E72D297353CC}">
              <c16:uniqueId val="{00000005-D225-4793-B7AC-435484B13ECE}"/>
            </c:ext>
          </c:extLst>
        </c:ser>
        <c:ser>
          <c:idx val="6"/>
          <c:order val="6"/>
          <c:tx>
            <c:strRef>
              <c:f>Sheet1!$B$11</c:f>
              <c:strCache>
                <c:ptCount val="1"/>
                <c:pt idx="0">
                  <c:v>High Storage - Electric Vehicle Adoption</c:v>
                </c:pt>
              </c:strCache>
            </c:strRef>
          </c:tx>
          <c:spPr>
            <a:ln w="28575" cap="rnd">
              <a:solidFill>
                <a:srgbClr val="FFC000"/>
              </a:solidFill>
              <a:round/>
            </a:ln>
            <a:effectLst/>
          </c:spPr>
          <c:marker>
            <c:symbol val="none"/>
          </c:marker>
          <c:cat>
            <c:numRef>
              <c:f>Sheet1!$C$4:$F$4</c:f>
              <c:numCache>
                <c:formatCode>General</c:formatCode>
                <c:ptCount val="4"/>
                <c:pt idx="0">
                  <c:v>2017</c:v>
                </c:pt>
                <c:pt idx="1">
                  <c:v>2022</c:v>
                </c:pt>
                <c:pt idx="2">
                  <c:v>2026</c:v>
                </c:pt>
                <c:pt idx="3">
                  <c:v>2031</c:v>
                </c:pt>
              </c:numCache>
            </c:numRef>
          </c:cat>
          <c:val>
            <c:numRef>
              <c:f>Sheet1!$C$11:$F$11</c:f>
              <c:numCache>
                <c:formatCode>General</c:formatCode>
                <c:ptCount val="4"/>
                <c:pt idx="0">
                  <c:v>74551</c:v>
                </c:pt>
                <c:pt idx="1">
                  <c:v>77291</c:v>
                </c:pt>
                <c:pt idx="2">
                  <c:v>79219</c:v>
                </c:pt>
                <c:pt idx="3">
                  <c:v>81187</c:v>
                </c:pt>
              </c:numCache>
            </c:numRef>
          </c:val>
          <c:smooth val="0"/>
          <c:extLst xmlns:c16r2="http://schemas.microsoft.com/office/drawing/2015/06/chart">
            <c:ext xmlns:c16="http://schemas.microsoft.com/office/drawing/2014/chart" uri="{C3380CC4-5D6E-409C-BE32-E72D297353CC}">
              <c16:uniqueId val="{00000006-D225-4793-B7AC-435484B13ECE}"/>
            </c:ext>
          </c:extLst>
        </c:ser>
        <c:ser>
          <c:idx val="7"/>
          <c:order val="7"/>
          <c:tx>
            <c:strRef>
              <c:f>Sheet1!$B$12</c:f>
              <c:strCache>
                <c:ptCount val="1"/>
                <c:pt idx="0">
                  <c:v>Extended Extreme Weather</c:v>
                </c:pt>
              </c:strCache>
            </c:strRef>
          </c:tx>
          <c:spPr>
            <a:ln w="28575" cap="rnd">
              <a:solidFill>
                <a:schemeClr val="accent3">
                  <a:lumMod val="80000"/>
                  <a:lumOff val="20000"/>
                </a:schemeClr>
              </a:solidFill>
              <a:round/>
            </a:ln>
            <a:effectLst/>
          </c:spPr>
          <c:marker>
            <c:symbol val="none"/>
          </c:marker>
          <c:cat>
            <c:numRef>
              <c:f>Sheet1!$C$4:$F$4</c:f>
              <c:numCache>
                <c:formatCode>General</c:formatCode>
                <c:ptCount val="4"/>
                <c:pt idx="0">
                  <c:v>2017</c:v>
                </c:pt>
                <c:pt idx="1">
                  <c:v>2022</c:v>
                </c:pt>
                <c:pt idx="2">
                  <c:v>2026</c:v>
                </c:pt>
                <c:pt idx="3">
                  <c:v>2031</c:v>
                </c:pt>
              </c:numCache>
            </c:numRef>
          </c:cat>
          <c:val>
            <c:numRef>
              <c:f>Sheet1!$C$12:$F$12</c:f>
              <c:numCache>
                <c:formatCode>General</c:formatCode>
                <c:ptCount val="4"/>
                <c:pt idx="0">
                  <c:v>74551</c:v>
                </c:pt>
                <c:pt idx="1">
                  <c:v>81040</c:v>
                </c:pt>
                <c:pt idx="2">
                  <c:v>84312</c:v>
                </c:pt>
                <c:pt idx="3">
                  <c:v>81825</c:v>
                </c:pt>
              </c:numCache>
            </c:numRef>
          </c:val>
          <c:smooth val="0"/>
          <c:extLst xmlns:c16r2="http://schemas.microsoft.com/office/drawing/2015/06/chart">
            <c:ext xmlns:c16="http://schemas.microsoft.com/office/drawing/2014/chart" uri="{C3380CC4-5D6E-409C-BE32-E72D297353CC}">
              <c16:uniqueId val="{00000007-D225-4793-B7AC-435484B13ECE}"/>
            </c:ext>
          </c:extLst>
        </c:ser>
        <c:dLbls>
          <c:showLegendKey val="0"/>
          <c:showVal val="0"/>
          <c:showCatName val="0"/>
          <c:showSerName val="0"/>
          <c:showPercent val="0"/>
          <c:showBubbleSize val="0"/>
        </c:dLbls>
        <c:smooth val="0"/>
        <c:axId val="385096120"/>
        <c:axId val="385096512"/>
      </c:lineChart>
      <c:catAx>
        <c:axId val="38509612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5096512"/>
        <c:crosses val="autoZero"/>
        <c:auto val="1"/>
        <c:lblAlgn val="ctr"/>
        <c:lblOffset val="100"/>
        <c:noMultiLvlLbl val="0"/>
      </c:catAx>
      <c:valAx>
        <c:axId val="3850965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Load (MW)</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50961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F1BFBB-AD1D-4862-ABC0-09BA17A6AAC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DE01E7CD-0F38-44C2-A794-C5EA1D272E75}">
      <dgm:prSet phldrT="[Text]" custT="1"/>
      <dgm:spPr/>
      <dgm:t>
        <a:bodyPr/>
        <a:lstStyle/>
        <a:p>
          <a:r>
            <a:rPr lang="en-US" sz="1100" dirty="0"/>
            <a:t>Scenario Development</a:t>
          </a:r>
        </a:p>
      </dgm:t>
    </dgm:pt>
    <dgm:pt modelId="{64FFA7AD-4AF7-4B65-88F5-4C1C6A565BBE}" type="parTrans" cxnId="{B1574BD5-475B-4080-B3A0-3E9906060525}">
      <dgm:prSet/>
      <dgm:spPr/>
      <dgm:t>
        <a:bodyPr/>
        <a:lstStyle/>
        <a:p>
          <a:endParaRPr lang="en-US"/>
        </a:p>
      </dgm:t>
    </dgm:pt>
    <dgm:pt modelId="{923DA3A4-0105-4721-9E9E-D8310EA9ECB8}" type="sibTrans" cxnId="{B1574BD5-475B-4080-B3A0-3E9906060525}">
      <dgm:prSet/>
      <dgm:spPr/>
      <dgm:t>
        <a:bodyPr/>
        <a:lstStyle/>
        <a:p>
          <a:endParaRPr lang="en-US"/>
        </a:p>
      </dgm:t>
    </dgm:pt>
    <dgm:pt modelId="{604EEA6E-1329-484C-8C2E-FA60AB9E5008}">
      <dgm:prSet phldrT="[Text]"/>
      <dgm:spPr/>
      <dgm:t>
        <a:bodyPr/>
        <a:lstStyle/>
        <a:p>
          <a:r>
            <a:rPr lang="en-US" dirty="0"/>
            <a:t>Industry experts provide input on trends and drivers affecting electric sector</a:t>
          </a:r>
        </a:p>
      </dgm:t>
    </dgm:pt>
    <dgm:pt modelId="{9AD82000-4B05-4128-B055-455435CC566D}" type="parTrans" cxnId="{A097055A-6443-4376-8CB7-08524E733725}">
      <dgm:prSet/>
      <dgm:spPr/>
      <dgm:t>
        <a:bodyPr/>
        <a:lstStyle/>
        <a:p>
          <a:endParaRPr lang="en-US"/>
        </a:p>
      </dgm:t>
    </dgm:pt>
    <dgm:pt modelId="{425A76FA-3CF8-4303-BC5E-BD0222215C9E}" type="sibTrans" cxnId="{A097055A-6443-4376-8CB7-08524E733725}">
      <dgm:prSet/>
      <dgm:spPr/>
      <dgm:t>
        <a:bodyPr/>
        <a:lstStyle/>
        <a:p>
          <a:endParaRPr lang="en-US"/>
        </a:p>
      </dgm:t>
    </dgm:pt>
    <dgm:pt modelId="{3C4BAFF8-9B14-4606-9F67-837DC4115FF2}">
      <dgm:prSet phldrT="[Text]" custT="1"/>
      <dgm:spPr/>
      <dgm:t>
        <a:bodyPr/>
        <a:lstStyle/>
        <a:p>
          <a:r>
            <a:rPr lang="en-US" sz="1100" dirty="0"/>
            <a:t>Load Forecast</a:t>
          </a:r>
        </a:p>
      </dgm:t>
    </dgm:pt>
    <dgm:pt modelId="{3DC87F16-48E0-45DF-885B-EADED2878264}" type="parTrans" cxnId="{3289A367-FF2D-4676-B44C-70225EDFC124}">
      <dgm:prSet/>
      <dgm:spPr/>
      <dgm:t>
        <a:bodyPr/>
        <a:lstStyle/>
        <a:p>
          <a:endParaRPr lang="en-US"/>
        </a:p>
      </dgm:t>
    </dgm:pt>
    <dgm:pt modelId="{F1CF643D-FC07-4275-A8DF-F8D59D25DC5B}" type="sibTrans" cxnId="{3289A367-FF2D-4676-B44C-70225EDFC124}">
      <dgm:prSet/>
      <dgm:spPr/>
      <dgm:t>
        <a:bodyPr/>
        <a:lstStyle/>
        <a:p>
          <a:endParaRPr lang="en-US"/>
        </a:p>
      </dgm:t>
    </dgm:pt>
    <dgm:pt modelId="{F5EB346E-13D1-4CDA-9687-52079784D0C4}">
      <dgm:prSet phldrT="[Text]"/>
      <dgm:spPr/>
      <dgm:t>
        <a:bodyPr/>
        <a:lstStyle/>
        <a:p>
          <a:r>
            <a:rPr lang="en-US" dirty="0"/>
            <a:t>ERCOT develops load forecast and shape for each scenario</a:t>
          </a:r>
        </a:p>
      </dgm:t>
    </dgm:pt>
    <dgm:pt modelId="{D5C25BE6-A106-490C-8BF5-86E694538B8E}" type="parTrans" cxnId="{37401E0D-6E55-4039-BACB-30F3991AA71A}">
      <dgm:prSet/>
      <dgm:spPr/>
      <dgm:t>
        <a:bodyPr/>
        <a:lstStyle/>
        <a:p>
          <a:endParaRPr lang="en-US"/>
        </a:p>
      </dgm:t>
    </dgm:pt>
    <dgm:pt modelId="{641F52C9-378B-4D2C-9906-9749926160BD}" type="sibTrans" cxnId="{37401E0D-6E55-4039-BACB-30F3991AA71A}">
      <dgm:prSet/>
      <dgm:spPr/>
      <dgm:t>
        <a:bodyPr/>
        <a:lstStyle/>
        <a:p>
          <a:endParaRPr lang="en-US"/>
        </a:p>
      </dgm:t>
    </dgm:pt>
    <dgm:pt modelId="{00EDE4F5-4E14-455E-AD55-56B4DC6E4CA0}">
      <dgm:prSet phldrT="[Text]" custT="1"/>
      <dgm:spPr/>
      <dgm:t>
        <a:bodyPr/>
        <a:lstStyle/>
        <a:p>
          <a:r>
            <a:rPr lang="en-US" sz="1100" dirty="0"/>
            <a:t>Generation Retirement/ Expansion</a:t>
          </a:r>
        </a:p>
      </dgm:t>
    </dgm:pt>
    <dgm:pt modelId="{09745F81-6FF3-44F1-A0A4-FCF8F2DF7598}" type="parTrans" cxnId="{33084F7B-A610-4704-A8D1-2B77CC8656FE}">
      <dgm:prSet/>
      <dgm:spPr/>
      <dgm:t>
        <a:bodyPr/>
        <a:lstStyle/>
        <a:p>
          <a:endParaRPr lang="en-US"/>
        </a:p>
      </dgm:t>
    </dgm:pt>
    <dgm:pt modelId="{8A5479D1-FA3F-4F7F-8CF5-13342BDDBECA}" type="sibTrans" cxnId="{33084F7B-A610-4704-A8D1-2B77CC8656FE}">
      <dgm:prSet/>
      <dgm:spPr/>
      <dgm:t>
        <a:bodyPr/>
        <a:lstStyle/>
        <a:p>
          <a:endParaRPr lang="en-US"/>
        </a:p>
      </dgm:t>
    </dgm:pt>
    <dgm:pt modelId="{301F4504-20A5-42E2-B1B3-B07AC5CABBBE}">
      <dgm:prSet phldrT="[Text]"/>
      <dgm:spPr/>
      <dgm:t>
        <a:bodyPr/>
        <a:lstStyle/>
        <a:p>
          <a:r>
            <a:rPr lang="en-US" dirty="0"/>
            <a:t>ERCOT runs generation retirement and expansion model</a:t>
          </a:r>
        </a:p>
      </dgm:t>
    </dgm:pt>
    <dgm:pt modelId="{3E91FDE5-B18E-4C34-9EA2-DC944BE86278}" type="parTrans" cxnId="{C0E0C466-7269-41B4-BB26-5B5B09B75944}">
      <dgm:prSet/>
      <dgm:spPr/>
      <dgm:t>
        <a:bodyPr/>
        <a:lstStyle/>
        <a:p>
          <a:endParaRPr lang="en-US"/>
        </a:p>
      </dgm:t>
    </dgm:pt>
    <dgm:pt modelId="{06DA8E57-B6B6-4E3A-B99B-C63BF77F2766}" type="sibTrans" cxnId="{C0E0C466-7269-41B4-BB26-5B5B09B75944}">
      <dgm:prSet/>
      <dgm:spPr/>
      <dgm:t>
        <a:bodyPr/>
        <a:lstStyle/>
        <a:p>
          <a:endParaRPr lang="en-US"/>
        </a:p>
      </dgm:t>
    </dgm:pt>
    <dgm:pt modelId="{6AEFE088-945E-40CD-AECF-8C5BFE906005}">
      <dgm:prSet phldrT="[Text]"/>
      <dgm:spPr/>
      <dgm:t>
        <a:bodyPr/>
        <a:lstStyle/>
        <a:p>
          <a:r>
            <a:rPr lang="en-US" dirty="0"/>
            <a:t>Stakeholders develop internally consistent futures (or scenarios) for study</a:t>
          </a:r>
        </a:p>
      </dgm:t>
    </dgm:pt>
    <dgm:pt modelId="{086A9334-64E1-421B-AEC1-89D8334DED67}" type="parTrans" cxnId="{94BEB087-F59B-48D6-9497-402C54A1A3A7}">
      <dgm:prSet/>
      <dgm:spPr/>
      <dgm:t>
        <a:bodyPr/>
        <a:lstStyle/>
        <a:p>
          <a:endParaRPr lang="en-US"/>
        </a:p>
      </dgm:t>
    </dgm:pt>
    <dgm:pt modelId="{E2A3EB1B-7BB7-4E21-BECB-A0F775452532}" type="sibTrans" cxnId="{94BEB087-F59B-48D6-9497-402C54A1A3A7}">
      <dgm:prSet/>
      <dgm:spPr/>
      <dgm:t>
        <a:bodyPr/>
        <a:lstStyle/>
        <a:p>
          <a:endParaRPr lang="en-US"/>
        </a:p>
      </dgm:t>
    </dgm:pt>
    <dgm:pt modelId="{88D40B81-D9CB-4648-A43F-5A5448D8BA23}">
      <dgm:prSet phldrT="[Text]" custT="1"/>
      <dgm:spPr/>
      <dgm:t>
        <a:bodyPr/>
        <a:lstStyle/>
        <a:p>
          <a:r>
            <a:rPr lang="en-US" sz="1100" dirty="0"/>
            <a:t>Transmission Expansion</a:t>
          </a:r>
        </a:p>
      </dgm:t>
    </dgm:pt>
    <dgm:pt modelId="{0580223A-BD00-4E8E-92FC-FF39CB3A3804}" type="parTrans" cxnId="{EAF3A91E-CC5E-473D-AB04-BF3524EDC3B3}">
      <dgm:prSet/>
      <dgm:spPr/>
      <dgm:t>
        <a:bodyPr/>
        <a:lstStyle/>
        <a:p>
          <a:endParaRPr lang="en-US"/>
        </a:p>
      </dgm:t>
    </dgm:pt>
    <dgm:pt modelId="{065649C6-E376-4C12-A401-9CD49818A6B5}" type="sibTrans" cxnId="{EAF3A91E-CC5E-473D-AB04-BF3524EDC3B3}">
      <dgm:prSet/>
      <dgm:spPr/>
      <dgm:t>
        <a:bodyPr/>
        <a:lstStyle/>
        <a:p>
          <a:endParaRPr lang="en-US"/>
        </a:p>
      </dgm:t>
    </dgm:pt>
    <dgm:pt modelId="{CBBEAD74-D2B3-4F74-A64D-D8A90A96E195}">
      <dgm:prSet phldrT="[Text]"/>
      <dgm:spPr/>
      <dgm:t>
        <a:bodyPr/>
        <a:lstStyle/>
        <a:p>
          <a:r>
            <a:rPr lang="en-US" dirty="0"/>
            <a:t>ERCOT performs reliability and economic transmission needs analysis</a:t>
          </a:r>
        </a:p>
      </dgm:t>
    </dgm:pt>
    <dgm:pt modelId="{1FB3AA03-4C28-440B-B8EB-A8390509433C}" type="parTrans" cxnId="{E767F596-7CFC-4DC7-9064-BC000782DB3B}">
      <dgm:prSet/>
      <dgm:spPr/>
      <dgm:t>
        <a:bodyPr/>
        <a:lstStyle/>
        <a:p>
          <a:endParaRPr lang="en-US"/>
        </a:p>
      </dgm:t>
    </dgm:pt>
    <dgm:pt modelId="{131A3C5D-5DDF-4637-A464-884F268EE9AA}" type="sibTrans" cxnId="{E767F596-7CFC-4DC7-9064-BC000782DB3B}">
      <dgm:prSet/>
      <dgm:spPr/>
      <dgm:t>
        <a:bodyPr/>
        <a:lstStyle/>
        <a:p>
          <a:endParaRPr lang="en-US"/>
        </a:p>
      </dgm:t>
    </dgm:pt>
    <dgm:pt modelId="{7EC8A3D0-E449-4DFA-978B-3C77ADB4C359}">
      <dgm:prSet phldrT="[Text]"/>
      <dgm:spPr/>
      <dgm:t>
        <a:bodyPr/>
        <a:lstStyle/>
        <a:p>
          <a:r>
            <a:rPr lang="en-US" dirty="0"/>
            <a:t>ERCOT works with TSPs to develop transmission projects to meet identified needs</a:t>
          </a:r>
        </a:p>
      </dgm:t>
    </dgm:pt>
    <dgm:pt modelId="{79D0B603-E288-4388-99FE-EAE711B83F5D}" type="parTrans" cxnId="{D5E00D7E-963E-4AA5-86DA-42E55220DD4A}">
      <dgm:prSet/>
      <dgm:spPr/>
      <dgm:t>
        <a:bodyPr/>
        <a:lstStyle/>
        <a:p>
          <a:endParaRPr lang="en-US"/>
        </a:p>
      </dgm:t>
    </dgm:pt>
    <dgm:pt modelId="{2416C225-3D92-4CF2-9170-0BDA7A103866}" type="sibTrans" cxnId="{D5E00D7E-963E-4AA5-86DA-42E55220DD4A}">
      <dgm:prSet/>
      <dgm:spPr/>
      <dgm:t>
        <a:bodyPr/>
        <a:lstStyle/>
        <a:p>
          <a:endParaRPr lang="en-US"/>
        </a:p>
      </dgm:t>
    </dgm:pt>
    <dgm:pt modelId="{D144F0F0-C353-49E8-9CE2-8621CB0ACC58}" type="pres">
      <dgm:prSet presAssocID="{75F1BFBB-AD1D-4862-ABC0-09BA17A6AACD}" presName="linearFlow" presStyleCnt="0">
        <dgm:presLayoutVars>
          <dgm:dir/>
          <dgm:animLvl val="lvl"/>
          <dgm:resizeHandles val="exact"/>
        </dgm:presLayoutVars>
      </dgm:prSet>
      <dgm:spPr/>
      <dgm:t>
        <a:bodyPr/>
        <a:lstStyle/>
        <a:p>
          <a:endParaRPr lang="en-US"/>
        </a:p>
      </dgm:t>
    </dgm:pt>
    <dgm:pt modelId="{B8FEC690-2476-4D07-98B4-725DBE7BC053}" type="pres">
      <dgm:prSet presAssocID="{DE01E7CD-0F38-44C2-A794-C5EA1D272E75}" presName="composite" presStyleCnt="0"/>
      <dgm:spPr/>
    </dgm:pt>
    <dgm:pt modelId="{B0BB2059-08DF-47F0-8C83-D7DDBC10B043}" type="pres">
      <dgm:prSet presAssocID="{DE01E7CD-0F38-44C2-A794-C5EA1D272E75}" presName="parentText" presStyleLbl="alignNode1" presStyleIdx="0" presStyleCnt="4">
        <dgm:presLayoutVars>
          <dgm:chMax val="1"/>
          <dgm:bulletEnabled val="1"/>
        </dgm:presLayoutVars>
      </dgm:prSet>
      <dgm:spPr/>
      <dgm:t>
        <a:bodyPr/>
        <a:lstStyle/>
        <a:p>
          <a:endParaRPr lang="en-US"/>
        </a:p>
      </dgm:t>
    </dgm:pt>
    <dgm:pt modelId="{2E938228-A0CF-4CBB-A667-C7BC16C1893F}" type="pres">
      <dgm:prSet presAssocID="{DE01E7CD-0F38-44C2-A794-C5EA1D272E75}" presName="descendantText" presStyleLbl="alignAcc1" presStyleIdx="0" presStyleCnt="4">
        <dgm:presLayoutVars>
          <dgm:bulletEnabled val="1"/>
        </dgm:presLayoutVars>
      </dgm:prSet>
      <dgm:spPr/>
      <dgm:t>
        <a:bodyPr/>
        <a:lstStyle/>
        <a:p>
          <a:endParaRPr lang="en-US"/>
        </a:p>
      </dgm:t>
    </dgm:pt>
    <dgm:pt modelId="{3CD75FF7-7045-4A2F-85F9-2AA56240C053}" type="pres">
      <dgm:prSet presAssocID="{923DA3A4-0105-4721-9E9E-D8310EA9ECB8}" presName="sp" presStyleCnt="0"/>
      <dgm:spPr/>
    </dgm:pt>
    <dgm:pt modelId="{6E90DEF2-D899-4D4C-B8E6-6F9D1B1A16A5}" type="pres">
      <dgm:prSet presAssocID="{3C4BAFF8-9B14-4606-9F67-837DC4115FF2}" presName="composite" presStyleCnt="0"/>
      <dgm:spPr/>
    </dgm:pt>
    <dgm:pt modelId="{D2FCA635-1551-4526-AF4F-B9299051D9D6}" type="pres">
      <dgm:prSet presAssocID="{3C4BAFF8-9B14-4606-9F67-837DC4115FF2}" presName="parentText" presStyleLbl="alignNode1" presStyleIdx="1" presStyleCnt="4">
        <dgm:presLayoutVars>
          <dgm:chMax val="1"/>
          <dgm:bulletEnabled val="1"/>
        </dgm:presLayoutVars>
      </dgm:prSet>
      <dgm:spPr/>
      <dgm:t>
        <a:bodyPr/>
        <a:lstStyle/>
        <a:p>
          <a:endParaRPr lang="en-US"/>
        </a:p>
      </dgm:t>
    </dgm:pt>
    <dgm:pt modelId="{A9956829-5C5F-4A0B-B6A9-1227DEB3CA02}" type="pres">
      <dgm:prSet presAssocID="{3C4BAFF8-9B14-4606-9F67-837DC4115FF2}" presName="descendantText" presStyleLbl="alignAcc1" presStyleIdx="1" presStyleCnt="4">
        <dgm:presLayoutVars>
          <dgm:bulletEnabled val="1"/>
        </dgm:presLayoutVars>
      </dgm:prSet>
      <dgm:spPr/>
      <dgm:t>
        <a:bodyPr/>
        <a:lstStyle/>
        <a:p>
          <a:endParaRPr lang="en-US"/>
        </a:p>
      </dgm:t>
    </dgm:pt>
    <dgm:pt modelId="{1A0CA47B-C44E-40F6-92FE-38223EC44AB8}" type="pres">
      <dgm:prSet presAssocID="{F1CF643D-FC07-4275-A8DF-F8D59D25DC5B}" presName="sp" presStyleCnt="0"/>
      <dgm:spPr/>
    </dgm:pt>
    <dgm:pt modelId="{091DFE7A-8D5D-43C3-9A6B-2FC79DE65EBC}" type="pres">
      <dgm:prSet presAssocID="{00EDE4F5-4E14-455E-AD55-56B4DC6E4CA0}" presName="composite" presStyleCnt="0"/>
      <dgm:spPr/>
    </dgm:pt>
    <dgm:pt modelId="{6C516054-4EB2-417A-91C7-E92E5792F1E6}" type="pres">
      <dgm:prSet presAssocID="{00EDE4F5-4E14-455E-AD55-56B4DC6E4CA0}" presName="parentText" presStyleLbl="alignNode1" presStyleIdx="2" presStyleCnt="4">
        <dgm:presLayoutVars>
          <dgm:chMax val="1"/>
          <dgm:bulletEnabled val="1"/>
        </dgm:presLayoutVars>
      </dgm:prSet>
      <dgm:spPr/>
      <dgm:t>
        <a:bodyPr/>
        <a:lstStyle/>
        <a:p>
          <a:endParaRPr lang="en-US"/>
        </a:p>
      </dgm:t>
    </dgm:pt>
    <dgm:pt modelId="{0F0C67CA-1F18-492D-84CD-D77921CD0630}" type="pres">
      <dgm:prSet presAssocID="{00EDE4F5-4E14-455E-AD55-56B4DC6E4CA0}" presName="descendantText" presStyleLbl="alignAcc1" presStyleIdx="2" presStyleCnt="4">
        <dgm:presLayoutVars>
          <dgm:bulletEnabled val="1"/>
        </dgm:presLayoutVars>
      </dgm:prSet>
      <dgm:spPr/>
      <dgm:t>
        <a:bodyPr/>
        <a:lstStyle/>
        <a:p>
          <a:endParaRPr lang="en-US"/>
        </a:p>
      </dgm:t>
    </dgm:pt>
    <dgm:pt modelId="{1F274CE2-3A8B-4DFA-B6CE-DF7B1558AE7D}" type="pres">
      <dgm:prSet presAssocID="{8A5479D1-FA3F-4F7F-8CF5-13342BDDBECA}" presName="sp" presStyleCnt="0"/>
      <dgm:spPr/>
    </dgm:pt>
    <dgm:pt modelId="{8147DD87-D19A-4B53-ADE7-84108FD1D7D3}" type="pres">
      <dgm:prSet presAssocID="{88D40B81-D9CB-4648-A43F-5A5448D8BA23}" presName="composite" presStyleCnt="0"/>
      <dgm:spPr/>
    </dgm:pt>
    <dgm:pt modelId="{686E9E8B-5789-4410-8C7A-F232045148E4}" type="pres">
      <dgm:prSet presAssocID="{88D40B81-D9CB-4648-A43F-5A5448D8BA23}" presName="parentText" presStyleLbl="alignNode1" presStyleIdx="3" presStyleCnt="4">
        <dgm:presLayoutVars>
          <dgm:chMax val="1"/>
          <dgm:bulletEnabled val="1"/>
        </dgm:presLayoutVars>
      </dgm:prSet>
      <dgm:spPr/>
      <dgm:t>
        <a:bodyPr/>
        <a:lstStyle/>
        <a:p>
          <a:endParaRPr lang="en-US"/>
        </a:p>
      </dgm:t>
    </dgm:pt>
    <dgm:pt modelId="{8531776B-7C2D-4748-8167-EC4CBBFBED76}" type="pres">
      <dgm:prSet presAssocID="{88D40B81-D9CB-4648-A43F-5A5448D8BA23}" presName="descendantText" presStyleLbl="alignAcc1" presStyleIdx="3" presStyleCnt="4">
        <dgm:presLayoutVars>
          <dgm:bulletEnabled val="1"/>
        </dgm:presLayoutVars>
      </dgm:prSet>
      <dgm:spPr/>
      <dgm:t>
        <a:bodyPr/>
        <a:lstStyle/>
        <a:p>
          <a:endParaRPr lang="en-US"/>
        </a:p>
      </dgm:t>
    </dgm:pt>
  </dgm:ptLst>
  <dgm:cxnLst>
    <dgm:cxn modelId="{94BEB087-F59B-48D6-9497-402C54A1A3A7}" srcId="{DE01E7CD-0F38-44C2-A794-C5EA1D272E75}" destId="{6AEFE088-945E-40CD-AECF-8C5BFE906005}" srcOrd="1" destOrd="0" parTransId="{086A9334-64E1-421B-AEC1-89D8334DED67}" sibTransId="{E2A3EB1B-7BB7-4E21-BECB-A0F775452532}"/>
    <dgm:cxn modelId="{A097055A-6443-4376-8CB7-08524E733725}" srcId="{DE01E7CD-0F38-44C2-A794-C5EA1D272E75}" destId="{604EEA6E-1329-484C-8C2E-FA60AB9E5008}" srcOrd="0" destOrd="0" parTransId="{9AD82000-4B05-4128-B055-455435CC566D}" sibTransId="{425A76FA-3CF8-4303-BC5E-BD0222215C9E}"/>
    <dgm:cxn modelId="{0CA36581-5E67-4E65-8C29-A1A060515E4F}" type="presOf" srcId="{604EEA6E-1329-484C-8C2E-FA60AB9E5008}" destId="{2E938228-A0CF-4CBB-A667-C7BC16C1893F}" srcOrd="0" destOrd="0" presId="urn:microsoft.com/office/officeart/2005/8/layout/chevron2"/>
    <dgm:cxn modelId="{3289A367-FF2D-4676-B44C-70225EDFC124}" srcId="{75F1BFBB-AD1D-4862-ABC0-09BA17A6AACD}" destId="{3C4BAFF8-9B14-4606-9F67-837DC4115FF2}" srcOrd="1" destOrd="0" parTransId="{3DC87F16-48E0-45DF-885B-EADED2878264}" sibTransId="{F1CF643D-FC07-4275-A8DF-F8D59D25DC5B}"/>
    <dgm:cxn modelId="{FC089F23-714C-4FB7-A4B4-AF3760D2F605}" type="presOf" srcId="{88D40B81-D9CB-4648-A43F-5A5448D8BA23}" destId="{686E9E8B-5789-4410-8C7A-F232045148E4}" srcOrd="0" destOrd="0" presId="urn:microsoft.com/office/officeart/2005/8/layout/chevron2"/>
    <dgm:cxn modelId="{77FF78BB-2CD3-4513-890C-A44AB5150B16}" type="presOf" srcId="{F5EB346E-13D1-4CDA-9687-52079784D0C4}" destId="{A9956829-5C5F-4A0B-B6A9-1227DEB3CA02}" srcOrd="0" destOrd="0" presId="urn:microsoft.com/office/officeart/2005/8/layout/chevron2"/>
    <dgm:cxn modelId="{0D70BE5F-5C6D-427D-8811-CBA5969103EF}" type="presOf" srcId="{301F4504-20A5-42E2-B1B3-B07AC5CABBBE}" destId="{0F0C67CA-1F18-492D-84CD-D77921CD0630}" srcOrd="0" destOrd="0" presId="urn:microsoft.com/office/officeart/2005/8/layout/chevron2"/>
    <dgm:cxn modelId="{C0E0C466-7269-41B4-BB26-5B5B09B75944}" srcId="{00EDE4F5-4E14-455E-AD55-56B4DC6E4CA0}" destId="{301F4504-20A5-42E2-B1B3-B07AC5CABBBE}" srcOrd="0" destOrd="0" parTransId="{3E91FDE5-B18E-4C34-9EA2-DC944BE86278}" sibTransId="{06DA8E57-B6B6-4E3A-B99B-C63BF77F2766}"/>
    <dgm:cxn modelId="{6ED6DA85-AC6E-4AFE-B08D-509064C22F05}" type="presOf" srcId="{6AEFE088-945E-40CD-AECF-8C5BFE906005}" destId="{2E938228-A0CF-4CBB-A667-C7BC16C1893F}" srcOrd="0" destOrd="1" presId="urn:microsoft.com/office/officeart/2005/8/layout/chevron2"/>
    <dgm:cxn modelId="{33084F7B-A610-4704-A8D1-2B77CC8656FE}" srcId="{75F1BFBB-AD1D-4862-ABC0-09BA17A6AACD}" destId="{00EDE4F5-4E14-455E-AD55-56B4DC6E4CA0}" srcOrd="2" destOrd="0" parTransId="{09745F81-6FF3-44F1-A0A4-FCF8F2DF7598}" sibTransId="{8A5479D1-FA3F-4F7F-8CF5-13342BDDBECA}"/>
    <dgm:cxn modelId="{0786A1F9-CED6-4816-A71F-1B300A7E3B7A}" type="presOf" srcId="{75F1BFBB-AD1D-4862-ABC0-09BA17A6AACD}" destId="{D144F0F0-C353-49E8-9CE2-8621CB0ACC58}" srcOrd="0" destOrd="0" presId="urn:microsoft.com/office/officeart/2005/8/layout/chevron2"/>
    <dgm:cxn modelId="{441D02C2-BDE2-4077-875F-869A2AEEF5E4}" type="presOf" srcId="{3C4BAFF8-9B14-4606-9F67-837DC4115FF2}" destId="{D2FCA635-1551-4526-AF4F-B9299051D9D6}" srcOrd="0" destOrd="0" presId="urn:microsoft.com/office/officeart/2005/8/layout/chevron2"/>
    <dgm:cxn modelId="{B40E834B-443D-456A-9C3E-C061E6D037D5}" type="presOf" srcId="{CBBEAD74-D2B3-4F74-A64D-D8A90A96E195}" destId="{8531776B-7C2D-4748-8167-EC4CBBFBED76}" srcOrd="0" destOrd="0" presId="urn:microsoft.com/office/officeart/2005/8/layout/chevron2"/>
    <dgm:cxn modelId="{D5E00D7E-963E-4AA5-86DA-42E55220DD4A}" srcId="{88D40B81-D9CB-4648-A43F-5A5448D8BA23}" destId="{7EC8A3D0-E449-4DFA-978B-3C77ADB4C359}" srcOrd="1" destOrd="0" parTransId="{79D0B603-E288-4388-99FE-EAE711B83F5D}" sibTransId="{2416C225-3D92-4CF2-9170-0BDA7A103866}"/>
    <dgm:cxn modelId="{EC2344E7-8FC4-4B51-B450-D4F3A96B6AD7}" type="presOf" srcId="{00EDE4F5-4E14-455E-AD55-56B4DC6E4CA0}" destId="{6C516054-4EB2-417A-91C7-E92E5792F1E6}" srcOrd="0" destOrd="0" presId="urn:microsoft.com/office/officeart/2005/8/layout/chevron2"/>
    <dgm:cxn modelId="{37401E0D-6E55-4039-BACB-30F3991AA71A}" srcId="{3C4BAFF8-9B14-4606-9F67-837DC4115FF2}" destId="{F5EB346E-13D1-4CDA-9687-52079784D0C4}" srcOrd="0" destOrd="0" parTransId="{D5C25BE6-A106-490C-8BF5-86E694538B8E}" sibTransId="{641F52C9-378B-4D2C-9906-9749926160BD}"/>
    <dgm:cxn modelId="{B1574BD5-475B-4080-B3A0-3E9906060525}" srcId="{75F1BFBB-AD1D-4862-ABC0-09BA17A6AACD}" destId="{DE01E7CD-0F38-44C2-A794-C5EA1D272E75}" srcOrd="0" destOrd="0" parTransId="{64FFA7AD-4AF7-4B65-88F5-4C1C6A565BBE}" sibTransId="{923DA3A4-0105-4721-9E9E-D8310EA9ECB8}"/>
    <dgm:cxn modelId="{B62CC79E-4B2C-4840-94FD-F1D609CD82F3}" type="presOf" srcId="{7EC8A3D0-E449-4DFA-978B-3C77ADB4C359}" destId="{8531776B-7C2D-4748-8167-EC4CBBFBED76}" srcOrd="0" destOrd="1" presId="urn:microsoft.com/office/officeart/2005/8/layout/chevron2"/>
    <dgm:cxn modelId="{E767F596-7CFC-4DC7-9064-BC000782DB3B}" srcId="{88D40B81-D9CB-4648-A43F-5A5448D8BA23}" destId="{CBBEAD74-D2B3-4F74-A64D-D8A90A96E195}" srcOrd="0" destOrd="0" parTransId="{1FB3AA03-4C28-440B-B8EB-A8390509433C}" sibTransId="{131A3C5D-5DDF-4637-A464-884F268EE9AA}"/>
    <dgm:cxn modelId="{C18D492C-1A0F-43A2-9DD7-8ECFD84C1433}" type="presOf" srcId="{DE01E7CD-0F38-44C2-A794-C5EA1D272E75}" destId="{B0BB2059-08DF-47F0-8C83-D7DDBC10B043}" srcOrd="0" destOrd="0" presId="urn:microsoft.com/office/officeart/2005/8/layout/chevron2"/>
    <dgm:cxn modelId="{EAF3A91E-CC5E-473D-AB04-BF3524EDC3B3}" srcId="{75F1BFBB-AD1D-4862-ABC0-09BA17A6AACD}" destId="{88D40B81-D9CB-4648-A43F-5A5448D8BA23}" srcOrd="3" destOrd="0" parTransId="{0580223A-BD00-4E8E-92FC-FF39CB3A3804}" sibTransId="{065649C6-E376-4C12-A401-9CD49818A6B5}"/>
    <dgm:cxn modelId="{6D818E62-4679-42A6-8885-C2D7A8846918}" type="presParOf" srcId="{D144F0F0-C353-49E8-9CE2-8621CB0ACC58}" destId="{B8FEC690-2476-4D07-98B4-725DBE7BC053}" srcOrd="0" destOrd="0" presId="urn:microsoft.com/office/officeart/2005/8/layout/chevron2"/>
    <dgm:cxn modelId="{75EC7489-A7C2-46DE-BAEA-9E9BD8155635}" type="presParOf" srcId="{B8FEC690-2476-4D07-98B4-725DBE7BC053}" destId="{B0BB2059-08DF-47F0-8C83-D7DDBC10B043}" srcOrd="0" destOrd="0" presId="urn:microsoft.com/office/officeart/2005/8/layout/chevron2"/>
    <dgm:cxn modelId="{4CBBD1A6-8BEB-4C04-9607-4715F3E4EB9C}" type="presParOf" srcId="{B8FEC690-2476-4D07-98B4-725DBE7BC053}" destId="{2E938228-A0CF-4CBB-A667-C7BC16C1893F}" srcOrd="1" destOrd="0" presId="urn:microsoft.com/office/officeart/2005/8/layout/chevron2"/>
    <dgm:cxn modelId="{7F105410-603F-4FAA-BEFC-AB5A009229E0}" type="presParOf" srcId="{D144F0F0-C353-49E8-9CE2-8621CB0ACC58}" destId="{3CD75FF7-7045-4A2F-85F9-2AA56240C053}" srcOrd="1" destOrd="0" presId="urn:microsoft.com/office/officeart/2005/8/layout/chevron2"/>
    <dgm:cxn modelId="{76BA0AE1-C141-4C35-A8D7-ABC85F65CBA0}" type="presParOf" srcId="{D144F0F0-C353-49E8-9CE2-8621CB0ACC58}" destId="{6E90DEF2-D899-4D4C-B8E6-6F9D1B1A16A5}" srcOrd="2" destOrd="0" presId="urn:microsoft.com/office/officeart/2005/8/layout/chevron2"/>
    <dgm:cxn modelId="{C2435CE2-BEBD-4813-B916-89E6ECF125BC}" type="presParOf" srcId="{6E90DEF2-D899-4D4C-B8E6-6F9D1B1A16A5}" destId="{D2FCA635-1551-4526-AF4F-B9299051D9D6}" srcOrd="0" destOrd="0" presId="urn:microsoft.com/office/officeart/2005/8/layout/chevron2"/>
    <dgm:cxn modelId="{D5C9BD2A-D8DF-4B86-8E54-1655C1A6D386}" type="presParOf" srcId="{6E90DEF2-D899-4D4C-B8E6-6F9D1B1A16A5}" destId="{A9956829-5C5F-4A0B-B6A9-1227DEB3CA02}" srcOrd="1" destOrd="0" presId="urn:microsoft.com/office/officeart/2005/8/layout/chevron2"/>
    <dgm:cxn modelId="{004A012D-ECC9-4E8D-94B2-F4FD9C58EE83}" type="presParOf" srcId="{D144F0F0-C353-49E8-9CE2-8621CB0ACC58}" destId="{1A0CA47B-C44E-40F6-92FE-38223EC44AB8}" srcOrd="3" destOrd="0" presId="urn:microsoft.com/office/officeart/2005/8/layout/chevron2"/>
    <dgm:cxn modelId="{C9AD95B6-6C6A-418C-B0DC-399C0F63EA4D}" type="presParOf" srcId="{D144F0F0-C353-49E8-9CE2-8621CB0ACC58}" destId="{091DFE7A-8D5D-43C3-9A6B-2FC79DE65EBC}" srcOrd="4" destOrd="0" presId="urn:microsoft.com/office/officeart/2005/8/layout/chevron2"/>
    <dgm:cxn modelId="{2E6D0CA5-D817-4C3A-BF30-76B167C8F50C}" type="presParOf" srcId="{091DFE7A-8D5D-43C3-9A6B-2FC79DE65EBC}" destId="{6C516054-4EB2-417A-91C7-E92E5792F1E6}" srcOrd="0" destOrd="0" presId="urn:microsoft.com/office/officeart/2005/8/layout/chevron2"/>
    <dgm:cxn modelId="{5A472945-31F9-49FA-8B02-A7F010EA322D}" type="presParOf" srcId="{091DFE7A-8D5D-43C3-9A6B-2FC79DE65EBC}" destId="{0F0C67CA-1F18-492D-84CD-D77921CD0630}" srcOrd="1" destOrd="0" presId="urn:microsoft.com/office/officeart/2005/8/layout/chevron2"/>
    <dgm:cxn modelId="{13F35E21-08E6-4EBD-A451-915BA21630FE}" type="presParOf" srcId="{D144F0F0-C353-49E8-9CE2-8621CB0ACC58}" destId="{1F274CE2-3A8B-4DFA-B6CE-DF7B1558AE7D}" srcOrd="5" destOrd="0" presId="urn:microsoft.com/office/officeart/2005/8/layout/chevron2"/>
    <dgm:cxn modelId="{2486DB3F-D31A-4F9C-94BA-38F54087B5CF}" type="presParOf" srcId="{D144F0F0-C353-49E8-9CE2-8621CB0ACC58}" destId="{8147DD87-D19A-4B53-ADE7-84108FD1D7D3}" srcOrd="6" destOrd="0" presId="urn:microsoft.com/office/officeart/2005/8/layout/chevron2"/>
    <dgm:cxn modelId="{428D88C9-547F-4D01-B1B5-ACFB0C5F588C}" type="presParOf" srcId="{8147DD87-D19A-4B53-ADE7-84108FD1D7D3}" destId="{686E9E8B-5789-4410-8C7A-F232045148E4}" srcOrd="0" destOrd="0" presId="urn:microsoft.com/office/officeart/2005/8/layout/chevron2"/>
    <dgm:cxn modelId="{0C255FF8-C047-4F34-8A4B-0F1398937F45}" type="presParOf" srcId="{8147DD87-D19A-4B53-ADE7-84108FD1D7D3}" destId="{8531776B-7C2D-4748-8167-EC4CBBFBED7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B8426E-186D-470D-BA67-2D9B174CA05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9C39CFF-2627-46DE-A940-DFB07116F831}">
      <dgm:prSet phldrT="[Text]"/>
      <dgm:spPr/>
      <dgm:t>
        <a:bodyPr/>
        <a:lstStyle/>
        <a:p>
          <a:r>
            <a:rPr lang="en-US" dirty="0"/>
            <a:t>Key Finding 1: Load growth</a:t>
          </a:r>
        </a:p>
      </dgm:t>
    </dgm:pt>
    <dgm:pt modelId="{64B5E2B0-D1AB-4D8E-9F68-C5E3F03B8D25}" type="parTrans" cxnId="{4F02AAEA-0F58-4954-B3DF-66D52722BE1C}">
      <dgm:prSet/>
      <dgm:spPr/>
      <dgm:t>
        <a:bodyPr/>
        <a:lstStyle/>
        <a:p>
          <a:endParaRPr lang="en-US"/>
        </a:p>
      </dgm:t>
    </dgm:pt>
    <dgm:pt modelId="{127E50EB-9AA3-452E-8DC2-D43DD19C4CB2}" type="sibTrans" cxnId="{4F02AAEA-0F58-4954-B3DF-66D52722BE1C}">
      <dgm:prSet/>
      <dgm:spPr/>
      <dgm:t>
        <a:bodyPr/>
        <a:lstStyle/>
        <a:p>
          <a:endParaRPr lang="en-US"/>
        </a:p>
      </dgm:t>
    </dgm:pt>
    <dgm:pt modelId="{8737BEDD-DDCF-46BD-AEC5-04D382B9984C}">
      <dgm:prSet/>
      <dgm:spPr/>
      <dgm:t>
        <a:bodyPr/>
        <a:lstStyle/>
        <a:p>
          <a:r>
            <a:rPr lang="en-US" dirty="0"/>
            <a:t>Key Finding 2: Solar generation</a:t>
          </a:r>
        </a:p>
      </dgm:t>
    </dgm:pt>
    <dgm:pt modelId="{C4EDD401-AC6C-44D9-B0EE-2CA32C667AF7}" type="parTrans" cxnId="{FBCFF22F-2642-49DA-A6B7-C3EC51861E03}">
      <dgm:prSet/>
      <dgm:spPr/>
      <dgm:t>
        <a:bodyPr/>
        <a:lstStyle/>
        <a:p>
          <a:endParaRPr lang="en-US"/>
        </a:p>
      </dgm:t>
    </dgm:pt>
    <dgm:pt modelId="{20DC6569-C70F-4814-9C3B-99F191104EA7}" type="sibTrans" cxnId="{FBCFF22F-2642-49DA-A6B7-C3EC51861E03}">
      <dgm:prSet/>
      <dgm:spPr/>
      <dgm:t>
        <a:bodyPr/>
        <a:lstStyle/>
        <a:p>
          <a:endParaRPr lang="en-US"/>
        </a:p>
      </dgm:t>
    </dgm:pt>
    <dgm:pt modelId="{6114EF69-ECDA-421F-BC8F-F0CBE55F3752}">
      <dgm:prSet/>
      <dgm:spPr/>
      <dgm:t>
        <a:bodyPr/>
        <a:lstStyle/>
        <a:p>
          <a:r>
            <a:rPr lang="en-US" dirty="0"/>
            <a:t>Key Finding 3: Net-load resource adequacy</a:t>
          </a:r>
        </a:p>
      </dgm:t>
    </dgm:pt>
    <dgm:pt modelId="{DE0C45FF-505A-42A3-81F4-B7A2660C0E68}" type="parTrans" cxnId="{72064D80-74F3-4293-9A82-53120288EF87}">
      <dgm:prSet/>
      <dgm:spPr/>
      <dgm:t>
        <a:bodyPr/>
        <a:lstStyle/>
        <a:p>
          <a:endParaRPr lang="en-US"/>
        </a:p>
      </dgm:t>
    </dgm:pt>
    <dgm:pt modelId="{99960C0F-E542-46CD-B289-E023CBE75BED}" type="sibTrans" cxnId="{72064D80-74F3-4293-9A82-53120288EF87}">
      <dgm:prSet/>
      <dgm:spPr/>
      <dgm:t>
        <a:bodyPr/>
        <a:lstStyle/>
        <a:p>
          <a:endParaRPr lang="en-US"/>
        </a:p>
      </dgm:t>
    </dgm:pt>
    <dgm:pt modelId="{411343B7-AB7C-41CA-8DC9-8FE17FB66ECA}">
      <dgm:prSet/>
      <dgm:spPr/>
      <dgm:t>
        <a:bodyPr/>
        <a:lstStyle/>
        <a:p>
          <a:r>
            <a:rPr lang="en-US" dirty="0"/>
            <a:t>Key Finding 4: Increased west-to-east power flow</a:t>
          </a:r>
        </a:p>
      </dgm:t>
    </dgm:pt>
    <dgm:pt modelId="{E63D463C-3F31-4AED-904A-8EFC94BD818B}" type="parTrans" cxnId="{30B161C5-F461-41F9-B263-88C8AD0E38F9}">
      <dgm:prSet/>
      <dgm:spPr/>
      <dgm:t>
        <a:bodyPr/>
        <a:lstStyle/>
        <a:p>
          <a:endParaRPr lang="en-US"/>
        </a:p>
      </dgm:t>
    </dgm:pt>
    <dgm:pt modelId="{1A5B7DA4-730B-43A0-918F-D5C428686FDC}" type="sibTrans" cxnId="{30B161C5-F461-41F9-B263-88C8AD0E38F9}">
      <dgm:prSet/>
      <dgm:spPr/>
      <dgm:t>
        <a:bodyPr/>
        <a:lstStyle/>
        <a:p>
          <a:endParaRPr lang="en-US"/>
        </a:p>
      </dgm:t>
    </dgm:pt>
    <dgm:pt modelId="{07B329D3-39BA-4650-BC74-EF2CC6D63BD3}">
      <dgm:prSet/>
      <dgm:spPr/>
      <dgm:t>
        <a:bodyPr/>
        <a:lstStyle/>
        <a:p>
          <a:r>
            <a:rPr lang="en-US" dirty="0"/>
            <a:t>Key Finding 5: Panhandle expansion</a:t>
          </a:r>
        </a:p>
      </dgm:t>
    </dgm:pt>
    <dgm:pt modelId="{5859945B-5DFC-4BEB-A4B4-F55E7D754A11}" type="parTrans" cxnId="{B0C413B3-0620-4CE4-ACE2-E191CF271842}">
      <dgm:prSet/>
      <dgm:spPr/>
      <dgm:t>
        <a:bodyPr/>
        <a:lstStyle/>
        <a:p>
          <a:endParaRPr lang="en-US"/>
        </a:p>
      </dgm:t>
    </dgm:pt>
    <dgm:pt modelId="{EB2BA74C-1C4F-4875-8DB5-20D5126F8198}" type="sibTrans" cxnId="{B0C413B3-0620-4CE4-ACE2-E191CF271842}">
      <dgm:prSet/>
      <dgm:spPr/>
      <dgm:t>
        <a:bodyPr/>
        <a:lstStyle/>
        <a:p>
          <a:endParaRPr lang="en-US"/>
        </a:p>
      </dgm:t>
    </dgm:pt>
    <dgm:pt modelId="{2C5DF80E-0E80-4A68-9A05-AA2D4C22B539}">
      <dgm:prSet phldrT="[Text]"/>
      <dgm:spPr/>
      <dgm:t>
        <a:bodyPr/>
        <a:lstStyle/>
        <a:p>
          <a:r>
            <a:rPr lang="en-US" dirty="0"/>
            <a:t>Load continued to grow in ERCOT in seven of the eight scenarios.</a:t>
          </a:r>
        </a:p>
      </dgm:t>
    </dgm:pt>
    <dgm:pt modelId="{53AB8F3E-35BF-4636-BFC2-0F583922FB18}" type="parTrans" cxnId="{4B79FD10-1256-419D-A15F-E0F2111F3FD9}">
      <dgm:prSet/>
      <dgm:spPr/>
      <dgm:t>
        <a:bodyPr/>
        <a:lstStyle/>
        <a:p>
          <a:endParaRPr lang="en-US"/>
        </a:p>
      </dgm:t>
    </dgm:pt>
    <dgm:pt modelId="{07E03D45-4793-4310-90C9-53C092D118A9}" type="sibTrans" cxnId="{4B79FD10-1256-419D-A15F-E0F2111F3FD9}">
      <dgm:prSet/>
      <dgm:spPr/>
      <dgm:t>
        <a:bodyPr/>
        <a:lstStyle/>
        <a:p>
          <a:endParaRPr lang="en-US"/>
        </a:p>
      </dgm:t>
    </dgm:pt>
    <dgm:pt modelId="{9453449A-E195-4C4A-96D6-7D29A727AE71}">
      <dgm:prSet/>
      <dgm:spPr/>
      <dgm:t>
        <a:bodyPr/>
        <a:lstStyle/>
        <a:p>
          <a:r>
            <a:rPr lang="en-US" dirty="0"/>
            <a:t>All scenarios showed a significant amount of solar generation additions and the retirement of coal and natural gas generation.</a:t>
          </a:r>
        </a:p>
      </dgm:t>
    </dgm:pt>
    <dgm:pt modelId="{0A867023-B2FF-4131-8315-6106118C5C0C}" type="parTrans" cxnId="{EC2F71F5-B328-4479-9CC0-208A91449BAA}">
      <dgm:prSet/>
      <dgm:spPr/>
      <dgm:t>
        <a:bodyPr/>
        <a:lstStyle/>
        <a:p>
          <a:endParaRPr lang="en-US"/>
        </a:p>
      </dgm:t>
    </dgm:pt>
    <dgm:pt modelId="{A36AA17C-73F7-4307-8D51-37DFFC048974}" type="sibTrans" cxnId="{EC2F71F5-B328-4479-9CC0-208A91449BAA}">
      <dgm:prSet/>
      <dgm:spPr/>
      <dgm:t>
        <a:bodyPr/>
        <a:lstStyle/>
        <a:p>
          <a:endParaRPr lang="en-US"/>
        </a:p>
      </dgm:t>
    </dgm:pt>
    <dgm:pt modelId="{48FDD4DC-1C7F-4716-AE45-699CA2C52941}">
      <dgm:prSet/>
      <dgm:spPr/>
      <dgm:t>
        <a:bodyPr/>
        <a:lstStyle/>
        <a:p>
          <a:r>
            <a:rPr lang="en-US" dirty="0"/>
            <a:t>There may be generation scarcity challenges during the summer in the 8-9 p.m. (20:00-21:00) hours in scenarios with a large amount of solar generation.</a:t>
          </a:r>
        </a:p>
      </dgm:t>
    </dgm:pt>
    <dgm:pt modelId="{6D22D26B-C94E-4CEA-B56A-AE46648A6202}" type="parTrans" cxnId="{76670381-1573-4D74-958C-C012388B81CA}">
      <dgm:prSet/>
      <dgm:spPr/>
      <dgm:t>
        <a:bodyPr/>
        <a:lstStyle/>
        <a:p>
          <a:endParaRPr lang="en-US"/>
        </a:p>
      </dgm:t>
    </dgm:pt>
    <dgm:pt modelId="{9EACACA0-0323-45DD-8ACC-13059A1EB28C}" type="sibTrans" cxnId="{76670381-1573-4D74-958C-C012388B81CA}">
      <dgm:prSet/>
      <dgm:spPr/>
      <dgm:t>
        <a:bodyPr/>
        <a:lstStyle/>
        <a:p>
          <a:endParaRPr lang="en-US"/>
        </a:p>
      </dgm:t>
    </dgm:pt>
    <dgm:pt modelId="{2A440077-80DA-4324-AC20-8739186849EE}">
      <dgm:prSet/>
      <dgm:spPr/>
      <dgm:t>
        <a:bodyPr/>
        <a:lstStyle/>
        <a:p>
          <a:r>
            <a:rPr lang="en-US" dirty="0"/>
            <a:t>A combination of high amounts of solar generation additions in the west and generation retirements in the east could result in a significant increase in west-to-east power flows on the transmission network. This change will result in the need for transmission system improvements in order to reliably accommodate these power flows. This result was seen in all of the studied scenarios, including the High Energy Efficiency/ Distributed Generation scenario, which also saw negative load growth.</a:t>
          </a:r>
        </a:p>
      </dgm:t>
    </dgm:pt>
    <dgm:pt modelId="{5CF02AEF-725F-4DD1-BCBD-6F0032C0ED2F}" type="parTrans" cxnId="{0B278FB3-7CFC-4F76-847F-B34879BB5514}">
      <dgm:prSet/>
      <dgm:spPr/>
      <dgm:t>
        <a:bodyPr/>
        <a:lstStyle/>
        <a:p>
          <a:endParaRPr lang="en-US"/>
        </a:p>
      </dgm:t>
    </dgm:pt>
    <dgm:pt modelId="{796B4F19-76E8-451C-8811-7FBA9DD1D60D}" type="sibTrans" cxnId="{0B278FB3-7CFC-4F76-847F-B34879BB5514}">
      <dgm:prSet/>
      <dgm:spPr/>
      <dgm:t>
        <a:bodyPr/>
        <a:lstStyle/>
        <a:p>
          <a:endParaRPr lang="en-US"/>
        </a:p>
      </dgm:t>
    </dgm:pt>
    <dgm:pt modelId="{2281C447-5710-458E-A046-9326B8D78B4D}">
      <dgm:prSet/>
      <dgm:spPr/>
      <dgm:t>
        <a:bodyPr/>
        <a:lstStyle/>
        <a:p>
          <a:r>
            <a:rPr lang="en-US" dirty="0"/>
            <a:t>Expected continued generation additions in the Panhandle will necessitate transmission improvements in the area. Two 175-MVAR synchronous condensers at Windmill substation were economically justified across all the scenarios studied. In addition, a new 345-kV transmission path out of the Panhandle was found to be economically justified in the Environmental Mandate scenario.</a:t>
          </a:r>
        </a:p>
      </dgm:t>
    </dgm:pt>
    <dgm:pt modelId="{4F294417-B6FE-4462-97DE-D8DCB8237B1E}" type="parTrans" cxnId="{8A232771-6347-4C21-94CA-FAB36782629C}">
      <dgm:prSet/>
      <dgm:spPr/>
      <dgm:t>
        <a:bodyPr/>
        <a:lstStyle/>
        <a:p>
          <a:endParaRPr lang="en-US"/>
        </a:p>
      </dgm:t>
    </dgm:pt>
    <dgm:pt modelId="{A40B1FD4-B16F-411C-ACC0-B089CCFC9503}" type="sibTrans" cxnId="{8A232771-6347-4C21-94CA-FAB36782629C}">
      <dgm:prSet/>
      <dgm:spPr/>
      <dgm:t>
        <a:bodyPr/>
        <a:lstStyle/>
        <a:p>
          <a:endParaRPr lang="en-US"/>
        </a:p>
      </dgm:t>
    </dgm:pt>
    <dgm:pt modelId="{28633165-49E5-404F-B492-BC091F1B2C42}" type="pres">
      <dgm:prSet presAssocID="{76B8426E-186D-470D-BA67-2D9B174CA058}" presName="linear" presStyleCnt="0">
        <dgm:presLayoutVars>
          <dgm:dir/>
          <dgm:animLvl val="lvl"/>
          <dgm:resizeHandles val="exact"/>
        </dgm:presLayoutVars>
      </dgm:prSet>
      <dgm:spPr/>
      <dgm:t>
        <a:bodyPr/>
        <a:lstStyle/>
        <a:p>
          <a:endParaRPr lang="en-US"/>
        </a:p>
      </dgm:t>
    </dgm:pt>
    <dgm:pt modelId="{AC148B1B-84D0-4042-9347-58ADF4AC3BAF}" type="pres">
      <dgm:prSet presAssocID="{29C39CFF-2627-46DE-A940-DFB07116F831}" presName="parentLin" presStyleCnt="0"/>
      <dgm:spPr/>
    </dgm:pt>
    <dgm:pt modelId="{9BC54FCA-02DA-49B7-BA9E-F151F66B680A}" type="pres">
      <dgm:prSet presAssocID="{29C39CFF-2627-46DE-A940-DFB07116F831}" presName="parentLeftMargin" presStyleLbl="node1" presStyleIdx="0" presStyleCnt="5"/>
      <dgm:spPr/>
      <dgm:t>
        <a:bodyPr/>
        <a:lstStyle/>
        <a:p>
          <a:endParaRPr lang="en-US"/>
        </a:p>
      </dgm:t>
    </dgm:pt>
    <dgm:pt modelId="{CA5298C5-3EDE-4024-93C7-26BCBD02A555}" type="pres">
      <dgm:prSet presAssocID="{29C39CFF-2627-46DE-A940-DFB07116F831}" presName="parentText" presStyleLbl="node1" presStyleIdx="0" presStyleCnt="5">
        <dgm:presLayoutVars>
          <dgm:chMax val="0"/>
          <dgm:bulletEnabled val="1"/>
        </dgm:presLayoutVars>
      </dgm:prSet>
      <dgm:spPr/>
      <dgm:t>
        <a:bodyPr/>
        <a:lstStyle/>
        <a:p>
          <a:endParaRPr lang="en-US"/>
        </a:p>
      </dgm:t>
    </dgm:pt>
    <dgm:pt modelId="{63DB3985-1184-42C3-B268-033D47138568}" type="pres">
      <dgm:prSet presAssocID="{29C39CFF-2627-46DE-A940-DFB07116F831}" presName="negativeSpace" presStyleCnt="0"/>
      <dgm:spPr/>
    </dgm:pt>
    <dgm:pt modelId="{1184C579-FE35-4432-8458-04F7A1FB21D7}" type="pres">
      <dgm:prSet presAssocID="{29C39CFF-2627-46DE-A940-DFB07116F831}" presName="childText" presStyleLbl="conFgAcc1" presStyleIdx="0" presStyleCnt="5">
        <dgm:presLayoutVars>
          <dgm:bulletEnabled val="1"/>
        </dgm:presLayoutVars>
      </dgm:prSet>
      <dgm:spPr/>
      <dgm:t>
        <a:bodyPr/>
        <a:lstStyle/>
        <a:p>
          <a:endParaRPr lang="en-US"/>
        </a:p>
      </dgm:t>
    </dgm:pt>
    <dgm:pt modelId="{98949ABC-3A44-4DB6-9770-E864123D5B16}" type="pres">
      <dgm:prSet presAssocID="{127E50EB-9AA3-452E-8DC2-D43DD19C4CB2}" presName="spaceBetweenRectangles" presStyleCnt="0"/>
      <dgm:spPr/>
    </dgm:pt>
    <dgm:pt modelId="{2934E862-FAF9-4584-A79F-BDCEE84EE89A}" type="pres">
      <dgm:prSet presAssocID="{8737BEDD-DDCF-46BD-AEC5-04D382B9984C}" presName="parentLin" presStyleCnt="0"/>
      <dgm:spPr/>
    </dgm:pt>
    <dgm:pt modelId="{88455C60-E21F-4ED6-A783-E664437B5632}" type="pres">
      <dgm:prSet presAssocID="{8737BEDD-DDCF-46BD-AEC5-04D382B9984C}" presName="parentLeftMargin" presStyleLbl="node1" presStyleIdx="0" presStyleCnt="5"/>
      <dgm:spPr/>
      <dgm:t>
        <a:bodyPr/>
        <a:lstStyle/>
        <a:p>
          <a:endParaRPr lang="en-US"/>
        </a:p>
      </dgm:t>
    </dgm:pt>
    <dgm:pt modelId="{11C50F68-0922-4847-8F80-3232BDED1A60}" type="pres">
      <dgm:prSet presAssocID="{8737BEDD-DDCF-46BD-AEC5-04D382B9984C}" presName="parentText" presStyleLbl="node1" presStyleIdx="1" presStyleCnt="5">
        <dgm:presLayoutVars>
          <dgm:chMax val="0"/>
          <dgm:bulletEnabled val="1"/>
        </dgm:presLayoutVars>
      </dgm:prSet>
      <dgm:spPr/>
      <dgm:t>
        <a:bodyPr/>
        <a:lstStyle/>
        <a:p>
          <a:endParaRPr lang="en-US"/>
        </a:p>
      </dgm:t>
    </dgm:pt>
    <dgm:pt modelId="{A9A7150C-6081-4133-8B58-A9E300972AEA}" type="pres">
      <dgm:prSet presAssocID="{8737BEDD-DDCF-46BD-AEC5-04D382B9984C}" presName="negativeSpace" presStyleCnt="0"/>
      <dgm:spPr/>
    </dgm:pt>
    <dgm:pt modelId="{F199630C-E0DD-4478-82B7-68BD119345C6}" type="pres">
      <dgm:prSet presAssocID="{8737BEDD-DDCF-46BD-AEC5-04D382B9984C}" presName="childText" presStyleLbl="conFgAcc1" presStyleIdx="1" presStyleCnt="5">
        <dgm:presLayoutVars>
          <dgm:bulletEnabled val="1"/>
        </dgm:presLayoutVars>
      </dgm:prSet>
      <dgm:spPr/>
      <dgm:t>
        <a:bodyPr/>
        <a:lstStyle/>
        <a:p>
          <a:endParaRPr lang="en-US"/>
        </a:p>
      </dgm:t>
    </dgm:pt>
    <dgm:pt modelId="{DF494D6A-B24F-435C-B978-6123227CC647}" type="pres">
      <dgm:prSet presAssocID="{20DC6569-C70F-4814-9C3B-99F191104EA7}" presName="spaceBetweenRectangles" presStyleCnt="0"/>
      <dgm:spPr/>
    </dgm:pt>
    <dgm:pt modelId="{21137CD5-D679-4CA2-9CA5-AEAB0FCF466D}" type="pres">
      <dgm:prSet presAssocID="{6114EF69-ECDA-421F-BC8F-F0CBE55F3752}" presName="parentLin" presStyleCnt="0"/>
      <dgm:spPr/>
    </dgm:pt>
    <dgm:pt modelId="{090B983F-7D67-4988-BB8B-FBD69261B362}" type="pres">
      <dgm:prSet presAssocID="{6114EF69-ECDA-421F-BC8F-F0CBE55F3752}" presName="parentLeftMargin" presStyleLbl="node1" presStyleIdx="1" presStyleCnt="5"/>
      <dgm:spPr/>
      <dgm:t>
        <a:bodyPr/>
        <a:lstStyle/>
        <a:p>
          <a:endParaRPr lang="en-US"/>
        </a:p>
      </dgm:t>
    </dgm:pt>
    <dgm:pt modelId="{19A83FF7-2E44-4439-B2E0-53963EB652EB}" type="pres">
      <dgm:prSet presAssocID="{6114EF69-ECDA-421F-BC8F-F0CBE55F3752}" presName="parentText" presStyleLbl="node1" presStyleIdx="2" presStyleCnt="5">
        <dgm:presLayoutVars>
          <dgm:chMax val="0"/>
          <dgm:bulletEnabled val="1"/>
        </dgm:presLayoutVars>
      </dgm:prSet>
      <dgm:spPr/>
      <dgm:t>
        <a:bodyPr/>
        <a:lstStyle/>
        <a:p>
          <a:endParaRPr lang="en-US"/>
        </a:p>
      </dgm:t>
    </dgm:pt>
    <dgm:pt modelId="{E82A2F28-AB63-48D7-ADA0-F5F86831ABE0}" type="pres">
      <dgm:prSet presAssocID="{6114EF69-ECDA-421F-BC8F-F0CBE55F3752}" presName="negativeSpace" presStyleCnt="0"/>
      <dgm:spPr/>
    </dgm:pt>
    <dgm:pt modelId="{B2EF822C-D851-4C39-A7A8-0C61B47B1540}" type="pres">
      <dgm:prSet presAssocID="{6114EF69-ECDA-421F-BC8F-F0CBE55F3752}" presName="childText" presStyleLbl="conFgAcc1" presStyleIdx="2" presStyleCnt="5">
        <dgm:presLayoutVars>
          <dgm:bulletEnabled val="1"/>
        </dgm:presLayoutVars>
      </dgm:prSet>
      <dgm:spPr/>
      <dgm:t>
        <a:bodyPr/>
        <a:lstStyle/>
        <a:p>
          <a:endParaRPr lang="en-US"/>
        </a:p>
      </dgm:t>
    </dgm:pt>
    <dgm:pt modelId="{3874DB0A-F357-45AB-913E-98B435D18CFE}" type="pres">
      <dgm:prSet presAssocID="{99960C0F-E542-46CD-B289-E023CBE75BED}" presName="spaceBetweenRectangles" presStyleCnt="0"/>
      <dgm:spPr/>
    </dgm:pt>
    <dgm:pt modelId="{C29513B9-58AE-4862-B279-020524FCF7FA}" type="pres">
      <dgm:prSet presAssocID="{411343B7-AB7C-41CA-8DC9-8FE17FB66ECA}" presName="parentLin" presStyleCnt="0"/>
      <dgm:spPr/>
    </dgm:pt>
    <dgm:pt modelId="{B288E88F-250F-4965-823E-65989B622EDA}" type="pres">
      <dgm:prSet presAssocID="{411343B7-AB7C-41CA-8DC9-8FE17FB66ECA}" presName="parentLeftMargin" presStyleLbl="node1" presStyleIdx="2" presStyleCnt="5"/>
      <dgm:spPr/>
      <dgm:t>
        <a:bodyPr/>
        <a:lstStyle/>
        <a:p>
          <a:endParaRPr lang="en-US"/>
        </a:p>
      </dgm:t>
    </dgm:pt>
    <dgm:pt modelId="{F2F7C317-43DA-4801-B406-FDCD5A68F848}" type="pres">
      <dgm:prSet presAssocID="{411343B7-AB7C-41CA-8DC9-8FE17FB66ECA}" presName="parentText" presStyleLbl="node1" presStyleIdx="3" presStyleCnt="5">
        <dgm:presLayoutVars>
          <dgm:chMax val="0"/>
          <dgm:bulletEnabled val="1"/>
        </dgm:presLayoutVars>
      </dgm:prSet>
      <dgm:spPr/>
      <dgm:t>
        <a:bodyPr/>
        <a:lstStyle/>
        <a:p>
          <a:endParaRPr lang="en-US"/>
        </a:p>
      </dgm:t>
    </dgm:pt>
    <dgm:pt modelId="{32BFE18C-359A-4540-8ED6-5F6F662E80AD}" type="pres">
      <dgm:prSet presAssocID="{411343B7-AB7C-41CA-8DC9-8FE17FB66ECA}" presName="negativeSpace" presStyleCnt="0"/>
      <dgm:spPr/>
    </dgm:pt>
    <dgm:pt modelId="{7C52BBE9-46E8-46B5-970D-A3721D5D5D1E}" type="pres">
      <dgm:prSet presAssocID="{411343B7-AB7C-41CA-8DC9-8FE17FB66ECA}" presName="childText" presStyleLbl="conFgAcc1" presStyleIdx="3" presStyleCnt="5">
        <dgm:presLayoutVars>
          <dgm:bulletEnabled val="1"/>
        </dgm:presLayoutVars>
      </dgm:prSet>
      <dgm:spPr/>
      <dgm:t>
        <a:bodyPr/>
        <a:lstStyle/>
        <a:p>
          <a:endParaRPr lang="en-US"/>
        </a:p>
      </dgm:t>
    </dgm:pt>
    <dgm:pt modelId="{99194357-3383-49BC-A7D4-47D9BC3CDF8F}" type="pres">
      <dgm:prSet presAssocID="{1A5B7DA4-730B-43A0-918F-D5C428686FDC}" presName="spaceBetweenRectangles" presStyleCnt="0"/>
      <dgm:spPr/>
    </dgm:pt>
    <dgm:pt modelId="{10805380-8308-4C4B-91A8-1BDB2472A6DA}" type="pres">
      <dgm:prSet presAssocID="{07B329D3-39BA-4650-BC74-EF2CC6D63BD3}" presName="parentLin" presStyleCnt="0"/>
      <dgm:spPr/>
    </dgm:pt>
    <dgm:pt modelId="{5C6A0551-96EA-44B4-AC9C-574119075646}" type="pres">
      <dgm:prSet presAssocID="{07B329D3-39BA-4650-BC74-EF2CC6D63BD3}" presName="parentLeftMargin" presStyleLbl="node1" presStyleIdx="3" presStyleCnt="5"/>
      <dgm:spPr/>
      <dgm:t>
        <a:bodyPr/>
        <a:lstStyle/>
        <a:p>
          <a:endParaRPr lang="en-US"/>
        </a:p>
      </dgm:t>
    </dgm:pt>
    <dgm:pt modelId="{9ED83D7F-B1A6-4773-B723-612CE14BA347}" type="pres">
      <dgm:prSet presAssocID="{07B329D3-39BA-4650-BC74-EF2CC6D63BD3}" presName="parentText" presStyleLbl="node1" presStyleIdx="4" presStyleCnt="5">
        <dgm:presLayoutVars>
          <dgm:chMax val="0"/>
          <dgm:bulletEnabled val="1"/>
        </dgm:presLayoutVars>
      </dgm:prSet>
      <dgm:spPr/>
      <dgm:t>
        <a:bodyPr/>
        <a:lstStyle/>
        <a:p>
          <a:endParaRPr lang="en-US"/>
        </a:p>
      </dgm:t>
    </dgm:pt>
    <dgm:pt modelId="{A7E5EDBE-2402-4A70-90C7-A9DFF3B88C4F}" type="pres">
      <dgm:prSet presAssocID="{07B329D3-39BA-4650-BC74-EF2CC6D63BD3}" presName="negativeSpace" presStyleCnt="0"/>
      <dgm:spPr/>
    </dgm:pt>
    <dgm:pt modelId="{C3344C08-3F84-417A-BF38-9C39EB35277C}" type="pres">
      <dgm:prSet presAssocID="{07B329D3-39BA-4650-BC74-EF2CC6D63BD3}" presName="childText" presStyleLbl="conFgAcc1" presStyleIdx="4" presStyleCnt="5">
        <dgm:presLayoutVars>
          <dgm:bulletEnabled val="1"/>
        </dgm:presLayoutVars>
      </dgm:prSet>
      <dgm:spPr/>
      <dgm:t>
        <a:bodyPr/>
        <a:lstStyle/>
        <a:p>
          <a:endParaRPr lang="en-US"/>
        </a:p>
      </dgm:t>
    </dgm:pt>
  </dgm:ptLst>
  <dgm:cxnLst>
    <dgm:cxn modelId="{1210F981-BE2C-4DDB-9669-BC51DB1B5BC9}" type="presOf" srcId="{6114EF69-ECDA-421F-BC8F-F0CBE55F3752}" destId="{19A83FF7-2E44-4439-B2E0-53963EB652EB}" srcOrd="1" destOrd="0" presId="urn:microsoft.com/office/officeart/2005/8/layout/list1"/>
    <dgm:cxn modelId="{FBCFF22F-2642-49DA-A6B7-C3EC51861E03}" srcId="{76B8426E-186D-470D-BA67-2D9B174CA058}" destId="{8737BEDD-DDCF-46BD-AEC5-04D382B9984C}" srcOrd="1" destOrd="0" parTransId="{C4EDD401-AC6C-44D9-B0EE-2CA32C667AF7}" sibTransId="{20DC6569-C70F-4814-9C3B-99F191104EA7}"/>
    <dgm:cxn modelId="{485944A3-D8DA-4FCD-B690-70F6CCA69FDE}" type="presOf" srcId="{48FDD4DC-1C7F-4716-AE45-699CA2C52941}" destId="{B2EF822C-D851-4C39-A7A8-0C61B47B1540}" srcOrd="0" destOrd="0" presId="urn:microsoft.com/office/officeart/2005/8/layout/list1"/>
    <dgm:cxn modelId="{0A50827E-4424-422B-B266-5EDC246CF6B1}" type="presOf" srcId="{76B8426E-186D-470D-BA67-2D9B174CA058}" destId="{28633165-49E5-404F-B492-BC091F1B2C42}" srcOrd="0" destOrd="0" presId="urn:microsoft.com/office/officeart/2005/8/layout/list1"/>
    <dgm:cxn modelId="{B0C413B3-0620-4CE4-ACE2-E191CF271842}" srcId="{76B8426E-186D-470D-BA67-2D9B174CA058}" destId="{07B329D3-39BA-4650-BC74-EF2CC6D63BD3}" srcOrd="4" destOrd="0" parTransId="{5859945B-5DFC-4BEB-A4B4-F55E7D754A11}" sibTransId="{EB2BA74C-1C4F-4875-8DB5-20D5126F8198}"/>
    <dgm:cxn modelId="{9ADA2C21-D490-4E21-B91B-42A9433B98DF}" type="presOf" srcId="{07B329D3-39BA-4650-BC74-EF2CC6D63BD3}" destId="{5C6A0551-96EA-44B4-AC9C-574119075646}" srcOrd="0" destOrd="0" presId="urn:microsoft.com/office/officeart/2005/8/layout/list1"/>
    <dgm:cxn modelId="{481AD3F3-901F-42E7-9330-980DF4BF09A8}" type="presOf" srcId="{9453449A-E195-4C4A-96D6-7D29A727AE71}" destId="{F199630C-E0DD-4478-82B7-68BD119345C6}" srcOrd="0" destOrd="0" presId="urn:microsoft.com/office/officeart/2005/8/layout/list1"/>
    <dgm:cxn modelId="{30B161C5-F461-41F9-B263-88C8AD0E38F9}" srcId="{76B8426E-186D-470D-BA67-2D9B174CA058}" destId="{411343B7-AB7C-41CA-8DC9-8FE17FB66ECA}" srcOrd="3" destOrd="0" parTransId="{E63D463C-3F31-4AED-904A-8EFC94BD818B}" sibTransId="{1A5B7DA4-730B-43A0-918F-D5C428686FDC}"/>
    <dgm:cxn modelId="{B91D6A32-066C-4DCB-A58C-7FD250509107}" type="presOf" srcId="{2A440077-80DA-4324-AC20-8739186849EE}" destId="{7C52BBE9-46E8-46B5-970D-A3721D5D5D1E}" srcOrd="0" destOrd="0" presId="urn:microsoft.com/office/officeart/2005/8/layout/list1"/>
    <dgm:cxn modelId="{CF209835-4E1A-4289-914F-D15526337FD2}" type="presOf" srcId="{07B329D3-39BA-4650-BC74-EF2CC6D63BD3}" destId="{9ED83D7F-B1A6-4773-B723-612CE14BA347}" srcOrd="1" destOrd="0" presId="urn:microsoft.com/office/officeart/2005/8/layout/list1"/>
    <dgm:cxn modelId="{B42A896B-0FD3-4CBC-B44F-B43FE69134F6}" type="presOf" srcId="{8737BEDD-DDCF-46BD-AEC5-04D382B9984C}" destId="{88455C60-E21F-4ED6-A783-E664437B5632}" srcOrd="0" destOrd="0" presId="urn:microsoft.com/office/officeart/2005/8/layout/list1"/>
    <dgm:cxn modelId="{9B7D0829-E88E-4A25-943C-31740B40C8FD}" type="presOf" srcId="{29C39CFF-2627-46DE-A940-DFB07116F831}" destId="{CA5298C5-3EDE-4024-93C7-26BCBD02A555}" srcOrd="1" destOrd="0" presId="urn:microsoft.com/office/officeart/2005/8/layout/list1"/>
    <dgm:cxn modelId="{76670381-1573-4D74-958C-C012388B81CA}" srcId="{6114EF69-ECDA-421F-BC8F-F0CBE55F3752}" destId="{48FDD4DC-1C7F-4716-AE45-699CA2C52941}" srcOrd="0" destOrd="0" parTransId="{6D22D26B-C94E-4CEA-B56A-AE46648A6202}" sibTransId="{9EACACA0-0323-45DD-8ACC-13059A1EB28C}"/>
    <dgm:cxn modelId="{8A232771-6347-4C21-94CA-FAB36782629C}" srcId="{07B329D3-39BA-4650-BC74-EF2CC6D63BD3}" destId="{2281C447-5710-458E-A046-9326B8D78B4D}" srcOrd="0" destOrd="0" parTransId="{4F294417-B6FE-4462-97DE-D8DCB8237B1E}" sibTransId="{A40B1FD4-B16F-411C-ACC0-B089CCFC9503}"/>
    <dgm:cxn modelId="{94BD8979-B6E1-407E-9D4C-6E6766420F79}" type="presOf" srcId="{411343B7-AB7C-41CA-8DC9-8FE17FB66ECA}" destId="{F2F7C317-43DA-4801-B406-FDCD5A68F848}" srcOrd="1" destOrd="0" presId="urn:microsoft.com/office/officeart/2005/8/layout/list1"/>
    <dgm:cxn modelId="{F08A88F0-4816-4D28-8E73-D82FDCCC165B}" type="presOf" srcId="{2C5DF80E-0E80-4A68-9A05-AA2D4C22B539}" destId="{1184C579-FE35-4432-8458-04F7A1FB21D7}" srcOrd="0" destOrd="0" presId="urn:microsoft.com/office/officeart/2005/8/layout/list1"/>
    <dgm:cxn modelId="{931C85C9-0A6C-4A66-B060-0915BACC05D7}" type="presOf" srcId="{8737BEDD-DDCF-46BD-AEC5-04D382B9984C}" destId="{11C50F68-0922-4847-8F80-3232BDED1A60}" srcOrd="1" destOrd="0" presId="urn:microsoft.com/office/officeart/2005/8/layout/list1"/>
    <dgm:cxn modelId="{EC2F71F5-B328-4479-9CC0-208A91449BAA}" srcId="{8737BEDD-DDCF-46BD-AEC5-04D382B9984C}" destId="{9453449A-E195-4C4A-96D6-7D29A727AE71}" srcOrd="0" destOrd="0" parTransId="{0A867023-B2FF-4131-8315-6106118C5C0C}" sibTransId="{A36AA17C-73F7-4307-8D51-37DFFC048974}"/>
    <dgm:cxn modelId="{0B278FB3-7CFC-4F76-847F-B34879BB5514}" srcId="{411343B7-AB7C-41CA-8DC9-8FE17FB66ECA}" destId="{2A440077-80DA-4324-AC20-8739186849EE}" srcOrd="0" destOrd="0" parTransId="{5CF02AEF-725F-4DD1-BCBD-6F0032C0ED2F}" sibTransId="{796B4F19-76E8-451C-8811-7FBA9DD1D60D}"/>
    <dgm:cxn modelId="{FB58EFA1-312C-48F7-A83D-6A602C801BD0}" type="presOf" srcId="{29C39CFF-2627-46DE-A940-DFB07116F831}" destId="{9BC54FCA-02DA-49B7-BA9E-F151F66B680A}" srcOrd="0" destOrd="0" presId="urn:microsoft.com/office/officeart/2005/8/layout/list1"/>
    <dgm:cxn modelId="{73D28020-4C47-43A2-B219-8E4AE31B2292}" type="presOf" srcId="{411343B7-AB7C-41CA-8DC9-8FE17FB66ECA}" destId="{B288E88F-250F-4965-823E-65989B622EDA}" srcOrd="0" destOrd="0" presId="urn:microsoft.com/office/officeart/2005/8/layout/list1"/>
    <dgm:cxn modelId="{72064D80-74F3-4293-9A82-53120288EF87}" srcId="{76B8426E-186D-470D-BA67-2D9B174CA058}" destId="{6114EF69-ECDA-421F-BC8F-F0CBE55F3752}" srcOrd="2" destOrd="0" parTransId="{DE0C45FF-505A-42A3-81F4-B7A2660C0E68}" sibTransId="{99960C0F-E542-46CD-B289-E023CBE75BED}"/>
    <dgm:cxn modelId="{4B79FD10-1256-419D-A15F-E0F2111F3FD9}" srcId="{29C39CFF-2627-46DE-A940-DFB07116F831}" destId="{2C5DF80E-0E80-4A68-9A05-AA2D4C22B539}" srcOrd="0" destOrd="0" parTransId="{53AB8F3E-35BF-4636-BFC2-0F583922FB18}" sibTransId="{07E03D45-4793-4310-90C9-53C092D118A9}"/>
    <dgm:cxn modelId="{EAE511C2-0E36-49F8-8717-140FC01272D7}" type="presOf" srcId="{6114EF69-ECDA-421F-BC8F-F0CBE55F3752}" destId="{090B983F-7D67-4988-BB8B-FBD69261B362}" srcOrd="0" destOrd="0" presId="urn:microsoft.com/office/officeart/2005/8/layout/list1"/>
    <dgm:cxn modelId="{4F02AAEA-0F58-4954-B3DF-66D52722BE1C}" srcId="{76B8426E-186D-470D-BA67-2D9B174CA058}" destId="{29C39CFF-2627-46DE-A940-DFB07116F831}" srcOrd="0" destOrd="0" parTransId="{64B5E2B0-D1AB-4D8E-9F68-C5E3F03B8D25}" sibTransId="{127E50EB-9AA3-452E-8DC2-D43DD19C4CB2}"/>
    <dgm:cxn modelId="{028A511E-B57A-4AC8-BB8A-AA7D277FCACD}" type="presOf" srcId="{2281C447-5710-458E-A046-9326B8D78B4D}" destId="{C3344C08-3F84-417A-BF38-9C39EB35277C}" srcOrd="0" destOrd="0" presId="urn:microsoft.com/office/officeart/2005/8/layout/list1"/>
    <dgm:cxn modelId="{267F0309-8624-4812-8891-CC0C30804ACB}" type="presParOf" srcId="{28633165-49E5-404F-B492-BC091F1B2C42}" destId="{AC148B1B-84D0-4042-9347-58ADF4AC3BAF}" srcOrd="0" destOrd="0" presId="urn:microsoft.com/office/officeart/2005/8/layout/list1"/>
    <dgm:cxn modelId="{54ED6697-8841-4939-972C-DD086F49C582}" type="presParOf" srcId="{AC148B1B-84D0-4042-9347-58ADF4AC3BAF}" destId="{9BC54FCA-02DA-49B7-BA9E-F151F66B680A}" srcOrd="0" destOrd="0" presId="urn:microsoft.com/office/officeart/2005/8/layout/list1"/>
    <dgm:cxn modelId="{318B4AF6-48F2-4C73-9B5C-E7F789966E1F}" type="presParOf" srcId="{AC148B1B-84D0-4042-9347-58ADF4AC3BAF}" destId="{CA5298C5-3EDE-4024-93C7-26BCBD02A555}" srcOrd="1" destOrd="0" presId="urn:microsoft.com/office/officeart/2005/8/layout/list1"/>
    <dgm:cxn modelId="{6FCBFC6C-3073-4FAA-B532-52937088965C}" type="presParOf" srcId="{28633165-49E5-404F-B492-BC091F1B2C42}" destId="{63DB3985-1184-42C3-B268-033D47138568}" srcOrd="1" destOrd="0" presId="urn:microsoft.com/office/officeart/2005/8/layout/list1"/>
    <dgm:cxn modelId="{DB593B73-A2C0-4DA4-A515-828E0FBE1B62}" type="presParOf" srcId="{28633165-49E5-404F-B492-BC091F1B2C42}" destId="{1184C579-FE35-4432-8458-04F7A1FB21D7}" srcOrd="2" destOrd="0" presId="urn:microsoft.com/office/officeart/2005/8/layout/list1"/>
    <dgm:cxn modelId="{5076D333-27FD-491A-88CD-95DBA2ED150D}" type="presParOf" srcId="{28633165-49E5-404F-B492-BC091F1B2C42}" destId="{98949ABC-3A44-4DB6-9770-E864123D5B16}" srcOrd="3" destOrd="0" presId="urn:microsoft.com/office/officeart/2005/8/layout/list1"/>
    <dgm:cxn modelId="{D27C1DC8-E4FA-4D43-A3C5-D161900D66D5}" type="presParOf" srcId="{28633165-49E5-404F-B492-BC091F1B2C42}" destId="{2934E862-FAF9-4584-A79F-BDCEE84EE89A}" srcOrd="4" destOrd="0" presId="urn:microsoft.com/office/officeart/2005/8/layout/list1"/>
    <dgm:cxn modelId="{C049C8C3-478D-474C-B97E-3A6E15BD6360}" type="presParOf" srcId="{2934E862-FAF9-4584-A79F-BDCEE84EE89A}" destId="{88455C60-E21F-4ED6-A783-E664437B5632}" srcOrd="0" destOrd="0" presId="urn:microsoft.com/office/officeart/2005/8/layout/list1"/>
    <dgm:cxn modelId="{5E2FD1D5-A939-4A29-9B07-1DF17D4F100F}" type="presParOf" srcId="{2934E862-FAF9-4584-A79F-BDCEE84EE89A}" destId="{11C50F68-0922-4847-8F80-3232BDED1A60}" srcOrd="1" destOrd="0" presId="urn:microsoft.com/office/officeart/2005/8/layout/list1"/>
    <dgm:cxn modelId="{682C1995-9614-4D43-9FA2-60EE1C1FE6FD}" type="presParOf" srcId="{28633165-49E5-404F-B492-BC091F1B2C42}" destId="{A9A7150C-6081-4133-8B58-A9E300972AEA}" srcOrd="5" destOrd="0" presId="urn:microsoft.com/office/officeart/2005/8/layout/list1"/>
    <dgm:cxn modelId="{335C19BA-D682-4E7B-B94C-4E51FF15A734}" type="presParOf" srcId="{28633165-49E5-404F-B492-BC091F1B2C42}" destId="{F199630C-E0DD-4478-82B7-68BD119345C6}" srcOrd="6" destOrd="0" presId="urn:microsoft.com/office/officeart/2005/8/layout/list1"/>
    <dgm:cxn modelId="{034368B0-D378-41BD-B354-EE4079617C13}" type="presParOf" srcId="{28633165-49E5-404F-B492-BC091F1B2C42}" destId="{DF494D6A-B24F-435C-B978-6123227CC647}" srcOrd="7" destOrd="0" presId="urn:microsoft.com/office/officeart/2005/8/layout/list1"/>
    <dgm:cxn modelId="{D8482A5E-0BBC-47F7-BF38-B084CA15E566}" type="presParOf" srcId="{28633165-49E5-404F-B492-BC091F1B2C42}" destId="{21137CD5-D679-4CA2-9CA5-AEAB0FCF466D}" srcOrd="8" destOrd="0" presId="urn:microsoft.com/office/officeart/2005/8/layout/list1"/>
    <dgm:cxn modelId="{7D0DB3E6-5C6A-4D54-A6C3-5F6946A17219}" type="presParOf" srcId="{21137CD5-D679-4CA2-9CA5-AEAB0FCF466D}" destId="{090B983F-7D67-4988-BB8B-FBD69261B362}" srcOrd="0" destOrd="0" presId="urn:microsoft.com/office/officeart/2005/8/layout/list1"/>
    <dgm:cxn modelId="{7AEE013A-A830-4E77-AB96-CB0DC218BE43}" type="presParOf" srcId="{21137CD5-D679-4CA2-9CA5-AEAB0FCF466D}" destId="{19A83FF7-2E44-4439-B2E0-53963EB652EB}" srcOrd="1" destOrd="0" presId="urn:microsoft.com/office/officeart/2005/8/layout/list1"/>
    <dgm:cxn modelId="{385FDA15-8F28-4FED-8092-0E8C40910538}" type="presParOf" srcId="{28633165-49E5-404F-B492-BC091F1B2C42}" destId="{E82A2F28-AB63-48D7-ADA0-F5F86831ABE0}" srcOrd="9" destOrd="0" presId="urn:microsoft.com/office/officeart/2005/8/layout/list1"/>
    <dgm:cxn modelId="{69922068-89B0-4C49-AB21-47CCAEB6442A}" type="presParOf" srcId="{28633165-49E5-404F-B492-BC091F1B2C42}" destId="{B2EF822C-D851-4C39-A7A8-0C61B47B1540}" srcOrd="10" destOrd="0" presId="urn:microsoft.com/office/officeart/2005/8/layout/list1"/>
    <dgm:cxn modelId="{987E57D6-7CEC-4135-A12D-0EB1EDA2BEF5}" type="presParOf" srcId="{28633165-49E5-404F-B492-BC091F1B2C42}" destId="{3874DB0A-F357-45AB-913E-98B435D18CFE}" srcOrd="11" destOrd="0" presId="urn:microsoft.com/office/officeart/2005/8/layout/list1"/>
    <dgm:cxn modelId="{F269E995-D907-4296-8935-83C011EBC456}" type="presParOf" srcId="{28633165-49E5-404F-B492-BC091F1B2C42}" destId="{C29513B9-58AE-4862-B279-020524FCF7FA}" srcOrd="12" destOrd="0" presId="urn:microsoft.com/office/officeart/2005/8/layout/list1"/>
    <dgm:cxn modelId="{AB4361A1-1606-4AB7-93DE-887D240D9947}" type="presParOf" srcId="{C29513B9-58AE-4862-B279-020524FCF7FA}" destId="{B288E88F-250F-4965-823E-65989B622EDA}" srcOrd="0" destOrd="0" presId="urn:microsoft.com/office/officeart/2005/8/layout/list1"/>
    <dgm:cxn modelId="{38A2C7FD-500E-4FF3-A175-56D5E90FBBC3}" type="presParOf" srcId="{C29513B9-58AE-4862-B279-020524FCF7FA}" destId="{F2F7C317-43DA-4801-B406-FDCD5A68F848}" srcOrd="1" destOrd="0" presId="urn:microsoft.com/office/officeart/2005/8/layout/list1"/>
    <dgm:cxn modelId="{D6D83E1A-4CF5-40B7-86C6-4B3E4C1B71A0}" type="presParOf" srcId="{28633165-49E5-404F-B492-BC091F1B2C42}" destId="{32BFE18C-359A-4540-8ED6-5F6F662E80AD}" srcOrd="13" destOrd="0" presId="urn:microsoft.com/office/officeart/2005/8/layout/list1"/>
    <dgm:cxn modelId="{5976C45D-8AA4-4EB9-B97D-25CF5963AE87}" type="presParOf" srcId="{28633165-49E5-404F-B492-BC091F1B2C42}" destId="{7C52BBE9-46E8-46B5-970D-A3721D5D5D1E}" srcOrd="14" destOrd="0" presId="urn:microsoft.com/office/officeart/2005/8/layout/list1"/>
    <dgm:cxn modelId="{37E8A2E7-1265-41EB-A18A-A88B1BB80992}" type="presParOf" srcId="{28633165-49E5-404F-B492-BC091F1B2C42}" destId="{99194357-3383-49BC-A7D4-47D9BC3CDF8F}" srcOrd="15" destOrd="0" presId="urn:microsoft.com/office/officeart/2005/8/layout/list1"/>
    <dgm:cxn modelId="{4B5E188D-87E4-4FE2-870C-8C350D4094B5}" type="presParOf" srcId="{28633165-49E5-404F-B492-BC091F1B2C42}" destId="{10805380-8308-4C4B-91A8-1BDB2472A6DA}" srcOrd="16" destOrd="0" presId="urn:microsoft.com/office/officeart/2005/8/layout/list1"/>
    <dgm:cxn modelId="{14F9BD64-152F-4E94-9294-88A8F52754B5}" type="presParOf" srcId="{10805380-8308-4C4B-91A8-1BDB2472A6DA}" destId="{5C6A0551-96EA-44B4-AC9C-574119075646}" srcOrd="0" destOrd="0" presId="urn:microsoft.com/office/officeart/2005/8/layout/list1"/>
    <dgm:cxn modelId="{FC5D0FBD-AC90-43F7-927D-28CCA9325820}" type="presParOf" srcId="{10805380-8308-4C4B-91A8-1BDB2472A6DA}" destId="{9ED83D7F-B1A6-4773-B723-612CE14BA347}" srcOrd="1" destOrd="0" presId="urn:microsoft.com/office/officeart/2005/8/layout/list1"/>
    <dgm:cxn modelId="{94F9BF31-6DE1-481C-A0FF-3090B8A90590}" type="presParOf" srcId="{28633165-49E5-404F-B492-BC091F1B2C42}" destId="{A7E5EDBE-2402-4A70-90C7-A9DFF3B88C4F}" srcOrd="17" destOrd="0" presId="urn:microsoft.com/office/officeart/2005/8/layout/list1"/>
    <dgm:cxn modelId="{D1F04078-00D3-4004-8A70-CF893499A668}" type="presParOf" srcId="{28633165-49E5-404F-B492-BC091F1B2C42}" destId="{C3344C08-3F84-417A-BF38-9C39EB35277C}"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BB2059-08DF-47F0-8C83-D7DDBC10B043}">
      <dsp:nvSpPr>
        <dsp:cNvPr id="0" name=""/>
        <dsp:cNvSpPr/>
      </dsp:nvSpPr>
      <dsp:spPr>
        <a:xfrm rot="5400000">
          <a:off x="-183234" y="188332"/>
          <a:ext cx="1221560" cy="85509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t>Scenario Development</a:t>
          </a:r>
        </a:p>
      </dsp:txBody>
      <dsp:txXfrm rot="-5400000">
        <a:off x="0" y="432644"/>
        <a:ext cx="855092" cy="366468"/>
      </dsp:txXfrm>
    </dsp:sp>
    <dsp:sp modelId="{2E938228-A0CF-4CBB-A667-C7BC16C1893F}">
      <dsp:nvSpPr>
        <dsp:cNvPr id="0" name=""/>
        <dsp:cNvSpPr/>
      </dsp:nvSpPr>
      <dsp:spPr>
        <a:xfrm rot="5400000">
          <a:off x="3421439" y="-2561248"/>
          <a:ext cx="794014" cy="592670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Industry experts provide input on trends and drivers affecting electric sector</a:t>
          </a:r>
        </a:p>
        <a:p>
          <a:pPr marL="114300" lvl="1" indent="-114300" algn="l" defTabSz="577850">
            <a:lnSpc>
              <a:spcPct val="90000"/>
            </a:lnSpc>
            <a:spcBef>
              <a:spcPct val="0"/>
            </a:spcBef>
            <a:spcAft>
              <a:spcPct val="15000"/>
            </a:spcAft>
            <a:buChar char="••"/>
          </a:pPr>
          <a:r>
            <a:rPr lang="en-US" sz="1300" kern="1200" dirty="0"/>
            <a:t>Stakeholders develop internally consistent futures (or scenarios) for study</a:t>
          </a:r>
        </a:p>
      </dsp:txBody>
      <dsp:txXfrm rot="-5400000">
        <a:off x="855093" y="43859"/>
        <a:ext cx="5887946" cy="716492"/>
      </dsp:txXfrm>
    </dsp:sp>
    <dsp:sp modelId="{D2FCA635-1551-4526-AF4F-B9299051D9D6}">
      <dsp:nvSpPr>
        <dsp:cNvPr id="0" name=""/>
        <dsp:cNvSpPr/>
      </dsp:nvSpPr>
      <dsp:spPr>
        <a:xfrm rot="5400000">
          <a:off x="-183234" y="1263037"/>
          <a:ext cx="1221560" cy="85509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t>Load Forecast</a:t>
          </a:r>
        </a:p>
      </dsp:txBody>
      <dsp:txXfrm rot="-5400000">
        <a:off x="0" y="1507349"/>
        <a:ext cx="855092" cy="366468"/>
      </dsp:txXfrm>
    </dsp:sp>
    <dsp:sp modelId="{A9956829-5C5F-4A0B-B6A9-1227DEB3CA02}">
      <dsp:nvSpPr>
        <dsp:cNvPr id="0" name=""/>
        <dsp:cNvSpPr/>
      </dsp:nvSpPr>
      <dsp:spPr>
        <a:xfrm rot="5400000">
          <a:off x="3421439" y="-1486542"/>
          <a:ext cx="794014" cy="592670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ERCOT develops load forecast and shape for each scenario</a:t>
          </a:r>
        </a:p>
      </dsp:txBody>
      <dsp:txXfrm rot="-5400000">
        <a:off x="855093" y="1118565"/>
        <a:ext cx="5887946" cy="716492"/>
      </dsp:txXfrm>
    </dsp:sp>
    <dsp:sp modelId="{6C516054-4EB2-417A-91C7-E92E5792F1E6}">
      <dsp:nvSpPr>
        <dsp:cNvPr id="0" name=""/>
        <dsp:cNvSpPr/>
      </dsp:nvSpPr>
      <dsp:spPr>
        <a:xfrm rot="5400000">
          <a:off x="-183234" y="2337743"/>
          <a:ext cx="1221560" cy="85509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t>Generation Retirement/ Expansion</a:t>
          </a:r>
        </a:p>
      </dsp:txBody>
      <dsp:txXfrm rot="-5400000">
        <a:off x="0" y="2582055"/>
        <a:ext cx="855092" cy="366468"/>
      </dsp:txXfrm>
    </dsp:sp>
    <dsp:sp modelId="{0F0C67CA-1F18-492D-84CD-D77921CD0630}">
      <dsp:nvSpPr>
        <dsp:cNvPr id="0" name=""/>
        <dsp:cNvSpPr/>
      </dsp:nvSpPr>
      <dsp:spPr>
        <a:xfrm rot="5400000">
          <a:off x="3421230" y="-411628"/>
          <a:ext cx="794431" cy="592670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ERCOT runs generation retirement and expansion model</a:t>
          </a:r>
        </a:p>
      </dsp:txBody>
      <dsp:txXfrm rot="-5400000">
        <a:off x="855093" y="2193290"/>
        <a:ext cx="5887926" cy="716869"/>
      </dsp:txXfrm>
    </dsp:sp>
    <dsp:sp modelId="{686E9E8B-5789-4410-8C7A-F232045148E4}">
      <dsp:nvSpPr>
        <dsp:cNvPr id="0" name=""/>
        <dsp:cNvSpPr/>
      </dsp:nvSpPr>
      <dsp:spPr>
        <a:xfrm rot="5400000">
          <a:off x="-183234" y="3412449"/>
          <a:ext cx="1221560" cy="85509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t>Transmission Expansion</a:t>
          </a:r>
        </a:p>
      </dsp:txBody>
      <dsp:txXfrm rot="-5400000">
        <a:off x="0" y="3656761"/>
        <a:ext cx="855092" cy="366468"/>
      </dsp:txXfrm>
    </dsp:sp>
    <dsp:sp modelId="{8531776B-7C2D-4748-8167-EC4CBBFBED76}">
      <dsp:nvSpPr>
        <dsp:cNvPr id="0" name=""/>
        <dsp:cNvSpPr/>
      </dsp:nvSpPr>
      <dsp:spPr>
        <a:xfrm rot="5400000">
          <a:off x="3421439" y="662868"/>
          <a:ext cx="794014" cy="592670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ERCOT performs reliability and economic transmission needs analysis</a:t>
          </a:r>
        </a:p>
        <a:p>
          <a:pPr marL="114300" lvl="1" indent="-114300" algn="l" defTabSz="577850">
            <a:lnSpc>
              <a:spcPct val="90000"/>
            </a:lnSpc>
            <a:spcBef>
              <a:spcPct val="0"/>
            </a:spcBef>
            <a:spcAft>
              <a:spcPct val="15000"/>
            </a:spcAft>
            <a:buChar char="••"/>
          </a:pPr>
          <a:r>
            <a:rPr lang="en-US" sz="1300" kern="1200" dirty="0"/>
            <a:t>ERCOT works with TSPs to develop transmission projects to meet identified needs</a:t>
          </a:r>
        </a:p>
      </dsp:txBody>
      <dsp:txXfrm rot="-5400000">
        <a:off x="855093" y="3267976"/>
        <a:ext cx="5887946" cy="7164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4C579-FE35-4432-8458-04F7A1FB21D7}">
      <dsp:nvSpPr>
        <dsp:cNvPr id="0" name=""/>
        <dsp:cNvSpPr/>
      </dsp:nvSpPr>
      <dsp:spPr>
        <a:xfrm>
          <a:off x="0" y="270887"/>
          <a:ext cx="6096000" cy="45911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29108" rIns="473117"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Load continued to grow in ERCOT in seven of the eight scenarios.</a:t>
          </a:r>
        </a:p>
      </dsp:txBody>
      <dsp:txXfrm>
        <a:off x="0" y="270887"/>
        <a:ext cx="6096000" cy="459112"/>
      </dsp:txXfrm>
    </dsp:sp>
    <dsp:sp modelId="{CA5298C5-3EDE-4024-93C7-26BCBD02A555}">
      <dsp:nvSpPr>
        <dsp:cNvPr id="0" name=""/>
        <dsp:cNvSpPr/>
      </dsp:nvSpPr>
      <dsp:spPr>
        <a:xfrm>
          <a:off x="304800" y="108527"/>
          <a:ext cx="4267200"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en-US" sz="1100" kern="1200" dirty="0"/>
            <a:t>Key Finding 1: Load growth</a:t>
          </a:r>
        </a:p>
      </dsp:txBody>
      <dsp:txXfrm>
        <a:off x="320652" y="124379"/>
        <a:ext cx="4235496" cy="293016"/>
      </dsp:txXfrm>
    </dsp:sp>
    <dsp:sp modelId="{F199630C-E0DD-4478-82B7-68BD119345C6}">
      <dsp:nvSpPr>
        <dsp:cNvPr id="0" name=""/>
        <dsp:cNvSpPr/>
      </dsp:nvSpPr>
      <dsp:spPr>
        <a:xfrm>
          <a:off x="0" y="951760"/>
          <a:ext cx="6096000" cy="6063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29108" rIns="473117"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All scenarios showed a significant amount of solar generation additions and the retirement of coal and natural gas generation.</a:t>
          </a:r>
        </a:p>
      </dsp:txBody>
      <dsp:txXfrm>
        <a:off x="0" y="951760"/>
        <a:ext cx="6096000" cy="606375"/>
      </dsp:txXfrm>
    </dsp:sp>
    <dsp:sp modelId="{11C50F68-0922-4847-8F80-3232BDED1A60}">
      <dsp:nvSpPr>
        <dsp:cNvPr id="0" name=""/>
        <dsp:cNvSpPr/>
      </dsp:nvSpPr>
      <dsp:spPr>
        <a:xfrm>
          <a:off x="304800" y="789400"/>
          <a:ext cx="4267200"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en-US" sz="1100" kern="1200" dirty="0"/>
            <a:t>Key Finding 2: Solar generation</a:t>
          </a:r>
        </a:p>
      </dsp:txBody>
      <dsp:txXfrm>
        <a:off x="320652" y="805252"/>
        <a:ext cx="4235496" cy="293016"/>
      </dsp:txXfrm>
    </dsp:sp>
    <dsp:sp modelId="{B2EF822C-D851-4C39-A7A8-0C61B47B1540}">
      <dsp:nvSpPr>
        <dsp:cNvPr id="0" name=""/>
        <dsp:cNvSpPr/>
      </dsp:nvSpPr>
      <dsp:spPr>
        <a:xfrm>
          <a:off x="0" y="1779895"/>
          <a:ext cx="6096000" cy="6063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29108" rIns="473117"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There may be generation scarcity challenges during the summer in the 8-9 p.m. (20:00-21:00) hours in scenarios with a large amount of solar generation.</a:t>
          </a:r>
        </a:p>
      </dsp:txBody>
      <dsp:txXfrm>
        <a:off x="0" y="1779895"/>
        <a:ext cx="6096000" cy="606375"/>
      </dsp:txXfrm>
    </dsp:sp>
    <dsp:sp modelId="{19A83FF7-2E44-4439-B2E0-53963EB652EB}">
      <dsp:nvSpPr>
        <dsp:cNvPr id="0" name=""/>
        <dsp:cNvSpPr/>
      </dsp:nvSpPr>
      <dsp:spPr>
        <a:xfrm>
          <a:off x="304800" y="1617535"/>
          <a:ext cx="4267200"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en-US" sz="1100" kern="1200" dirty="0"/>
            <a:t>Key Finding 3: Net-load resource adequacy</a:t>
          </a:r>
        </a:p>
      </dsp:txBody>
      <dsp:txXfrm>
        <a:off x="320652" y="1633387"/>
        <a:ext cx="4235496" cy="293016"/>
      </dsp:txXfrm>
    </dsp:sp>
    <dsp:sp modelId="{7C52BBE9-46E8-46B5-970D-A3721D5D5D1E}">
      <dsp:nvSpPr>
        <dsp:cNvPr id="0" name=""/>
        <dsp:cNvSpPr/>
      </dsp:nvSpPr>
      <dsp:spPr>
        <a:xfrm>
          <a:off x="0" y="2608030"/>
          <a:ext cx="6096000" cy="135134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29108" rIns="473117"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A combination of high amounts of solar generation additions in the west and generation retirements in the east could result in a significant increase in west-to-east power flows on the transmission network. This change will result in the need for transmission system improvements in order to reliably accommodate these power flows. This result was seen in all of the studied scenarios, including the High Energy Efficiency/ Distributed Generation scenario, which also saw negative load growth.</a:t>
          </a:r>
        </a:p>
      </dsp:txBody>
      <dsp:txXfrm>
        <a:off x="0" y="2608030"/>
        <a:ext cx="6096000" cy="1351349"/>
      </dsp:txXfrm>
    </dsp:sp>
    <dsp:sp modelId="{F2F7C317-43DA-4801-B406-FDCD5A68F848}">
      <dsp:nvSpPr>
        <dsp:cNvPr id="0" name=""/>
        <dsp:cNvSpPr/>
      </dsp:nvSpPr>
      <dsp:spPr>
        <a:xfrm>
          <a:off x="304800" y="2445670"/>
          <a:ext cx="4267200"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en-US" sz="1100" kern="1200" dirty="0"/>
            <a:t>Key Finding 4: Increased west-to-east power flow</a:t>
          </a:r>
        </a:p>
      </dsp:txBody>
      <dsp:txXfrm>
        <a:off x="320652" y="2461522"/>
        <a:ext cx="4235496" cy="293016"/>
      </dsp:txXfrm>
    </dsp:sp>
    <dsp:sp modelId="{C3344C08-3F84-417A-BF38-9C39EB35277C}">
      <dsp:nvSpPr>
        <dsp:cNvPr id="0" name=""/>
        <dsp:cNvSpPr/>
      </dsp:nvSpPr>
      <dsp:spPr>
        <a:xfrm>
          <a:off x="0" y="4181140"/>
          <a:ext cx="6096000" cy="10395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29108" rIns="473117"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Expected continued generation additions in the Panhandle will necessitate transmission improvements in the area. Two 175-MVAR synchronous condensers at Windmill substation were economically justified across all the scenarios studied. In addition, a new 345-kV transmission path out of the Panhandle was found to be economically justified in the Environmental Mandate scenario.</a:t>
          </a:r>
        </a:p>
      </dsp:txBody>
      <dsp:txXfrm>
        <a:off x="0" y="4181140"/>
        <a:ext cx="6096000" cy="1039500"/>
      </dsp:txXfrm>
    </dsp:sp>
    <dsp:sp modelId="{9ED83D7F-B1A6-4773-B723-612CE14BA347}">
      <dsp:nvSpPr>
        <dsp:cNvPr id="0" name=""/>
        <dsp:cNvSpPr/>
      </dsp:nvSpPr>
      <dsp:spPr>
        <a:xfrm>
          <a:off x="304800" y="4018780"/>
          <a:ext cx="4267200"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en-US" sz="1100" kern="1200" dirty="0"/>
            <a:t>Key Finding 5: Panhandle expansion</a:t>
          </a:r>
        </a:p>
      </dsp:txBody>
      <dsp:txXfrm>
        <a:off x="320652" y="4034632"/>
        <a:ext cx="4235496" cy="29301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1/18/2017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1/18/2017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46279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2982008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237839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www.ercot.com/content/wcm/lists/89476/2016_Long_Term_System_Assessment_for_the_ERCOT_Region.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www.ercot.com/content/wcm/key_documents_lists/108900/2016_LTSA_Summary.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292662"/>
          </a:xfrm>
          <a:prstGeom prst="rect">
            <a:avLst/>
          </a:prstGeom>
          <a:noFill/>
        </p:spPr>
        <p:txBody>
          <a:bodyPr wrap="square" rtlCol="0">
            <a:spAutoFit/>
          </a:bodyPr>
          <a:lstStyle/>
          <a:p>
            <a:pPr algn="ctr">
              <a:spcBef>
                <a:spcPct val="0"/>
              </a:spcBef>
            </a:pPr>
            <a:r>
              <a:rPr lang="en-US" altLang="en-US" sz="2400" b="1" dirty="0"/>
              <a:t>2016 LTSA Key Findings</a:t>
            </a:r>
          </a:p>
          <a:p>
            <a:endParaRPr lang="en-US" dirty="0"/>
          </a:p>
          <a:p>
            <a:pPr algn="ctr"/>
            <a:r>
              <a:rPr lang="en-US" dirty="0"/>
              <a:t>January</a:t>
            </a:r>
            <a:r>
              <a:rPr lang="en-US"/>
              <a:t>, 2017</a:t>
            </a:r>
            <a:endParaRPr lang="en-US" dirty="0"/>
          </a:p>
          <a:p>
            <a:pPr algn="ctr"/>
            <a:r>
              <a:rPr lang="en-US" dirty="0"/>
              <a:t>RPG Meeting</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67" y="243682"/>
            <a:ext cx="8458200" cy="1143000"/>
          </a:xfrm>
        </p:spPr>
        <p:txBody>
          <a:bodyPr/>
          <a:lstStyle/>
          <a:p>
            <a:r>
              <a:rPr lang="en-US" dirty="0"/>
              <a:t>Key finding IV: West-to-east power flows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7" name="TextBox 6"/>
          <p:cNvSpPr txBox="1"/>
          <p:nvPr/>
        </p:nvSpPr>
        <p:spPr>
          <a:xfrm>
            <a:off x="2130589" y="878103"/>
            <a:ext cx="4572000" cy="400110"/>
          </a:xfrm>
          <a:prstGeom prst="rect">
            <a:avLst/>
          </a:prstGeom>
          <a:noFill/>
        </p:spPr>
        <p:txBody>
          <a:bodyPr wrap="square" rtlCol="0">
            <a:spAutoFit/>
          </a:bodyPr>
          <a:lstStyle/>
          <a:p>
            <a:pPr algn="ctr"/>
            <a:r>
              <a:rPr lang="en-US" sz="2000" dirty="0"/>
              <a:t>West-to-east power flows</a:t>
            </a:r>
          </a:p>
        </p:txBody>
      </p:sp>
      <p:grpSp>
        <p:nvGrpSpPr>
          <p:cNvPr id="8" name="Group 7"/>
          <p:cNvGrpSpPr>
            <a:grpSpLocks noChangeAspect="1"/>
          </p:cNvGrpSpPr>
          <p:nvPr/>
        </p:nvGrpSpPr>
        <p:grpSpPr>
          <a:xfrm>
            <a:off x="1113687" y="1267597"/>
            <a:ext cx="3382113" cy="5486400"/>
            <a:chOff x="0" y="0"/>
            <a:chExt cx="3802203" cy="616712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63" y="0"/>
              <a:ext cx="3749040" cy="6167120"/>
            </a:xfrm>
            <a:prstGeom prst="rect">
              <a:avLst/>
            </a:prstGeom>
          </p:spPr>
        </p:pic>
        <p:sp>
          <p:nvSpPr>
            <p:cNvPr id="10" name="Oval 9"/>
            <p:cNvSpPr/>
            <p:nvPr/>
          </p:nvSpPr>
          <p:spPr>
            <a:xfrm rot="1541043">
              <a:off x="1254642" y="2796363"/>
              <a:ext cx="1383665" cy="49911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1" name="Oval 10"/>
            <p:cNvSpPr/>
            <p:nvPr/>
          </p:nvSpPr>
          <p:spPr>
            <a:xfrm rot="1541043">
              <a:off x="0" y="3147237"/>
              <a:ext cx="2286421" cy="701212"/>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2" name="Oval 11"/>
            <p:cNvSpPr/>
            <p:nvPr/>
          </p:nvSpPr>
          <p:spPr>
            <a:xfrm>
              <a:off x="170121" y="2275367"/>
              <a:ext cx="712381" cy="607312"/>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grpSp>
        <p:nvGrpSpPr>
          <p:cNvPr id="13" name="Group 12"/>
          <p:cNvGrpSpPr>
            <a:grpSpLocks noChangeAspect="1"/>
          </p:cNvGrpSpPr>
          <p:nvPr/>
        </p:nvGrpSpPr>
        <p:grpSpPr>
          <a:xfrm>
            <a:off x="4876800" y="1277723"/>
            <a:ext cx="3262459" cy="5486400"/>
            <a:chOff x="0" y="0"/>
            <a:chExt cx="3666490" cy="616585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666490" cy="6165850"/>
            </a:xfrm>
            <a:prstGeom prst="rect">
              <a:avLst/>
            </a:prstGeom>
          </p:spPr>
        </p:pic>
        <p:sp>
          <p:nvSpPr>
            <p:cNvPr id="15" name="Oval 14"/>
            <p:cNvSpPr/>
            <p:nvPr/>
          </p:nvSpPr>
          <p:spPr>
            <a:xfrm>
              <a:off x="85061" y="2296633"/>
              <a:ext cx="712381" cy="607312"/>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6" name="Oval 15"/>
            <p:cNvSpPr/>
            <p:nvPr/>
          </p:nvSpPr>
          <p:spPr>
            <a:xfrm rot="1541043">
              <a:off x="127591" y="3200400"/>
              <a:ext cx="2286328" cy="701146"/>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7" name="Oval 16"/>
            <p:cNvSpPr/>
            <p:nvPr/>
          </p:nvSpPr>
          <p:spPr>
            <a:xfrm rot="1541043">
              <a:off x="1201479" y="2785731"/>
              <a:ext cx="1383609" cy="499063"/>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sp>
        <p:nvSpPr>
          <p:cNvPr id="3" name="TextBox 2"/>
          <p:cNvSpPr txBox="1"/>
          <p:nvPr/>
        </p:nvSpPr>
        <p:spPr>
          <a:xfrm>
            <a:off x="2514600" y="1405526"/>
            <a:ext cx="1371600" cy="523220"/>
          </a:xfrm>
          <a:prstGeom prst="rect">
            <a:avLst/>
          </a:prstGeom>
          <a:noFill/>
        </p:spPr>
        <p:txBody>
          <a:bodyPr wrap="square" rtlCol="0">
            <a:spAutoFit/>
          </a:bodyPr>
          <a:lstStyle/>
          <a:p>
            <a:r>
              <a:rPr lang="en-US" sz="1400" dirty="0"/>
              <a:t>Summer peak hour</a:t>
            </a:r>
          </a:p>
        </p:txBody>
      </p:sp>
      <p:sp>
        <p:nvSpPr>
          <p:cNvPr id="18" name="TextBox 17"/>
          <p:cNvSpPr txBox="1"/>
          <p:nvPr/>
        </p:nvSpPr>
        <p:spPr>
          <a:xfrm>
            <a:off x="6248444" y="1416185"/>
            <a:ext cx="1371600" cy="307777"/>
          </a:xfrm>
          <a:prstGeom prst="rect">
            <a:avLst/>
          </a:prstGeom>
          <a:noFill/>
        </p:spPr>
        <p:txBody>
          <a:bodyPr wrap="square" rtlCol="0">
            <a:spAutoFit/>
          </a:bodyPr>
          <a:lstStyle/>
          <a:p>
            <a:r>
              <a:rPr lang="en-US" sz="1400" dirty="0"/>
              <a:t>Net-peak hour</a:t>
            </a:r>
          </a:p>
        </p:txBody>
      </p:sp>
    </p:spTree>
    <p:extLst>
      <p:ext uri="{BB962C8B-B14F-4D97-AF65-F5344CB8AC3E}">
        <p14:creationId xmlns:p14="http://schemas.microsoft.com/office/powerpoint/2010/main" val="586862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67" y="243682"/>
            <a:ext cx="8458200" cy="1143000"/>
          </a:xfrm>
        </p:spPr>
        <p:txBody>
          <a:bodyPr/>
          <a:lstStyle/>
          <a:p>
            <a:r>
              <a:rPr lang="en-US" dirty="0"/>
              <a:t>Key finding V: Panhandle upgrades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7" name="TextBox 6"/>
          <p:cNvSpPr txBox="1"/>
          <p:nvPr/>
        </p:nvSpPr>
        <p:spPr>
          <a:xfrm>
            <a:off x="533400" y="1219200"/>
            <a:ext cx="7848600" cy="4832092"/>
          </a:xfrm>
          <a:prstGeom prst="rect">
            <a:avLst/>
          </a:prstGeom>
          <a:noFill/>
        </p:spPr>
        <p:txBody>
          <a:bodyPr wrap="square" rtlCol="0">
            <a:spAutoFit/>
          </a:bodyPr>
          <a:lstStyle/>
          <a:p>
            <a:pPr marL="285750" indent="-285750">
              <a:buFont typeface="Arial" panose="020B0604020202020204" pitchFamily="34" charset="0"/>
              <a:buChar char="•"/>
            </a:pPr>
            <a:r>
              <a:rPr lang="en-US" sz="2800" dirty="0"/>
              <a:t>Panhandle region continued to show significant growth in renewables showing consistently high congestion</a:t>
            </a:r>
          </a:p>
          <a:p>
            <a:pPr marL="285750" indent="-285750">
              <a:buFont typeface="Arial" panose="020B0604020202020204" pitchFamily="34" charset="0"/>
              <a:buChar char="•"/>
            </a:pPr>
            <a:r>
              <a:rPr lang="en-US" sz="2800" dirty="0"/>
              <a:t>Two new synchronous condensers were seen to be economical in all scenarios</a:t>
            </a:r>
          </a:p>
          <a:p>
            <a:pPr marL="285750" indent="-285750">
              <a:buFont typeface="Arial" panose="020B0604020202020204" pitchFamily="34" charset="0"/>
              <a:buChar char="•"/>
            </a:pPr>
            <a:r>
              <a:rPr lang="en-US" sz="2800" dirty="0"/>
              <a:t>Environmental Mandate case saw benefits of adding a new 345-kV path out of panhandle (Ogallala – Long Draw double-circuit)</a:t>
            </a:r>
          </a:p>
          <a:p>
            <a:pPr marL="285750" indent="-285750">
              <a:buFont typeface="Arial" panose="020B0604020202020204" pitchFamily="34" charset="0"/>
              <a:buChar char="•"/>
            </a:pPr>
            <a:r>
              <a:rPr lang="en-US" sz="2800" dirty="0"/>
              <a:t>Detailed dynamic study is required to study the impact of new solar and wind in the area.</a:t>
            </a:r>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2403674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67" y="243682"/>
            <a:ext cx="8458200" cy="1143000"/>
          </a:xfrm>
        </p:spPr>
        <p:txBody>
          <a:bodyPr/>
          <a:lstStyle/>
          <a:p>
            <a:r>
              <a:rPr lang="en-US" dirty="0"/>
              <a:t>LTSA process improvements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7" name="TextBox 6"/>
          <p:cNvSpPr txBox="1"/>
          <p:nvPr/>
        </p:nvSpPr>
        <p:spPr>
          <a:xfrm>
            <a:off x="533400" y="1219200"/>
            <a:ext cx="7848600"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Load forecasting process incorporated the impact of roof-top PV</a:t>
            </a:r>
          </a:p>
          <a:p>
            <a:pPr marL="285750" indent="-285750">
              <a:buFont typeface="Arial" panose="020B0604020202020204" pitchFamily="34" charset="0"/>
              <a:buChar char="•"/>
            </a:pPr>
            <a:r>
              <a:rPr lang="en-US" sz="2800" dirty="0"/>
              <a:t>Significant insight into new topics such as impact of Electric Vehicle adoption, large scale impact of DG and EE, and challenges around the net-peak time frame</a:t>
            </a:r>
          </a:p>
          <a:p>
            <a:pPr marL="285750" indent="-285750">
              <a:buFont typeface="Arial" panose="020B0604020202020204" pitchFamily="34" charset="0"/>
              <a:buChar char="•"/>
            </a:pPr>
            <a:r>
              <a:rPr lang="en-US" sz="2800" dirty="0"/>
              <a:t>Improved interactions with TDSPs through out LTSA</a:t>
            </a:r>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2060394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67" y="243682"/>
            <a:ext cx="8458200" cy="1143000"/>
          </a:xfrm>
        </p:spPr>
        <p:txBody>
          <a:bodyPr/>
          <a:lstStyle/>
          <a:p>
            <a:r>
              <a:rPr lang="en-US" dirty="0"/>
              <a:t>Lessons learned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7" name="TextBox 6"/>
          <p:cNvSpPr txBox="1"/>
          <p:nvPr/>
        </p:nvSpPr>
        <p:spPr>
          <a:xfrm>
            <a:off x="533400" y="1219200"/>
            <a:ext cx="7848600" cy="4401205"/>
          </a:xfrm>
          <a:prstGeom prst="rect">
            <a:avLst/>
          </a:prstGeom>
          <a:noFill/>
        </p:spPr>
        <p:txBody>
          <a:bodyPr wrap="square" rtlCol="0">
            <a:spAutoFit/>
          </a:bodyPr>
          <a:lstStyle/>
          <a:p>
            <a:pPr marL="285750" indent="-285750">
              <a:buFont typeface="Arial" panose="020B0604020202020204" pitchFamily="34" charset="0"/>
              <a:buChar char="•"/>
            </a:pPr>
            <a:r>
              <a:rPr lang="en-US" sz="2800" dirty="0"/>
              <a:t>Regional Haze assumptions had a strong influence on all scenarios – acknowledge such strong drivers and develop alternate scenarios without these drivers</a:t>
            </a:r>
          </a:p>
          <a:p>
            <a:pPr marL="285750" indent="-285750">
              <a:buFont typeface="Arial" panose="020B0604020202020204" pitchFamily="34" charset="0"/>
              <a:buChar char="•"/>
            </a:pPr>
            <a:r>
              <a:rPr lang="en-US" sz="2800" dirty="0"/>
              <a:t>Low solar capital costs – consider feasibility of adding such large amounts of solar </a:t>
            </a:r>
          </a:p>
          <a:p>
            <a:pPr marL="285750" indent="-285750">
              <a:buFont typeface="Arial" panose="020B0604020202020204" pitchFamily="34" charset="0"/>
              <a:buChar char="•"/>
            </a:pPr>
            <a:r>
              <a:rPr lang="en-US" sz="2800" dirty="0"/>
              <a:t>Oil &amp; Gas – consider the potential for growth in a particular sector even though the current circumstances do not indicate that</a:t>
            </a:r>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1091208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304800" y="1600201"/>
            <a:ext cx="8534400" cy="1523999"/>
          </a:xfrm>
        </p:spPr>
        <p:txBody>
          <a:bodyPr/>
          <a:lstStyle/>
          <a:p>
            <a:r>
              <a:rPr lang="en-US" dirty="0"/>
              <a:t>Kick off 2018 LTSA</a:t>
            </a:r>
          </a:p>
          <a:p>
            <a:r>
              <a:rPr lang="en-US" dirty="0"/>
              <a:t>Kick off a Long-term stability study</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3970086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tx1"/>
                </a:solidFill>
              </a:rPr>
              <a:t>Question</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15</a:t>
            </a:fld>
            <a:endParaRPr lang="en-US" dirty="0"/>
          </a:p>
        </p:txBody>
      </p:sp>
      <p:sp>
        <p:nvSpPr>
          <p:cNvPr id="10" name="TextBox 9"/>
          <p:cNvSpPr txBox="1"/>
          <p:nvPr/>
        </p:nvSpPr>
        <p:spPr>
          <a:xfrm>
            <a:off x="3200400" y="1716137"/>
            <a:ext cx="2438400" cy="3770263"/>
          </a:xfrm>
          <a:prstGeom prst="rect">
            <a:avLst/>
          </a:prstGeom>
          <a:noFill/>
        </p:spPr>
        <p:txBody>
          <a:bodyPr wrap="square" rtlCol="0">
            <a:spAutoFit/>
          </a:bodyPr>
          <a:lstStyle/>
          <a:p>
            <a:pPr algn="ctr"/>
            <a:r>
              <a:rPr lang="en-US" sz="23900" b="1" dirty="0"/>
              <a:t>?</a:t>
            </a:r>
          </a:p>
        </p:txBody>
      </p:sp>
    </p:spTree>
    <p:extLst>
      <p:ext uri="{BB962C8B-B14F-4D97-AF65-F5344CB8AC3E}">
        <p14:creationId xmlns:p14="http://schemas.microsoft.com/office/powerpoint/2010/main" val="2826358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228600" y="1066800"/>
            <a:ext cx="8763000" cy="4319832"/>
          </a:xfrm>
        </p:spPr>
        <p:txBody>
          <a:bodyPr/>
          <a:lstStyle/>
          <a:p>
            <a:pPr fontAlgn="ctr">
              <a:buFont typeface="+mj-lt"/>
              <a:buAutoNum type="arabicPeriod"/>
            </a:pPr>
            <a:r>
              <a:rPr lang="en-US" sz="1600" dirty="0"/>
              <a:t>2016 LTSA Report : (</a:t>
            </a:r>
            <a:r>
              <a:rPr lang="en-US" sz="1600" dirty="0">
                <a:hlinkClick r:id="rId3"/>
              </a:rPr>
              <a:t>http://www.ercot.com/content/wcm/lists/89476/2016_Long_Term_System_Assessment_for_the_ERCOT_Region.pdf</a:t>
            </a:r>
            <a:r>
              <a:rPr lang="en-US" sz="1600" dirty="0"/>
              <a:t>)</a:t>
            </a:r>
          </a:p>
          <a:p>
            <a:pPr fontAlgn="ctr">
              <a:buFont typeface="+mj-lt"/>
              <a:buAutoNum type="arabicPeriod"/>
            </a:pPr>
            <a:r>
              <a:rPr lang="en-US" sz="1600" dirty="0"/>
              <a:t>2016 LTSA Scenario Summary: </a:t>
            </a:r>
            <a:r>
              <a:rPr lang="en-US" sz="1600" dirty="0"/>
              <a:t>(</a:t>
            </a:r>
            <a:r>
              <a:rPr lang="en-US" sz="1600" dirty="0">
                <a:hlinkClick r:id="rId4"/>
              </a:rPr>
              <a:t>http://</a:t>
            </a:r>
            <a:r>
              <a:rPr lang="en-US" sz="1600" dirty="0" smtClean="0">
                <a:hlinkClick r:id="rId4"/>
              </a:rPr>
              <a:t>www.ercot.com/content/wcm/key_documents_lists/108900/2016_LTSA_Summary.pptx</a:t>
            </a:r>
            <a:r>
              <a:rPr lang="en-US" sz="1600" dirty="0" smtClean="0"/>
              <a:t>)</a:t>
            </a:r>
            <a:endParaRPr lang="en-US" sz="1600" dirty="0"/>
          </a:p>
          <a:p>
            <a:pPr marL="0" indent="0" fontAlgn="ctr">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4083811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solidFill>
                  <a:schemeClr val="tx1"/>
                </a:solidFill>
              </a:rPr>
              <a:t>Agenda</a:t>
            </a:r>
            <a:endParaRPr lang="en-US" b="1" dirty="0">
              <a:solidFill>
                <a:schemeClr val="tx1"/>
              </a:solidFill>
            </a:endParaRPr>
          </a:p>
        </p:txBody>
      </p:sp>
      <p:sp>
        <p:nvSpPr>
          <p:cNvPr id="3" name="Content Placeholder 2"/>
          <p:cNvSpPr>
            <a:spLocks noGrp="1"/>
          </p:cNvSpPr>
          <p:nvPr>
            <p:ph idx="1"/>
          </p:nvPr>
        </p:nvSpPr>
        <p:spPr>
          <a:xfrm>
            <a:off x="304800" y="1600201"/>
            <a:ext cx="8534400" cy="2362199"/>
          </a:xfrm>
        </p:spPr>
        <p:txBody>
          <a:bodyPr/>
          <a:lstStyle/>
          <a:p>
            <a:pPr>
              <a:buFont typeface="Wingdings" panose="05000000000000000000" pitchFamily="2" charset="2"/>
              <a:buChar char="q"/>
            </a:pPr>
            <a:r>
              <a:rPr lang="en-US" altLang="en-US" sz="2400" dirty="0"/>
              <a:t>Key findings</a:t>
            </a:r>
          </a:p>
          <a:p>
            <a:pPr>
              <a:buFont typeface="Wingdings" panose="05000000000000000000" pitchFamily="2" charset="2"/>
              <a:buChar char="q"/>
            </a:pPr>
            <a:r>
              <a:rPr lang="en-US" altLang="en-US" sz="2400" dirty="0"/>
              <a:t>Lessons learned</a:t>
            </a:r>
          </a:p>
          <a:p>
            <a:pPr>
              <a:buFont typeface="Wingdings" panose="05000000000000000000" pitchFamily="2" charset="2"/>
              <a:buChar char="q"/>
            </a:pPr>
            <a:r>
              <a:rPr lang="en-US" altLang="en-US" sz="2400" dirty="0"/>
              <a:t>Next steps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2016 LTSA: Overview</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8" name="Diagram 7"/>
          <p:cNvGraphicFramePr/>
          <p:nvPr>
            <p:extLst>
              <p:ext uri="{D42A27DB-BD31-4B8C-83A1-F6EECF244321}">
                <p14:modId xmlns:p14="http://schemas.microsoft.com/office/powerpoint/2010/main" val="2893854664"/>
              </p:ext>
            </p:extLst>
          </p:nvPr>
        </p:nvGraphicFramePr>
        <p:xfrm>
          <a:off x="990600" y="1371600"/>
          <a:ext cx="6781800" cy="44558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0953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2016 LTSA: Key Findings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16758814"/>
              </p:ext>
            </p:extLst>
          </p:nvPr>
        </p:nvGraphicFramePr>
        <p:xfrm>
          <a:off x="301487" y="1014978"/>
          <a:ext cx="2209800" cy="522859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xmlns="" val="20000"/>
                    </a:ext>
                  </a:extLst>
                </a:gridCol>
              </a:tblGrid>
              <a:tr h="280422">
                <a:tc>
                  <a:txBody>
                    <a:bodyPr/>
                    <a:lstStyle/>
                    <a:p>
                      <a:r>
                        <a:rPr lang="en-US" dirty="0"/>
                        <a:t>Scenarios</a:t>
                      </a:r>
                    </a:p>
                  </a:txBody>
                  <a:tcPr/>
                </a:tc>
                <a:extLst>
                  <a:ext uri="{0D108BD9-81ED-4DB2-BD59-A6C34878D82A}">
                    <a16:rowId xmlns:a16="http://schemas.microsoft.com/office/drawing/2014/main" xmlns="" val="10000"/>
                  </a:ext>
                </a:extLst>
              </a:tr>
              <a:tr h="511175">
                <a:tc>
                  <a:txBody>
                    <a:bodyPr/>
                    <a:lstStyle/>
                    <a:p>
                      <a:r>
                        <a:rPr lang="en-US" b="1" dirty="0"/>
                        <a:t>Current Trends</a:t>
                      </a:r>
                    </a:p>
                  </a:txBody>
                  <a:tcPr/>
                </a:tc>
                <a:extLst>
                  <a:ext uri="{0D108BD9-81ED-4DB2-BD59-A6C34878D82A}">
                    <a16:rowId xmlns:a16="http://schemas.microsoft.com/office/drawing/2014/main" xmlns="" val="10001"/>
                  </a:ext>
                </a:extLst>
              </a:tr>
              <a:tr h="511175">
                <a:tc>
                  <a:txBody>
                    <a:bodyPr/>
                    <a:lstStyle/>
                    <a:p>
                      <a:r>
                        <a:rPr lang="en-US" dirty="0"/>
                        <a:t>High Economic Growth</a:t>
                      </a:r>
                    </a:p>
                  </a:txBody>
                  <a:tcPr/>
                </a:tc>
                <a:extLst>
                  <a:ext uri="{0D108BD9-81ED-4DB2-BD59-A6C34878D82A}">
                    <a16:rowId xmlns:a16="http://schemas.microsoft.com/office/drawing/2014/main" xmlns="" val="10002"/>
                  </a:ext>
                </a:extLst>
              </a:tr>
              <a:tr h="511175">
                <a:tc>
                  <a:txBody>
                    <a:bodyPr/>
                    <a:lstStyle/>
                    <a:p>
                      <a:r>
                        <a:rPr lang="en-US" dirty="0"/>
                        <a:t>Texas Recession</a:t>
                      </a:r>
                    </a:p>
                  </a:txBody>
                  <a:tcPr/>
                </a:tc>
                <a:extLst>
                  <a:ext uri="{0D108BD9-81ED-4DB2-BD59-A6C34878D82A}">
                    <a16:rowId xmlns:a16="http://schemas.microsoft.com/office/drawing/2014/main" xmlns="" val="10003"/>
                  </a:ext>
                </a:extLst>
              </a:tr>
              <a:tr h="511175">
                <a:tc>
                  <a:txBody>
                    <a:bodyPr/>
                    <a:lstStyle/>
                    <a:p>
                      <a:r>
                        <a:rPr lang="en-US" b="1" dirty="0"/>
                        <a:t>Environmental Mandate</a:t>
                      </a:r>
                    </a:p>
                  </a:txBody>
                  <a:tcPr/>
                </a:tc>
                <a:extLst>
                  <a:ext uri="{0D108BD9-81ED-4DB2-BD59-A6C34878D82A}">
                    <a16:rowId xmlns:a16="http://schemas.microsoft.com/office/drawing/2014/main" xmlns="" val="10004"/>
                  </a:ext>
                </a:extLst>
              </a:tr>
              <a:tr h="511175">
                <a:tc>
                  <a:txBody>
                    <a:bodyPr/>
                    <a:lstStyle/>
                    <a:p>
                      <a:r>
                        <a:rPr lang="en-US" b="1" dirty="0"/>
                        <a:t>High Efficiency/</a:t>
                      </a:r>
                      <a:r>
                        <a:rPr lang="en-US" b="1" baseline="0" dirty="0"/>
                        <a:t> High DG</a:t>
                      </a:r>
                      <a:endParaRPr lang="en-US" b="1" dirty="0"/>
                    </a:p>
                  </a:txBody>
                  <a:tcPr/>
                </a:tc>
                <a:extLst>
                  <a:ext uri="{0D108BD9-81ED-4DB2-BD59-A6C34878D82A}">
                    <a16:rowId xmlns:a16="http://schemas.microsoft.com/office/drawing/2014/main" xmlns="" val="10005"/>
                  </a:ext>
                </a:extLst>
              </a:tr>
              <a:tr h="511175">
                <a:tc>
                  <a:txBody>
                    <a:bodyPr/>
                    <a:lstStyle/>
                    <a:p>
                      <a:r>
                        <a:rPr lang="en-US" dirty="0"/>
                        <a:t>Extended Extreme Weather</a:t>
                      </a:r>
                    </a:p>
                  </a:txBody>
                  <a:tcPr/>
                </a:tc>
                <a:extLst>
                  <a:ext uri="{0D108BD9-81ED-4DB2-BD59-A6C34878D82A}">
                    <a16:rowId xmlns:a16="http://schemas.microsoft.com/office/drawing/2014/main" xmlns="" val="10006"/>
                  </a:ext>
                </a:extLst>
              </a:tr>
              <a:tr h="511175">
                <a:tc>
                  <a:txBody>
                    <a:bodyPr/>
                    <a:lstStyle/>
                    <a:p>
                      <a:r>
                        <a:rPr lang="en-US" dirty="0"/>
                        <a:t>Sustained Low Natural Gas</a:t>
                      </a:r>
                      <a:r>
                        <a:rPr lang="en-US" baseline="0" dirty="0"/>
                        <a:t> Prices</a:t>
                      </a:r>
                    </a:p>
                  </a:txBody>
                  <a:tcPr/>
                </a:tc>
                <a:extLst>
                  <a:ext uri="{0D108BD9-81ED-4DB2-BD59-A6C34878D82A}">
                    <a16:rowId xmlns:a16="http://schemas.microsoft.com/office/drawing/2014/main" xmlns="" val="10007"/>
                  </a:ext>
                </a:extLst>
              </a:tr>
              <a:tr h="511175">
                <a:tc>
                  <a:txBody>
                    <a:bodyPr/>
                    <a:lstStyle/>
                    <a:p>
                      <a:r>
                        <a:rPr lang="en-US" baseline="0" dirty="0"/>
                        <a:t>Storage/ Electric Vehicle Adoption</a:t>
                      </a:r>
                    </a:p>
                  </a:txBody>
                  <a:tcPr/>
                </a:tc>
                <a:extLst>
                  <a:ext uri="{0D108BD9-81ED-4DB2-BD59-A6C34878D82A}">
                    <a16:rowId xmlns:a16="http://schemas.microsoft.com/office/drawing/2014/main" xmlns="" val="10008"/>
                  </a:ext>
                </a:extLst>
              </a:tr>
            </a:tbl>
          </a:graphicData>
        </a:graphic>
      </p:graphicFrame>
      <p:graphicFrame>
        <p:nvGraphicFramePr>
          <p:cNvPr id="7" name="Diagram 6"/>
          <p:cNvGraphicFramePr/>
          <p:nvPr>
            <p:extLst/>
          </p:nvPr>
        </p:nvGraphicFramePr>
        <p:xfrm>
          <a:off x="2819400" y="914400"/>
          <a:ext cx="6096000" cy="5329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820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Key finding I: Load growth</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4" name="Content Placeholder 3"/>
          <p:cNvSpPr>
            <a:spLocks noGrp="1"/>
          </p:cNvSpPr>
          <p:nvPr>
            <p:ph idx="1"/>
          </p:nvPr>
        </p:nvSpPr>
        <p:spPr>
          <a:xfrm>
            <a:off x="685800" y="5628328"/>
            <a:ext cx="7848600" cy="457200"/>
          </a:xfrm>
        </p:spPr>
        <p:txBody>
          <a:bodyPr/>
          <a:lstStyle/>
          <a:p>
            <a:pPr marL="0" indent="0">
              <a:buNone/>
            </a:pPr>
            <a:r>
              <a:rPr lang="en-US" sz="2800" dirty="0"/>
              <a:t>Load continues to grow in all but one scenario!!</a:t>
            </a:r>
          </a:p>
        </p:txBody>
      </p:sp>
      <p:graphicFrame>
        <p:nvGraphicFramePr>
          <p:cNvPr id="9" name="Chart 8"/>
          <p:cNvGraphicFramePr>
            <a:graphicFrameLocks/>
          </p:cNvGraphicFramePr>
          <p:nvPr>
            <p:extLst>
              <p:ext uri="{D42A27DB-BD31-4B8C-83A1-F6EECF244321}">
                <p14:modId xmlns:p14="http://schemas.microsoft.com/office/powerpoint/2010/main" val="282819232"/>
              </p:ext>
            </p:extLst>
          </p:nvPr>
        </p:nvGraphicFramePr>
        <p:xfrm>
          <a:off x="685800" y="990600"/>
          <a:ext cx="7467600" cy="46377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0009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67" y="243682"/>
            <a:ext cx="8458200" cy="1143000"/>
          </a:xfrm>
        </p:spPr>
        <p:txBody>
          <a:bodyPr/>
          <a:lstStyle/>
          <a:p>
            <a:r>
              <a:rPr lang="en-US" dirty="0"/>
              <a:t>Key finding II: Solar capacity additions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pic>
        <p:nvPicPr>
          <p:cNvPr id="6" name="Content Placeholder 5"/>
          <p:cNvPicPr>
            <a:picLocks noGrp="1" noChangeAspect="1"/>
          </p:cNvPicPr>
          <p:nvPr>
            <p:ph idx="1"/>
          </p:nvPr>
        </p:nvPicPr>
        <p:blipFill rotWithShape="1">
          <a:blip r:embed="rId2"/>
          <a:srcRect b="8681"/>
          <a:stretch/>
        </p:blipFill>
        <p:spPr>
          <a:xfrm>
            <a:off x="914400" y="1393522"/>
            <a:ext cx="6705599" cy="4267200"/>
          </a:xfrm>
          <a:prstGeom prst="rect">
            <a:avLst/>
          </a:prstGeom>
        </p:spPr>
      </p:pic>
      <p:sp>
        <p:nvSpPr>
          <p:cNvPr id="7" name="TextBox 6"/>
          <p:cNvSpPr txBox="1"/>
          <p:nvPr/>
        </p:nvSpPr>
        <p:spPr>
          <a:xfrm>
            <a:off x="2133600" y="1066800"/>
            <a:ext cx="4572000" cy="307777"/>
          </a:xfrm>
          <a:prstGeom prst="rect">
            <a:avLst/>
          </a:prstGeom>
          <a:noFill/>
        </p:spPr>
        <p:txBody>
          <a:bodyPr wrap="square" rtlCol="0">
            <a:spAutoFit/>
          </a:bodyPr>
          <a:lstStyle/>
          <a:p>
            <a:pPr algn="ctr"/>
            <a:r>
              <a:rPr lang="en-US" sz="1400" dirty="0"/>
              <a:t>Generation addition across LTSA scenarios</a:t>
            </a:r>
          </a:p>
        </p:txBody>
      </p:sp>
    </p:spTree>
    <p:extLst>
      <p:ext uri="{BB962C8B-B14F-4D97-AF65-F5344CB8AC3E}">
        <p14:creationId xmlns:p14="http://schemas.microsoft.com/office/powerpoint/2010/main" val="4163736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67" y="243682"/>
            <a:ext cx="8458200" cy="1143000"/>
          </a:xfrm>
        </p:spPr>
        <p:txBody>
          <a:bodyPr/>
          <a:lstStyle/>
          <a:p>
            <a:r>
              <a:rPr lang="en-US" dirty="0"/>
              <a:t>Key finding II: Solar capacity additions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pic>
        <p:nvPicPr>
          <p:cNvPr id="6" name="Content Placeholder 5"/>
          <p:cNvPicPr>
            <a:picLocks noGrp="1" noChangeAspect="1"/>
          </p:cNvPicPr>
          <p:nvPr>
            <p:ph idx="1"/>
          </p:nvPr>
        </p:nvPicPr>
        <p:blipFill rotWithShape="1">
          <a:blip r:embed="rId2"/>
          <a:srcRect b="8681"/>
          <a:stretch/>
        </p:blipFill>
        <p:spPr>
          <a:xfrm>
            <a:off x="5105400" y="1405009"/>
            <a:ext cx="3438093" cy="2187878"/>
          </a:xfrm>
          <a:prstGeom prst="rect">
            <a:avLst/>
          </a:prstGeom>
        </p:spPr>
      </p:pic>
      <p:sp>
        <p:nvSpPr>
          <p:cNvPr id="7" name="TextBox 6"/>
          <p:cNvSpPr txBox="1"/>
          <p:nvPr/>
        </p:nvSpPr>
        <p:spPr>
          <a:xfrm>
            <a:off x="365567" y="1219200"/>
            <a:ext cx="4768770" cy="4893647"/>
          </a:xfrm>
          <a:prstGeom prst="rect">
            <a:avLst/>
          </a:prstGeom>
          <a:noFill/>
        </p:spPr>
        <p:txBody>
          <a:bodyPr wrap="square" rtlCol="0">
            <a:spAutoFit/>
          </a:bodyPr>
          <a:lstStyle/>
          <a:p>
            <a:pPr marL="285750" indent="-285750">
              <a:buFont typeface="Arial" panose="020B0604020202020204" pitchFamily="34" charset="0"/>
              <a:buChar char="•"/>
            </a:pPr>
            <a:r>
              <a:rPr lang="en-US" sz="2400" dirty="0"/>
              <a:t>Amount of solar capacity additions in LTSA scenario range from 14.5 GW to 28 GW </a:t>
            </a:r>
          </a:p>
          <a:p>
            <a:pPr marL="285750" indent="-285750">
              <a:buFont typeface="Arial" panose="020B0604020202020204" pitchFamily="34" charset="0"/>
              <a:buChar char="•"/>
            </a:pPr>
            <a:r>
              <a:rPr lang="en-US" sz="2400" dirty="0"/>
              <a:t>Factors to consider:</a:t>
            </a:r>
          </a:p>
          <a:p>
            <a:pPr marL="742950" lvl="1" indent="-285750">
              <a:buFont typeface="Arial" panose="020B0604020202020204" pitchFamily="34" charset="0"/>
              <a:buChar char="•"/>
            </a:pPr>
            <a:r>
              <a:rPr lang="en-US" sz="2400" dirty="0"/>
              <a:t>All scenarios assumed Tax Credits</a:t>
            </a:r>
          </a:p>
          <a:p>
            <a:pPr marL="742950" lvl="1" indent="-285750">
              <a:buFont typeface="Arial" panose="020B0604020202020204" pitchFamily="34" charset="0"/>
              <a:buChar char="•"/>
            </a:pPr>
            <a:r>
              <a:rPr lang="en-US" sz="2400" dirty="0"/>
              <a:t>All scenarios assumed declining capital costs</a:t>
            </a:r>
          </a:p>
          <a:p>
            <a:pPr marL="742950" lvl="1" indent="-285750">
              <a:buFont typeface="Arial" panose="020B0604020202020204" pitchFamily="34" charset="0"/>
              <a:buChar char="•"/>
            </a:pPr>
            <a:r>
              <a:rPr lang="en-US" sz="2400" dirty="0"/>
              <a:t>Feasibility of such large scale installation</a:t>
            </a:r>
          </a:p>
          <a:p>
            <a:pPr marL="742950" lvl="1" indent="-285750">
              <a:buFont typeface="Arial" panose="020B0604020202020204" pitchFamily="34" charset="0"/>
              <a:buChar char="•"/>
            </a:pPr>
            <a:r>
              <a:rPr lang="en-US" sz="2400" dirty="0"/>
              <a:t>Feasibility of transmission additions to support such rapid growth</a:t>
            </a:r>
          </a:p>
        </p:txBody>
      </p:sp>
    </p:spTree>
    <p:extLst>
      <p:ext uri="{BB962C8B-B14F-4D97-AF65-F5344CB8AC3E}">
        <p14:creationId xmlns:p14="http://schemas.microsoft.com/office/powerpoint/2010/main" val="1162998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67" y="243682"/>
            <a:ext cx="8458200" cy="1143000"/>
          </a:xfrm>
        </p:spPr>
        <p:txBody>
          <a:bodyPr/>
          <a:lstStyle/>
          <a:p>
            <a:r>
              <a:rPr lang="en-US" dirty="0"/>
              <a:t>Key finding III: Net-peak resource adequacy challenge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7" name="TextBox 6"/>
          <p:cNvSpPr txBox="1"/>
          <p:nvPr/>
        </p:nvSpPr>
        <p:spPr>
          <a:xfrm>
            <a:off x="2133600" y="1066800"/>
            <a:ext cx="4572000" cy="307777"/>
          </a:xfrm>
          <a:prstGeom prst="rect">
            <a:avLst/>
          </a:prstGeom>
          <a:noFill/>
        </p:spPr>
        <p:txBody>
          <a:bodyPr wrap="square" rtlCol="0">
            <a:spAutoFit/>
          </a:bodyPr>
          <a:lstStyle/>
          <a:p>
            <a:pPr algn="ctr"/>
            <a:r>
              <a:rPr lang="en-US" sz="1400" dirty="0"/>
              <a:t>Net-peak resource adequacy challenge</a:t>
            </a:r>
          </a:p>
        </p:txBody>
      </p:sp>
      <p:pic>
        <p:nvPicPr>
          <p:cNvPr id="5" name="Picture 4"/>
          <p:cNvPicPr>
            <a:picLocks noChangeAspect="1"/>
          </p:cNvPicPr>
          <p:nvPr/>
        </p:nvPicPr>
        <p:blipFill>
          <a:blip r:embed="rId2"/>
          <a:stretch>
            <a:fillRect/>
          </a:stretch>
        </p:blipFill>
        <p:spPr>
          <a:xfrm>
            <a:off x="1163998" y="1635890"/>
            <a:ext cx="6816004" cy="4119563"/>
          </a:xfrm>
          <a:prstGeom prst="rect">
            <a:avLst/>
          </a:prstGeom>
        </p:spPr>
      </p:pic>
    </p:spTree>
    <p:extLst>
      <p:ext uri="{BB962C8B-B14F-4D97-AF65-F5344CB8AC3E}">
        <p14:creationId xmlns:p14="http://schemas.microsoft.com/office/powerpoint/2010/main" val="2196056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67" y="243682"/>
            <a:ext cx="8458200" cy="1143000"/>
          </a:xfrm>
        </p:spPr>
        <p:txBody>
          <a:bodyPr/>
          <a:lstStyle/>
          <a:p>
            <a:r>
              <a:rPr lang="en-US" dirty="0"/>
              <a:t>Key finding III: Net-peak resource adequacy challenge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7" name="TextBox 6"/>
          <p:cNvSpPr txBox="1"/>
          <p:nvPr/>
        </p:nvSpPr>
        <p:spPr>
          <a:xfrm>
            <a:off x="365567" y="1219200"/>
            <a:ext cx="4768770" cy="3416320"/>
          </a:xfrm>
          <a:prstGeom prst="rect">
            <a:avLst/>
          </a:prstGeom>
          <a:noFill/>
        </p:spPr>
        <p:txBody>
          <a:bodyPr wrap="square" rtlCol="0">
            <a:spAutoFit/>
          </a:bodyPr>
          <a:lstStyle/>
          <a:p>
            <a:pPr marL="285750" indent="-285750">
              <a:buFont typeface="Arial" panose="020B0604020202020204" pitchFamily="34" charset="0"/>
              <a:buChar char="•"/>
            </a:pPr>
            <a:r>
              <a:rPr lang="en-US" sz="2400" dirty="0"/>
              <a:t>Additional generation needed to offset the drop in solar around 8:00 PM timeframe on days with light wind</a:t>
            </a:r>
          </a:p>
          <a:p>
            <a:pPr marL="285750" indent="-285750">
              <a:buFont typeface="Arial" panose="020B0604020202020204" pitchFamily="34" charset="0"/>
              <a:buChar char="•"/>
            </a:pPr>
            <a:r>
              <a:rPr lang="en-US" sz="2400" dirty="0"/>
              <a:t>The resource adequacy challenge has shifted from its traditional 4:00 PM-5:00 PM time frame</a:t>
            </a:r>
          </a:p>
          <a:p>
            <a:endParaRPr lang="en-US" sz="2400" dirty="0"/>
          </a:p>
        </p:txBody>
      </p:sp>
      <p:pic>
        <p:nvPicPr>
          <p:cNvPr id="8" name="Picture 7"/>
          <p:cNvPicPr>
            <a:picLocks noChangeAspect="1"/>
          </p:cNvPicPr>
          <p:nvPr/>
        </p:nvPicPr>
        <p:blipFill>
          <a:blip r:embed="rId2"/>
          <a:stretch>
            <a:fillRect/>
          </a:stretch>
        </p:blipFill>
        <p:spPr>
          <a:xfrm>
            <a:off x="5633208" y="1402115"/>
            <a:ext cx="2966782" cy="1793110"/>
          </a:xfrm>
          <a:prstGeom prst="rect">
            <a:avLst/>
          </a:prstGeom>
        </p:spPr>
      </p:pic>
      <p:sp>
        <p:nvSpPr>
          <p:cNvPr id="9" name="TextBox 8"/>
          <p:cNvSpPr txBox="1"/>
          <p:nvPr/>
        </p:nvSpPr>
        <p:spPr>
          <a:xfrm>
            <a:off x="685800" y="4419600"/>
            <a:ext cx="8077200" cy="1200329"/>
          </a:xfrm>
          <a:prstGeom prst="rect">
            <a:avLst/>
          </a:prstGeom>
          <a:noFill/>
        </p:spPr>
        <p:txBody>
          <a:bodyPr wrap="square" rtlCol="0">
            <a:spAutoFit/>
          </a:bodyPr>
          <a:lstStyle/>
          <a:p>
            <a:pPr algn="ctr"/>
            <a:r>
              <a:rPr lang="en-US" sz="2400" dirty="0"/>
              <a:t>ERCOT may have to revisit its resource adequacy and transmission planning processes to handle this “net-peak” hour challenge!!</a:t>
            </a:r>
          </a:p>
        </p:txBody>
      </p:sp>
    </p:spTree>
    <p:extLst>
      <p:ext uri="{BB962C8B-B14F-4D97-AF65-F5344CB8AC3E}">
        <p14:creationId xmlns:p14="http://schemas.microsoft.com/office/powerpoint/2010/main" val="151931826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terms/"/>
    <ds:schemaRef ds:uri="c34af464-7aa1-4edd-9be4-83dffc1cb926"/>
    <ds:schemaRef ds:uri="http://schemas.microsoft.com/office/2006/metadata/properties"/>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14199</TotalTime>
  <Words>761</Words>
  <Application>Microsoft Office PowerPoint</Application>
  <PresentationFormat>On-screen Show (4:3)</PresentationFormat>
  <Paragraphs>103</Paragraphs>
  <Slides>16</Slides>
  <Notes>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16</vt:i4>
      </vt:variant>
    </vt:vector>
  </HeadingPairs>
  <TitlesOfParts>
    <vt:vector size="22" baseType="lpstr">
      <vt:lpstr>Arial</vt:lpstr>
      <vt:lpstr>Calibri</vt:lpstr>
      <vt:lpstr>Wingdings</vt:lpstr>
      <vt:lpstr>1_Custom Design</vt:lpstr>
      <vt:lpstr>Office Theme</vt:lpstr>
      <vt:lpstr>Custom Design</vt:lpstr>
      <vt:lpstr>PowerPoint Presentation</vt:lpstr>
      <vt:lpstr>Agenda</vt:lpstr>
      <vt:lpstr>2016 LTSA: Overview</vt:lpstr>
      <vt:lpstr>2016 LTSA: Key Findings</vt:lpstr>
      <vt:lpstr>Key finding I: Load growth</vt:lpstr>
      <vt:lpstr>Key finding II: Solar capacity additions </vt:lpstr>
      <vt:lpstr>Key finding II: Solar capacity additions </vt:lpstr>
      <vt:lpstr>Key finding III: Net-peak resource adequacy challenge</vt:lpstr>
      <vt:lpstr>Key finding III: Net-peak resource adequacy challenge</vt:lpstr>
      <vt:lpstr>Key finding IV: West-to-east power flows</vt:lpstr>
      <vt:lpstr>Key finding V: Panhandle upgrades</vt:lpstr>
      <vt:lpstr>LTSA process improvements </vt:lpstr>
      <vt:lpstr>Lessons learned</vt:lpstr>
      <vt:lpstr>Next steps</vt:lpstr>
      <vt:lpstr>Question</vt:lpstr>
      <vt:lpstr>References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Borkar, Sandeep</cp:lastModifiedBy>
  <cp:revision>153</cp:revision>
  <cp:lastPrinted>2016-11-14T19:26:45Z</cp:lastPrinted>
  <dcterms:created xsi:type="dcterms:W3CDTF">2016-01-21T15:20:31Z</dcterms:created>
  <dcterms:modified xsi:type="dcterms:W3CDTF">2017-01-19T14:14:24Z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