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82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1843951"/>
            <a:ext cx="5401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Forecast Adequacy of the Budgeted System Administration </a:t>
            </a:r>
            <a:r>
              <a:rPr lang="en-US" b="1" dirty="0" smtClean="0"/>
              <a:t>Fee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TAC</a:t>
            </a:r>
          </a:p>
          <a:p>
            <a:r>
              <a:rPr lang="en-US" dirty="0" smtClean="0"/>
              <a:t>January 26,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5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1800" dirty="0"/>
              <a:t>Forecast Adequacy of the Budgeted System Administration </a:t>
            </a:r>
            <a:r>
              <a:rPr lang="en-US" sz="1800" dirty="0" smtClean="0"/>
              <a:t>Fee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9084"/>
            <a:ext cx="8534400" cy="5139869"/>
          </a:xfrm>
        </p:spPr>
        <p:txBody>
          <a:bodyPr>
            <a:spAutoFit/>
          </a:bodyPr>
          <a:lstStyle/>
          <a:p>
            <a:r>
              <a:rPr lang="en-US" sz="2000" u="sng" dirty="0"/>
              <a:t>Market Participant Request:</a:t>
            </a:r>
            <a:r>
              <a:rPr lang="en-US" sz="2000" dirty="0"/>
              <a:t> During the 2016-2017 budget process, market participants expressed a preference for more advance notice of any future </a:t>
            </a:r>
            <a:r>
              <a:rPr lang="en-US" sz="2000" dirty="0" smtClean="0"/>
              <a:t>System Administration Fee </a:t>
            </a:r>
            <a:r>
              <a:rPr lang="en-US" sz="2000" dirty="0"/>
              <a:t>rate increases.</a:t>
            </a:r>
          </a:p>
          <a:p>
            <a:endParaRPr lang="en-US" sz="2000" dirty="0"/>
          </a:p>
          <a:p>
            <a:r>
              <a:rPr lang="en-US" sz="2000" u="sng" dirty="0"/>
              <a:t>Our Commitment:</a:t>
            </a:r>
            <a:r>
              <a:rPr lang="en-US" sz="2000" dirty="0"/>
              <a:t> At the first F&amp;A Committee meeting of the calendar year, we will communicate the forecast adequacy of the budgeted </a:t>
            </a:r>
            <a:r>
              <a:rPr lang="en-US" sz="2000" dirty="0"/>
              <a:t>System Administration Fee </a:t>
            </a:r>
            <a:r>
              <a:rPr lang="en-US" sz="2000" dirty="0"/>
              <a:t>for the following calendar year.</a:t>
            </a:r>
          </a:p>
          <a:p>
            <a:endParaRPr lang="en-US" sz="2000" dirty="0"/>
          </a:p>
          <a:p>
            <a:r>
              <a:rPr lang="en-US" sz="2000" u="sng" dirty="0"/>
              <a:t>Our Intent:</a:t>
            </a:r>
            <a:r>
              <a:rPr lang="en-US" sz="2000" dirty="0"/>
              <a:t> As noted in the PUCT order approving the budget, ERCOT stated that we intend to maintain the 2016-2017 approved </a:t>
            </a:r>
            <a:r>
              <a:rPr lang="en-US" sz="2000" dirty="0"/>
              <a:t>System Administration Fee </a:t>
            </a:r>
            <a:r>
              <a:rPr lang="en-US" sz="2000" dirty="0"/>
              <a:t>rate for four years (2016-2019). </a:t>
            </a:r>
          </a:p>
          <a:p>
            <a:endParaRPr lang="en-US" sz="2000" dirty="0"/>
          </a:p>
          <a:p>
            <a:r>
              <a:rPr lang="en-US" sz="2000" u="sng" dirty="0"/>
              <a:t>Current Status:</a:t>
            </a:r>
            <a:r>
              <a:rPr lang="en-US" sz="2000" dirty="0"/>
              <a:t> The </a:t>
            </a:r>
            <a:r>
              <a:rPr lang="en-US" sz="2000" dirty="0"/>
              <a:t>System Administration Fee </a:t>
            </a:r>
            <a:r>
              <a:rPr lang="en-US" sz="2000" dirty="0"/>
              <a:t>is forecast to be adequate for 2016-2019.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131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Forecast Adequacy of the Budgeted System Administration Fee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Brittney Albracht</cp:lastModifiedBy>
  <cp:revision>47</cp:revision>
  <cp:lastPrinted>2016-01-21T20:53:15Z</cp:lastPrinted>
  <dcterms:created xsi:type="dcterms:W3CDTF">2016-01-21T15:20:31Z</dcterms:created>
  <dcterms:modified xsi:type="dcterms:W3CDTF">2017-01-19T19:50:40Z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