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40" d="100"/>
          <a:sy n="140" d="100"/>
        </p:scale>
        <p:origin x="148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01/19/17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/>
          </a:bodyPr>
          <a:lstStyle/>
          <a:p>
            <a:pPr algn="l"/>
            <a:endParaRPr lang="en-US" sz="1000" b="1" dirty="0" smtClean="0"/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NPRR562</a:t>
            </a:r>
            <a:r>
              <a:rPr lang="en-US" sz="2000" dirty="0">
                <a:solidFill>
                  <a:schemeClr val="tx1"/>
                </a:solidFill>
              </a:rPr>
              <a:t>, Subsynchronous Resonance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NPRR697</a:t>
            </a:r>
            <a:r>
              <a:rPr lang="en-US" sz="2000" dirty="0">
                <a:solidFill>
                  <a:schemeClr val="tx1"/>
                </a:solidFill>
              </a:rPr>
              <a:t>, Disclosure of Protected Information for Research and Coordination Purposes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NPRR768</a:t>
            </a:r>
            <a:r>
              <a:rPr lang="en-US" sz="2000" dirty="0">
                <a:solidFill>
                  <a:schemeClr val="tx1"/>
                </a:solidFill>
              </a:rPr>
              <a:t>, Revisions to Real-Time On-Line Reliability Deployment Price Adder Categories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NPRR776</a:t>
            </a:r>
            <a:r>
              <a:rPr lang="en-US" sz="2000" dirty="0">
                <a:solidFill>
                  <a:schemeClr val="tx1"/>
                </a:solidFill>
              </a:rPr>
              <a:t>, Voltage Set Point Communication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NPRR777</a:t>
            </a:r>
            <a:r>
              <a:rPr lang="en-US" sz="2000" dirty="0">
                <a:solidFill>
                  <a:schemeClr val="tx1"/>
                </a:solidFill>
              </a:rPr>
              <a:t>, ERCOT-directed Dispatch of Price-Responsive Distributed Generation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NPRR796</a:t>
            </a:r>
            <a:r>
              <a:rPr lang="en-US" sz="2000" dirty="0">
                <a:solidFill>
                  <a:schemeClr val="tx1"/>
                </a:solidFill>
              </a:rPr>
              <a:t>, Extended Character Set Clean Up (RMS)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NPRR798</a:t>
            </a:r>
            <a:r>
              <a:rPr lang="en-US" sz="2000" dirty="0">
                <a:solidFill>
                  <a:schemeClr val="tx1"/>
                </a:solidFill>
              </a:rPr>
              <a:t>, Additional CRR Accounts Request (WMS)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NPRR807</a:t>
            </a:r>
            <a:r>
              <a:rPr lang="en-US" sz="2000" dirty="0">
                <a:solidFill>
                  <a:schemeClr val="tx1"/>
                </a:solidFill>
              </a:rPr>
              <a:t>, Day-Ahead Market Price Correction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NPRR809</a:t>
            </a:r>
            <a:r>
              <a:rPr lang="en-US" sz="2000" dirty="0">
                <a:solidFill>
                  <a:schemeClr val="tx1"/>
                </a:solidFill>
              </a:rPr>
              <a:t>, GTC or GTL for New Generation Interconnection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SCR785</a:t>
            </a:r>
            <a:r>
              <a:rPr lang="en-US" sz="2000" dirty="0">
                <a:solidFill>
                  <a:schemeClr val="tx1"/>
                </a:solidFill>
              </a:rPr>
              <a:t>, Update RTL calculation to include Real-Time Reserve Price Adder based components (PRS)</a:t>
            </a:r>
          </a:p>
          <a:p>
            <a:pPr algn="l"/>
            <a:endParaRPr lang="en-US" sz="2000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112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01/19/17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76</cp:revision>
  <dcterms:created xsi:type="dcterms:W3CDTF">2012-06-21T12:05:52Z</dcterms:created>
  <dcterms:modified xsi:type="dcterms:W3CDTF">2017-01-18T20:27:48Z</dcterms:modified>
</cp:coreProperties>
</file>