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9" r:id="rId3"/>
    <p:sldId id="281" r:id="rId4"/>
    <p:sldId id="282" r:id="rId5"/>
    <p:sldId id="279" r:id="rId6"/>
    <p:sldId id="278" r:id="rId7"/>
    <p:sldId id="273" r:id="rId8"/>
    <p:sldId id="283" r:id="rId9"/>
    <p:sldId id="280" r:id="rId10"/>
    <p:sldId id="284" r:id="rId11"/>
    <p:sldId id="288" r:id="rId12"/>
    <p:sldId id="272" r:id="rId13"/>
  </p:sldIdLst>
  <p:sldSz cx="9144000" cy="6858000" type="screen4x3"/>
  <p:notesSz cx="6950075" cy="9236075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0271" autoAdjust="0"/>
  </p:normalViewPr>
  <p:slideViewPr>
    <p:cSldViewPr>
      <p:cViewPr varScale="1">
        <p:scale>
          <a:sx n="83" d="100"/>
          <a:sy n="83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78" y="-12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NERC Q1</c:v>
                </c:pt>
              </c:strCache>
            </c:strRef>
          </c:tx>
          <c:invertIfNegative val="0"/>
          <c:cat>
            <c:strRef>
              <c:f>Sheet2!$A$2:$A$15</c:f>
              <c:strCache>
                <c:ptCount val="14"/>
                <c:pt idx="0">
                  <c:v>BAL-001</c:v>
                </c:pt>
                <c:pt idx="1">
                  <c:v>CIP-003</c:v>
                </c:pt>
                <c:pt idx="2">
                  <c:v>CIP-004</c:v>
                </c:pt>
                <c:pt idx="3">
                  <c:v>CIP-005</c:v>
                </c:pt>
                <c:pt idx="4">
                  <c:v>CIP-006</c:v>
                </c:pt>
                <c:pt idx="5">
                  <c:v>CIP-007</c:v>
                </c:pt>
                <c:pt idx="6">
                  <c:v>FAC-008</c:v>
                </c:pt>
                <c:pt idx="7">
                  <c:v>IRO-010</c:v>
                </c:pt>
                <c:pt idx="8">
                  <c:v>MOD-025</c:v>
                </c:pt>
                <c:pt idx="9">
                  <c:v>PRC-005</c:v>
                </c:pt>
                <c:pt idx="10">
                  <c:v>PRC-019</c:v>
                </c:pt>
                <c:pt idx="11">
                  <c:v>PRC-025</c:v>
                </c:pt>
                <c:pt idx="12">
                  <c:v>TOP-002</c:v>
                </c:pt>
                <c:pt idx="13">
                  <c:v>VAR-002</c:v>
                </c:pt>
              </c:strCache>
            </c:strRef>
          </c:cat>
          <c:val>
            <c:numRef>
              <c:f>Sheet2!$B$2:$B$15</c:f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NERC Q2</c:v>
                </c:pt>
              </c:strCache>
            </c:strRef>
          </c:tx>
          <c:invertIfNegative val="0"/>
          <c:cat>
            <c:strRef>
              <c:f>Sheet2!$A$2:$A$15</c:f>
              <c:strCache>
                <c:ptCount val="14"/>
                <c:pt idx="0">
                  <c:v>BAL-001</c:v>
                </c:pt>
                <c:pt idx="1">
                  <c:v>CIP-003</c:v>
                </c:pt>
                <c:pt idx="2">
                  <c:v>CIP-004</c:v>
                </c:pt>
                <c:pt idx="3">
                  <c:v>CIP-005</c:v>
                </c:pt>
                <c:pt idx="4">
                  <c:v>CIP-006</c:v>
                </c:pt>
                <c:pt idx="5">
                  <c:v>CIP-007</c:v>
                </c:pt>
                <c:pt idx="6">
                  <c:v>FAC-008</c:v>
                </c:pt>
                <c:pt idx="7">
                  <c:v>IRO-010</c:v>
                </c:pt>
                <c:pt idx="8">
                  <c:v>MOD-025</c:v>
                </c:pt>
                <c:pt idx="9">
                  <c:v>PRC-005</c:v>
                </c:pt>
                <c:pt idx="10">
                  <c:v>PRC-019</c:v>
                </c:pt>
                <c:pt idx="11">
                  <c:v>PRC-025</c:v>
                </c:pt>
                <c:pt idx="12">
                  <c:v>TOP-002</c:v>
                </c:pt>
                <c:pt idx="13">
                  <c:v>VAR-002</c:v>
                </c:pt>
              </c:strCache>
            </c:strRef>
          </c:cat>
          <c:val>
            <c:numRef>
              <c:f>Sheet2!$C$2:$C$15</c:f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NERC Q3</c:v>
                </c:pt>
              </c:strCache>
            </c:strRef>
          </c:tx>
          <c:invertIfNegative val="0"/>
          <c:cat>
            <c:strRef>
              <c:f>Sheet2!$A$2:$A$15</c:f>
              <c:strCache>
                <c:ptCount val="14"/>
                <c:pt idx="0">
                  <c:v>BAL-001</c:v>
                </c:pt>
                <c:pt idx="1">
                  <c:v>CIP-003</c:v>
                </c:pt>
                <c:pt idx="2">
                  <c:v>CIP-004</c:v>
                </c:pt>
                <c:pt idx="3">
                  <c:v>CIP-005</c:v>
                </c:pt>
                <c:pt idx="4">
                  <c:v>CIP-006</c:v>
                </c:pt>
                <c:pt idx="5">
                  <c:v>CIP-007</c:v>
                </c:pt>
                <c:pt idx="6">
                  <c:v>FAC-008</c:v>
                </c:pt>
                <c:pt idx="7">
                  <c:v>IRO-010</c:v>
                </c:pt>
                <c:pt idx="8">
                  <c:v>MOD-025</c:v>
                </c:pt>
                <c:pt idx="9">
                  <c:v>PRC-005</c:v>
                </c:pt>
                <c:pt idx="10">
                  <c:v>PRC-019</c:v>
                </c:pt>
                <c:pt idx="11">
                  <c:v>PRC-025</c:v>
                </c:pt>
                <c:pt idx="12">
                  <c:v>TOP-002</c:v>
                </c:pt>
                <c:pt idx="13">
                  <c:v>VAR-002</c:v>
                </c:pt>
              </c:strCache>
            </c:strRef>
          </c:cat>
          <c:val>
            <c:numRef>
              <c:f>Sheet2!$D$2:$D$15</c:f>
            </c:numRef>
          </c:val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NERC Q1-Q3</c:v>
                </c:pt>
              </c:strCache>
            </c:strRef>
          </c:tx>
          <c:invertIfNegative val="0"/>
          <c:cat>
            <c:strRef>
              <c:f>Sheet2!$A$2:$A$15</c:f>
              <c:strCache>
                <c:ptCount val="14"/>
                <c:pt idx="0">
                  <c:v>BAL-001</c:v>
                </c:pt>
                <c:pt idx="1">
                  <c:v>CIP-003</c:v>
                </c:pt>
                <c:pt idx="2">
                  <c:v>CIP-004</c:v>
                </c:pt>
                <c:pt idx="3">
                  <c:v>CIP-005</c:v>
                </c:pt>
                <c:pt idx="4">
                  <c:v>CIP-006</c:v>
                </c:pt>
                <c:pt idx="5">
                  <c:v>CIP-007</c:v>
                </c:pt>
                <c:pt idx="6">
                  <c:v>FAC-008</c:v>
                </c:pt>
                <c:pt idx="7">
                  <c:v>IRO-010</c:v>
                </c:pt>
                <c:pt idx="8">
                  <c:v>MOD-025</c:v>
                </c:pt>
                <c:pt idx="9">
                  <c:v>PRC-005</c:v>
                </c:pt>
                <c:pt idx="10">
                  <c:v>PRC-019</c:v>
                </c:pt>
                <c:pt idx="11">
                  <c:v>PRC-025</c:v>
                </c:pt>
                <c:pt idx="12">
                  <c:v>TOP-002</c:v>
                </c:pt>
                <c:pt idx="13">
                  <c:v>VAR-002</c:v>
                </c:pt>
              </c:strCache>
            </c:strRef>
          </c:cat>
          <c:val>
            <c:numRef>
              <c:f>Sheet2!$E$2:$E$15</c:f>
              <c:numCache>
                <c:formatCode>General</c:formatCode>
                <c:ptCount val="14"/>
                <c:pt idx="0">
                  <c:v>0</c:v>
                </c:pt>
                <c:pt idx="1">
                  <c:v>35</c:v>
                </c:pt>
                <c:pt idx="2">
                  <c:v>63</c:v>
                </c:pt>
                <c:pt idx="3">
                  <c:v>27</c:v>
                </c:pt>
                <c:pt idx="4">
                  <c:v>67</c:v>
                </c:pt>
                <c:pt idx="5">
                  <c:v>86</c:v>
                </c:pt>
                <c:pt idx="6">
                  <c:v>27</c:v>
                </c:pt>
                <c:pt idx="7">
                  <c:v>0</c:v>
                </c:pt>
                <c:pt idx="8">
                  <c:v>50</c:v>
                </c:pt>
                <c:pt idx="9">
                  <c:v>71</c:v>
                </c:pt>
                <c:pt idx="10">
                  <c:v>37</c:v>
                </c:pt>
                <c:pt idx="11">
                  <c:v>0</c:v>
                </c:pt>
                <c:pt idx="12">
                  <c:v>0</c:v>
                </c:pt>
                <c:pt idx="13">
                  <c:v>31</c:v>
                </c:pt>
              </c:numCache>
            </c:numRef>
          </c:val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Texas RE</c:v>
                </c:pt>
              </c:strCache>
            </c:strRef>
          </c:tx>
          <c:invertIfNegative val="0"/>
          <c:cat>
            <c:strRef>
              <c:f>Sheet2!$A$2:$A$15</c:f>
              <c:strCache>
                <c:ptCount val="14"/>
                <c:pt idx="0">
                  <c:v>BAL-001</c:v>
                </c:pt>
                <c:pt idx="1">
                  <c:v>CIP-003</c:v>
                </c:pt>
                <c:pt idx="2">
                  <c:v>CIP-004</c:v>
                </c:pt>
                <c:pt idx="3">
                  <c:v>CIP-005</c:v>
                </c:pt>
                <c:pt idx="4">
                  <c:v>CIP-006</c:v>
                </c:pt>
                <c:pt idx="5">
                  <c:v>CIP-007</c:v>
                </c:pt>
                <c:pt idx="6">
                  <c:v>FAC-008</c:v>
                </c:pt>
                <c:pt idx="7">
                  <c:v>IRO-010</c:v>
                </c:pt>
                <c:pt idx="8">
                  <c:v>MOD-025</c:v>
                </c:pt>
                <c:pt idx="9">
                  <c:v>PRC-005</c:v>
                </c:pt>
                <c:pt idx="10">
                  <c:v>PRC-019</c:v>
                </c:pt>
                <c:pt idx="11">
                  <c:v>PRC-025</c:v>
                </c:pt>
                <c:pt idx="12">
                  <c:v>TOP-002</c:v>
                </c:pt>
                <c:pt idx="13">
                  <c:v>VAR-002</c:v>
                </c:pt>
              </c:strCache>
            </c:strRef>
          </c:cat>
          <c:val>
            <c:numRef>
              <c:f>Sheet2!$F$2:$F$15</c:f>
              <c:numCache>
                <c:formatCode>General</c:formatCode>
                <c:ptCount val="14"/>
                <c:pt idx="0">
                  <c:v>4</c:v>
                </c:pt>
                <c:pt idx="2">
                  <c:v>9</c:v>
                </c:pt>
                <c:pt idx="4">
                  <c:v>7</c:v>
                </c:pt>
                <c:pt idx="5">
                  <c:v>4</c:v>
                </c:pt>
                <c:pt idx="6">
                  <c:v>14</c:v>
                </c:pt>
                <c:pt idx="7">
                  <c:v>5</c:v>
                </c:pt>
                <c:pt idx="9">
                  <c:v>24</c:v>
                </c:pt>
                <c:pt idx="11">
                  <c:v>3</c:v>
                </c:pt>
                <c:pt idx="12">
                  <c:v>3</c:v>
                </c:pt>
                <c:pt idx="1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086656"/>
        <c:axId val="262088576"/>
        <c:axId val="0"/>
      </c:bar3DChart>
      <c:catAx>
        <c:axId val="262086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NERC Standard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262088576"/>
        <c:crosses val="autoZero"/>
        <c:auto val="1"/>
        <c:lblAlgn val="ctr"/>
        <c:lblOffset val="100"/>
        <c:noMultiLvlLbl val="0"/>
      </c:catAx>
      <c:valAx>
        <c:axId val="2620885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Instances of NonCompliance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62086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547377552382224"/>
          <c:y val="0.38834291147357469"/>
          <c:w val="9.6051648204991319E-2"/>
          <c:h val="0.181595502230233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NERC Q1</c:v>
                </c:pt>
              </c:strCache>
            </c:strRef>
          </c:tx>
          <c:invertIfNegative val="0"/>
          <c:cat>
            <c:strRef>
              <c:f>Sheet2!$A$2:$A$15</c:f>
              <c:strCache>
                <c:ptCount val="14"/>
                <c:pt idx="0">
                  <c:v>BAL-001</c:v>
                </c:pt>
                <c:pt idx="1">
                  <c:v>CIP-003</c:v>
                </c:pt>
                <c:pt idx="2">
                  <c:v>CIP-004</c:v>
                </c:pt>
                <c:pt idx="3">
                  <c:v>CIP-005</c:v>
                </c:pt>
                <c:pt idx="4">
                  <c:v>CIP-006</c:v>
                </c:pt>
                <c:pt idx="5">
                  <c:v>CIP-007</c:v>
                </c:pt>
                <c:pt idx="6">
                  <c:v>FAC-008</c:v>
                </c:pt>
                <c:pt idx="7">
                  <c:v>IRO-010</c:v>
                </c:pt>
                <c:pt idx="8">
                  <c:v>MOD-025</c:v>
                </c:pt>
                <c:pt idx="9">
                  <c:v>PRC-005</c:v>
                </c:pt>
                <c:pt idx="10">
                  <c:v>PRC-019</c:v>
                </c:pt>
                <c:pt idx="11">
                  <c:v>PRC-025</c:v>
                </c:pt>
                <c:pt idx="12">
                  <c:v>TOP-002</c:v>
                </c:pt>
                <c:pt idx="13">
                  <c:v>VAR-002</c:v>
                </c:pt>
              </c:strCache>
            </c:strRef>
          </c:cat>
          <c:val>
            <c:numRef>
              <c:f>Sheet2!$B$2:$B$15</c:f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NERC Q2</c:v>
                </c:pt>
              </c:strCache>
            </c:strRef>
          </c:tx>
          <c:invertIfNegative val="0"/>
          <c:cat>
            <c:strRef>
              <c:f>Sheet2!$A$2:$A$15</c:f>
              <c:strCache>
                <c:ptCount val="14"/>
                <c:pt idx="0">
                  <c:v>BAL-001</c:v>
                </c:pt>
                <c:pt idx="1">
                  <c:v>CIP-003</c:v>
                </c:pt>
                <c:pt idx="2">
                  <c:v>CIP-004</c:v>
                </c:pt>
                <c:pt idx="3">
                  <c:v>CIP-005</c:v>
                </c:pt>
                <c:pt idx="4">
                  <c:v>CIP-006</c:v>
                </c:pt>
                <c:pt idx="5">
                  <c:v>CIP-007</c:v>
                </c:pt>
                <c:pt idx="6">
                  <c:v>FAC-008</c:v>
                </c:pt>
                <c:pt idx="7">
                  <c:v>IRO-010</c:v>
                </c:pt>
                <c:pt idx="8">
                  <c:v>MOD-025</c:v>
                </c:pt>
                <c:pt idx="9">
                  <c:v>PRC-005</c:v>
                </c:pt>
                <c:pt idx="10">
                  <c:v>PRC-019</c:v>
                </c:pt>
                <c:pt idx="11">
                  <c:v>PRC-025</c:v>
                </c:pt>
                <c:pt idx="12">
                  <c:v>TOP-002</c:v>
                </c:pt>
                <c:pt idx="13">
                  <c:v>VAR-002</c:v>
                </c:pt>
              </c:strCache>
            </c:strRef>
          </c:cat>
          <c:val>
            <c:numRef>
              <c:f>Sheet2!$C$2:$C$15</c:f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NERC Q3</c:v>
                </c:pt>
              </c:strCache>
            </c:strRef>
          </c:tx>
          <c:invertIfNegative val="0"/>
          <c:cat>
            <c:strRef>
              <c:f>Sheet2!$A$2:$A$15</c:f>
              <c:strCache>
                <c:ptCount val="14"/>
                <c:pt idx="0">
                  <c:v>BAL-001</c:v>
                </c:pt>
                <c:pt idx="1">
                  <c:v>CIP-003</c:v>
                </c:pt>
                <c:pt idx="2">
                  <c:v>CIP-004</c:v>
                </c:pt>
                <c:pt idx="3">
                  <c:v>CIP-005</c:v>
                </c:pt>
                <c:pt idx="4">
                  <c:v>CIP-006</c:v>
                </c:pt>
                <c:pt idx="5">
                  <c:v>CIP-007</c:v>
                </c:pt>
                <c:pt idx="6">
                  <c:v>FAC-008</c:v>
                </c:pt>
                <c:pt idx="7">
                  <c:v>IRO-010</c:v>
                </c:pt>
                <c:pt idx="8">
                  <c:v>MOD-025</c:v>
                </c:pt>
                <c:pt idx="9">
                  <c:v>PRC-005</c:v>
                </c:pt>
                <c:pt idx="10">
                  <c:v>PRC-019</c:v>
                </c:pt>
                <c:pt idx="11">
                  <c:v>PRC-025</c:v>
                </c:pt>
                <c:pt idx="12">
                  <c:v>TOP-002</c:v>
                </c:pt>
                <c:pt idx="13">
                  <c:v>VAR-002</c:v>
                </c:pt>
              </c:strCache>
            </c:strRef>
          </c:cat>
          <c:val>
            <c:numRef>
              <c:f>Sheet2!$D$2:$D$15</c:f>
            </c:numRef>
          </c:val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NERC Q1-Q3</c:v>
                </c:pt>
              </c:strCache>
            </c:strRef>
          </c:tx>
          <c:invertIfNegative val="0"/>
          <c:cat>
            <c:strRef>
              <c:f>Sheet2!$A$2:$A$15</c:f>
              <c:strCache>
                <c:ptCount val="14"/>
                <c:pt idx="0">
                  <c:v>BAL-001</c:v>
                </c:pt>
                <c:pt idx="1">
                  <c:v>CIP-003</c:v>
                </c:pt>
                <c:pt idx="2">
                  <c:v>CIP-004</c:v>
                </c:pt>
                <c:pt idx="3">
                  <c:v>CIP-005</c:v>
                </c:pt>
                <c:pt idx="4">
                  <c:v>CIP-006</c:v>
                </c:pt>
                <c:pt idx="5">
                  <c:v>CIP-007</c:v>
                </c:pt>
                <c:pt idx="6">
                  <c:v>FAC-008</c:v>
                </c:pt>
                <c:pt idx="7">
                  <c:v>IRO-010</c:v>
                </c:pt>
                <c:pt idx="8">
                  <c:v>MOD-025</c:v>
                </c:pt>
                <c:pt idx="9">
                  <c:v>PRC-005</c:v>
                </c:pt>
                <c:pt idx="10">
                  <c:v>PRC-019</c:v>
                </c:pt>
                <c:pt idx="11">
                  <c:v>PRC-025</c:v>
                </c:pt>
                <c:pt idx="12">
                  <c:v>TOP-002</c:v>
                </c:pt>
                <c:pt idx="13">
                  <c:v>VAR-002</c:v>
                </c:pt>
              </c:strCache>
            </c:strRef>
          </c:cat>
          <c:val>
            <c:numRef>
              <c:f>Sheet2!$E$2:$E$15</c:f>
              <c:numCache>
                <c:formatCode>General</c:formatCode>
                <c:ptCount val="14"/>
                <c:pt idx="0">
                  <c:v>0</c:v>
                </c:pt>
                <c:pt idx="1">
                  <c:v>35</c:v>
                </c:pt>
                <c:pt idx="2">
                  <c:v>63</c:v>
                </c:pt>
                <c:pt idx="3">
                  <c:v>27</c:v>
                </c:pt>
                <c:pt idx="4">
                  <c:v>67</c:v>
                </c:pt>
                <c:pt idx="5">
                  <c:v>86</c:v>
                </c:pt>
                <c:pt idx="6">
                  <c:v>27</c:v>
                </c:pt>
                <c:pt idx="7">
                  <c:v>0</c:v>
                </c:pt>
                <c:pt idx="8">
                  <c:v>50</c:v>
                </c:pt>
                <c:pt idx="9">
                  <c:v>71</c:v>
                </c:pt>
                <c:pt idx="10">
                  <c:v>37</c:v>
                </c:pt>
                <c:pt idx="11">
                  <c:v>0</c:v>
                </c:pt>
                <c:pt idx="12">
                  <c:v>0</c:v>
                </c:pt>
                <c:pt idx="13">
                  <c:v>31</c:v>
                </c:pt>
              </c:numCache>
            </c:numRef>
          </c:val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Texas RE</c:v>
                </c:pt>
              </c:strCache>
            </c:strRef>
          </c:tx>
          <c:invertIfNegative val="0"/>
          <c:cat>
            <c:strRef>
              <c:f>Sheet2!$A$2:$A$15</c:f>
              <c:strCache>
                <c:ptCount val="14"/>
                <c:pt idx="0">
                  <c:v>BAL-001</c:v>
                </c:pt>
                <c:pt idx="1">
                  <c:v>CIP-003</c:v>
                </c:pt>
                <c:pt idx="2">
                  <c:v>CIP-004</c:v>
                </c:pt>
                <c:pt idx="3">
                  <c:v>CIP-005</c:v>
                </c:pt>
                <c:pt idx="4">
                  <c:v>CIP-006</c:v>
                </c:pt>
                <c:pt idx="5">
                  <c:v>CIP-007</c:v>
                </c:pt>
                <c:pt idx="6">
                  <c:v>FAC-008</c:v>
                </c:pt>
                <c:pt idx="7">
                  <c:v>IRO-010</c:v>
                </c:pt>
                <c:pt idx="8">
                  <c:v>MOD-025</c:v>
                </c:pt>
                <c:pt idx="9">
                  <c:v>PRC-005</c:v>
                </c:pt>
                <c:pt idx="10">
                  <c:v>PRC-019</c:v>
                </c:pt>
                <c:pt idx="11">
                  <c:v>PRC-025</c:v>
                </c:pt>
                <c:pt idx="12">
                  <c:v>TOP-002</c:v>
                </c:pt>
                <c:pt idx="13">
                  <c:v>VAR-002</c:v>
                </c:pt>
              </c:strCache>
            </c:strRef>
          </c:cat>
          <c:val>
            <c:numRef>
              <c:f>Sheet2!$F$2:$F$15</c:f>
              <c:numCache>
                <c:formatCode>General</c:formatCode>
                <c:ptCount val="14"/>
                <c:pt idx="0">
                  <c:v>4</c:v>
                </c:pt>
                <c:pt idx="2">
                  <c:v>9</c:v>
                </c:pt>
                <c:pt idx="4">
                  <c:v>7</c:v>
                </c:pt>
                <c:pt idx="5">
                  <c:v>4</c:v>
                </c:pt>
                <c:pt idx="6">
                  <c:v>14</c:v>
                </c:pt>
                <c:pt idx="7">
                  <c:v>5</c:v>
                </c:pt>
                <c:pt idx="9">
                  <c:v>24</c:v>
                </c:pt>
                <c:pt idx="11">
                  <c:v>3</c:v>
                </c:pt>
                <c:pt idx="12">
                  <c:v>3</c:v>
                </c:pt>
                <c:pt idx="1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165632"/>
        <c:axId val="262167552"/>
        <c:axId val="0"/>
      </c:bar3DChart>
      <c:catAx>
        <c:axId val="26216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NERC Standard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262167552"/>
        <c:crosses val="autoZero"/>
        <c:auto val="1"/>
        <c:lblAlgn val="ctr"/>
        <c:lblOffset val="100"/>
        <c:noMultiLvlLbl val="0"/>
      </c:catAx>
      <c:valAx>
        <c:axId val="2621675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Instances of NonCompliance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62165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547377552382224"/>
          <c:y val="0.38834291147357469"/>
          <c:w val="9.6051648204991319E-2"/>
          <c:h val="0.181595502230233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5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37531-FF00-4925-B3C4-4E5A479BE66A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821C3-E115-492C-95B4-1B008AF9D632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67561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22E3B85-9D38-49F4-8844-7C049C5EA22A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27FFDBA-DEC9-47B0-809D-B8C4DF9AE0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040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FDBA-DEC9-47B0-809D-B8C4DF9AE0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97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FDBA-DEC9-47B0-809D-B8C4DF9AE0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88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FDBA-DEC9-47B0-809D-B8C4DF9AE0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14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FDBA-DEC9-47B0-809D-B8C4DF9AE0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7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FDBA-DEC9-47B0-809D-B8C4DF9AE05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03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FDBA-DEC9-47B0-809D-B8C4DF9AE0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7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FDBA-DEC9-47B0-809D-B8C4DF9AE0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7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FDBA-DEC9-47B0-809D-B8C4DF9AE0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60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FDBA-DEC9-47B0-809D-B8C4DF9AE0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07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FDBA-DEC9-47B0-809D-B8C4DF9AE0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16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FDBA-DEC9-47B0-809D-B8C4DF9AE0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88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FDBA-DEC9-47B0-809D-B8C4DF9AE0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4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7.jpeg"/><Relationship Id="rId4" Type="http://schemas.openxmlformats.org/officeDocument/2006/relationships/image" Target="../media/image1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7.jpe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:\Compliance\Training and Education\Graphics for Presentations\05 20 2014 Helicopter Patrol CTT 110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0800" y="4543424"/>
            <a:ext cx="9220200" cy="4857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xtLst/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86512"/>
            <a:ext cx="914400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390"/>
            <a:ext cx="6400800" cy="198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6400800" y="4732610"/>
            <a:ext cx="2743200" cy="197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4732610"/>
            <a:ext cx="5486400" cy="1814512"/>
          </a:xfrm>
        </p:spPr>
        <p:txBody>
          <a:bodyPr>
            <a:normAutofit/>
          </a:bodyPr>
          <a:lstStyle>
            <a:lvl1pPr>
              <a:defRPr sz="4000" b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6" name="Picture 2" descr="C:\Users\LEllisor\Desktop\Frequently Used\CTT_Logo_NEW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76" y="5431589"/>
            <a:ext cx="2517648" cy="4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767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8742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icrosoft_2007__TXT_0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 userDrawn="1"/>
        </p:nvSpPr>
        <p:spPr>
          <a:xfrm>
            <a:off x="0" y="1191768"/>
            <a:ext cx="9144000" cy="5513832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056" y="2286000"/>
            <a:ext cx="8765413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>
            <a:lvl1pPr>
              <a:defRPr sz="4000" b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2" descr="C:\Users\LEllisor\Desktop\Frequently Used\CTT_Logo_NEW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0"/>
            <a:ext cx="2822448" cy="4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2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icrosoft_2007__TXT_0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 userDrawn="1"/>
        </p:nvSpPr>
        <p:spPr>
          <a:xfrm>
            <a:off x="0" y="1191768"/>
            <a:ext cx="9144000" cy="5513832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53526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>
            <a:lvl1pPr>
              <a:defRPr sz="4000" b="1" baseline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 </a:t>
            </a:r>
            <a:endParaRPr lang="en-US" dirty="0"/>
          </a:p>
        </p:txBody>
      </p:sp>
      <p:pic>
        <p:nvPicPr>
          <p:cNvPr id="8" name="Picture 2" descr="C:\Users\LEllisor\Desktop\Frequently Used\CTT_Logo_NEW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0"/>
            <a:ext cx="2822448" cy="4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850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icrosoft_2007__TXT_0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 userDrawn="1"/>
        </p:nvSpPr>
        <p:spPr>
          <a:xfrm>
            <a:off x="0" y="1191768"/>
            <a:ext cx="9144000" cy="5513832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>
            <a:lvl1pPr>
              <a:defRPr sz="4000" b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151165"/>
            <a:ext cx="2133600" cy="365125"/>
          </a:xfrm>
        </p:spPr>
        <p:txBody>
          <a:bodyPr/>
          <a:lstStyle/>
          <a:p>
            <a:pPr algn="ctr"/>
            <a:fld id="{08C95D12-C7BD-4DED-9B8A-5E27AFCC0396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2" name="Picture 2" descr="C:\Users\LEllisor\Desktop\Frequently Used\CTT_Logo_NEW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0"/>
            <a:ext cx="2822448" cy="4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14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icrosoft_2007__TXT_0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 userDrawn="1"/>
        </p:nvSpPr>
        <p:spPr>
          <a:xfrm>
            <a:off x="0" y="1191768"/>
            <a:ext cx="9144000" cy="5513832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>
            <a:lvl1pPr>
              <a:defRPr sz="4000" b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151165"/>
            <a:ext cx="2133600" cy="365125"/>
          </a:xfrm>
        </p:spPr>
        <p:txBody>
          <a:bodyPr/>
          <a:lstStyle/>
          <a:p>
            <a:pPr algn="ctr"/>
            <a:fld id="{08C95D12-C7BD-4DED-9B8A-5E27AFCC0396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1209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1209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2" descr="C:\Users\LEllisor\Desktop\Frequently Used\CTT_Logo_NEW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0"/>
            <a:ext cx="2822448" cy="4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794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icrosoft_2007__TXT_0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 userDrawn="1"/>
        </p:nvSpPr>
        <p:spPr>
          <a:xfrm>
            <a:off x="0" y="1191768"/>
            <a:ext cx="9144000" cy="5513832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>
            <a:lvl1pPr>
              <a:defRPr sz="4000" b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151165"/>
            <a:ext cx="2133600" cy="365125"/>
          </a:xfrm>
        </p:spPr>
        <p:txBody>
          <a:bodyPr/>
          <a:lstStyle/>
          <a:p>
            <a:pPr algn="ctr"/>
            <a:fld id="{08C95D12-C7BD-4DED-9B8A-5E27AFCC0396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34021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1828800"/>
            <a:ext cx="4121623" cy="3467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LEllisor\Desktop\Frequently Used\CTT_Logo_NEW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0"/>
            <a:ext cx="2822448" cy="4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484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icrosoft_2007__TXT_0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 userDrawn="1"/>
        </p:nvSpPr>
        <p:spPr>
          <a:xfrm>
            <a:off x="0" y="1191768"/>
            <a:ext cx="9144000" cy="5513832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>
            <a:lvl1pPr>
              <a:defRPr sz="4000" b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151165"/>
            <a:ext cx="2133600" cy="365125"/>
          </a:xfrm>
        </p:spPr>
        <p:txBody>
          <a:bodyPr/>
          <a:lstStyle/>
          <a:p>
            <a:pPr algn="ctr"/>
            <a:fld id="{08C95D12-C7BD-4DED-9B8A-5E27AFCC0396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0" y="151209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621" y="1703137"/>
            <a:ext cx="3276600" cy="4240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Ellisor\Desktop\Frequently Used\CTT_Logo_NEW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0"/>
            <a:ext cx="2822448" cy="4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552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icrosoft_2007__TXT_0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 userDrawn="1"/>
        </p:nvSpPr>
        <p:spPr>
          <a:xfrm>
            <a:off x="0" y="1191768"/>
            <a:ext cx="9144000" cy="5513832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>
            <a:lvl1pPr>
              <a:defRPr sz="4000" b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151165"/>
            <a:ext cx="2133600" cy="365125"/>
          </a:xfrm>
        </p:spPr>
        <p:txBody>
          <a:bodyPr/>
          <a:lstStyle/>
          <a:p>
            <a:pPr algn="ctr"/>
            <a:fld id="{08C95D12-C7BD-4DED-9B8A-5E27AFCC0396}" type="slidenum">
              <a:rPr lang="en-US" smtClean="0"/>
              <a:pPr algn="ctr"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81000" y="1676400"/>
            <a:ext cx="4038600" cy="4114800"/>
            <a:chOff x="609600" y="1676400"/>
            <a:chExt cx="4038600" cy="4114800"/>
          </a:xfrm>
        </p:grpSpPr>
        <p:sp>
          <p:nvSpPr>
            <p:cNvPr id="5" name="Rectangle 4"/>
            <p:cNvSpPr/>
            <p:nvPr userDrawn="1"/>
          </p:nvSpPr>
          <p:spPr>
            <a:xfrm>
              <a:off x="609600" y="1676400"/>
              <a:ext cx="4038600" cy="41148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84000">
                  <a:srgbClr val="B9B9B9"/>
                </a:gs>
                <a:gs pos="46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cmpd="sng">
              <a:solidFill>
                <a:schemeClr val="bg1">
                  <a:lumMod val="75000"/>
                </a:schemeClr>
              </a:solidFill>
            </a:ln>
            <a:effectLst>
              <a:reflection blurRad="152400" stA="50000" endA="275" endPos="18000" dist="101600" dir="5400000" sy="-100000" algn="bl" rotWithShape="0"/>
            </a:effectLst>
            <a:scene3d>
              <a:camera prst="orthographicFront"/>
              <a:lightRig rig="balance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609600" y="1676400"/>
              <a:ext cx="4038600" cy="581025"/>
            </a:xfrm>
            <a:prstGeom prst="rect">
              <a:avLst/>
            </a:prstGeom>
            <a:gradFill flip="none" rotWithShape="1">
              <a:gsLst>
                <a:gs pos="54000">
                  <a:schemeClr val="tx2">
                    <a:lumMod val="60000"/>
                    <a:lumOff val="4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/>
              <a:lightRig rig="balance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4724400" y="1676400"/>
            <a:ext cx="4038600" cy="4114800"/>
            <a:chOff x="609600" y="1676400"/>
            <a:chExt cx="4038600" cy="41148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09600" y="1676400"/>
              <a:ext cx="4038600" cy="41148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84000">
                  <a:srgbClr val="B9B9B9"/>
                </a:gs>
                <a:gs pos="46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cmpd="sng">
              <a:solidFill>
                <a:schemeClr val="bg1">
                  <a:lumMod val="75000"/>
                </a:schemeClr>
              </a:solidFill>
            </a:ln>
            <a:effectLst>
              <a:reflection blurRad="152400" stA="50000" endA="275" endPos="18000" dist="101600" dir="5400000" sy="-100000" algn="bl" rotWithShape="0"/>
            </a:effectLst>
            <a:scene3d>
              <a:camera prst="orthographicFront"/>
              <a:lightRig rig="balance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09600" y="1676400"/>
              <a:ext cx="4038600" cy="581025"/>
            </a:xfrm>
            <a:prstGeom prst="rect">
              <a:avLst/>
            </a:prstGeom>
            <a:gradFill flip="none" rotWithShape="1">
              <a:gsLst>
                <a:gs pos="53000">
                  <a:schemeClr val="tx2">
                    <a:lumMod val="60000"/>
                    <a:lumOff val="4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/>
              <a:lightRig rig="balance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2257425"/>
            <a:ext cx="4038600" cy="35337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33925" y="2257425"/>
            <a:ext cx="4038600" cy="35337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00050" y="1752600"/>
            <a:ext cx="4038600" cy="581025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724400" y="1738312"/>
            <a:ext cx="4038600" cy="581025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191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icrosoft_2007__TXT_0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 userDrawn="1"/>
        </p:nvSpPr>
        <p:spPr>
          <a:xfrm>
            <a:off x="0" y="1191768"/>
            <a:ext cx="9144000" cy="5513832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>
            <a:lvl1pPr>
              <a:defRPr sz="4000" b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151165"/>
            <a:ext cx="2133600" cy="365125"/>
          </a:xfrm>
        </p:spPr>
        <p:txBody>
          <a:bodyPr/>
          <a:lstStyle/>
          <a:p>
            <a:pPr algn="ctr"/>
            <a:fld id="{08C95D12-C7BD-4DED-9B8A-5E27AFCC0396}" type="slidenum">
              <a:rPr lang="en-US" smtClean="0"/>
              <a:pPr algn="ctr"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33400" y="1676400"/>
            <a:ext cx="4038600" cy="4114800"/>
            <a:chOff x="609600" y="1676400"/>
            <a:chExt cx="4038600" cy="4114800"/>
          </a:xfrm>
        </p:grpSpPr>
        <p:sp>
          <p:nvSpPr>
            <p:cNvPr id="5" name="Rectangle 4"/>
            <p:cNvSpPr/>
            <p:nvPr userDrawn="1"/>
          </p:nvSpPr>
          <p:spPr>
            <a:xfrm>
              <a:off x="609600" y="1676400"/>
              <a:ext cx="4038600" cy="41148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84000">
                  <a:srgbClr val="B9B9B9"/>
                </a:gs>
                <a:gs pos="46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cmpd="sng">
              <a:solidFill>
                <a:schemeClr val="bg1">
                  <a:lumMod val="75000"/>
                </a:schemeClr>
              </a:solidFill>
            </a:ln>
            <a:effectLst>
              <a:reflection blurRad="152400" stA="50000" endA="275" endPos="18000" dist="101600" dir="5400000" sy="-100000" algn="bl" rotWithShape="0"/>
            </a:effectLst>
            <a:scene3d>
              <a:camera prst="orthographicFront"/>
              <a:lightRig rig="balance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609600" y="1676400"/>
              <a:ext cx="4038600" cy="581025"/>
            </a:xfrm>
            <a:prstGeom prst="rect">
              <a:avLst/>
            </a:prstGeom>
            <a:gradFill flip="none" rotWithShape="1">
              <a:gsLst>
                <a:gs pos="54000">
                  <a:schemeClr val="tx2">
                    <a:lumMod val="60000"/>
                    <a:lumOff val="4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/>
              <a:lightRig rig="balance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375" y="1676400"/>
            <a:ext cx="3086100" cy="411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2257425"/>
            <a:ext cx="4038600" cy="35337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3399" y="1752600"/>
            <a:ext cx="4038600" cy="581025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6617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icrosoft_2007__TXT_0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 userDrawn="1"/>
        </p:nvSpPr>
        <p:spPr>
          <a:xfrm>
            <a:off x="0" y="1191768"/>
            <a:ext cx="9144000" cy="5513832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>
            <a:lvl1pPr>
              <a:defRPr sz="4000" b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151165"/>
            <a:ext cx="2133600" cy="365125"/>
          </a:xfrm>
        </p:spPr>
        <p:txBody>
          <a:bodyPr/>
          <a:lstStyle/>
          <a:p>
            <a:pPr algn="ctr"/>
            <a:fld id="{08C95D12-C7BD-4DED-9B8A-5E27AFCC0396}" type="slidenum">
              <a:rPr lang="en-US" smtClean="0"/>
              <a:pPr algn="ctr"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724400" y="1676400"/>
            <a:ext cx="4038600" cy="4114800"/>
            <a:chOff x="609600" y="1676400"/>
            <a:chExt cx="4038600" cy="41148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09600" y="1676400"/>
              <a:ext cx="4038600" cy="41148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84000">
                  <a:srgbClr val="B9B9B9"/>
                </a:gs>
                <a:gs pos="46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cmpd="sng">
              <a:solidFill>
                <a:schemeClr val="bg1">
                  <a:lumMod val="75000"/>
                </a:schemeClr>
              </a:solidFill>
            </a:ln>
            <a:effectLst>
              <a:reflection blurRad="152400" stA="50000" endA="275" endPos="18000" dist="101600" dir="5400000" sy="-100000" algn="bl" rotWithShape="0"/>
            </a:effectLst>
            <a:scene3d>
              <a:camera prst="orthographicFront"/>
              <a:lightRig rig="balance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09600" y="1676400"/>
              <a:ext cx="4038600" cy="581025"/>
            </a:xfrm>
            <a:prstGeom prst="rect">
              <a:avLst/>
            </a:prstGeom>
            <a:gradFill flip="none" rotWithShape="1">
              <a:gsLst>
                <a:gs pos="53000">
                  <a:schemeClr val="tx2">
                    <a:lumMod val="60000"/>
                    <a:lumOff val="4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/>
              <a:lightRig rig="balance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pic>
        <p:nvPicPr>
          <p:cNvPr id="6146" name="Picture 2" descr="C:\Users\LEllisor\Desktop\Personal\Pics\326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85924"/>
            <a:ext cx="4038600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33925" y="2257425"/>
            <a:ext cx="4038600" cy="35337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724400" y="1752600"/>
            <a:ext cx="4038600" cy="581025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6874"/>
            <a:ext cx="40386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566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icrosoft_2007__TXT_0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 userDrawn="1"/>
        </p:nvSpPr>
        <p:spPr>
          <a:xfrm>
            <a:off x="0" y="1191768"/>
            <a:ext cx="9144000" cy="5513832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>
            <a:lvl1pPr>
              <a:defRPr sz="4000" b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18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95D12-C7BD-4DED-9B8A-5E27AFCC0396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239021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62" r:id="rId9"/>
    <p:sldLayoutId id="2147483670" r:id="rId10"/>
    <p:sldLayoutId id="2147483671" r:id="rId11"/>
    <p:sldLayoutId id="214748366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4" Type="http://schemas.openxmlformats.org/officeDocument/2006/relationships/hyperlink" Target="mailto:lellisor@crosstexa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0"/>
            <a:ext cx="58674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Compliance Monitoring and Enforcement Report</a:t>
            </a:r>
            <a:br>
              <a:rPr lang="en-US" dirty="0" smtClean="0"/>
            </a:br>
            <a:r>
              <a:rPr lang="en-US" sz="2800" dirty="0" smtClean="0"/>
              <a:t>Lindley Ellisor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2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Risk Elements </a:t>
            </a:r>
            <a:br>
              <a:rPr lang="en-US" dirty="0" smtClean="0"/>
            </a:br>
            <a:r>
              <a:rPr lang="en-US" dirty="0" smtClean="0"/>
              <a:t>2016 vs. 2017 CMEP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Critical Voltage </a:t>
            </a:r>
            <a:r>
              <a:rPr lang="en-US" sz="2400" dirty="0" smtClean="0"/>
              <a:t>Support</a:t>
            </a:r>
          </a:p>
          <a:p>
            <a:r>
              <a:rPr lang="en-US" sz="2400" dirty="0" smtClean="0"/>
              <a:t>Operational </a:t>
            </a:r>
            <a:r>
              <a:rPr lang="en-US" sz="2400" dirty="0"/>
              <a:t>Communications</a:t>
            </a:r>
          </a:p>
          <a:p>
            <a:r>
              <a:rPr lang="en-US" sz="2400" dirty="0"/>
              <a:t>SOL/IROL </a:t>
            </a:r>
            <a:r>
              <a:rPr lang="en-US" sz="2400" dirty="0" smtClean="0"/>
              <a:t>Management</a:t>
            </a:r>
          </a:p>
          <a:p>
            <a:r>
              <a:rPr lang="en-US" sz="2400" dirty="0" smtClean="0"/>
              <a:t>SPS </a:t>
            </a:r>
            <a:r>
              <a:rPr lang="en-US" sz="2400" dirty="0"/>
              <a:t>Management</a:t>
            </a:r>
          </a:p>
          <a:p>
            <a:r>
              <a:rPr lang="en-US" sz="2400" dirty="0"/>
              <a:t>UFLS Management</a:t>
            </a:r>
          </a:p>
          <a:p>
            <a:r>
              <a:rPr lang="en-US" sz="2400" dirty="0"/>
              <a:t>UVLS </a:t>
            </a:r>
            <a:r>
              <a:rPr lang="en-US" sz="2400" dirty="0" smtClean="0"/>
              <a:t>Management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33925" y="2286000"/>
            <a:ext cx="4038600" cy="3505200"/>
          </a:xfrm>
        </p:spPr>
        <p:txBody>
          <a:bodyPr>
            <a:normAutofit/>
          </a:bodyPr>
          <a:lstStyle/>
          <a:p>
            <a:r>
              <a:rPr lang="en-US" sz="2400" dirty="0"/>
              <a:t>Critical Voltage Support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Facility Ratings</a:t>
            </a:r>
          </a:p>
          <a:p>
            <a:r>
              <a:rPr lang="en-US" sz="2400" dirty="0"/>
              <a:t>Operational Communication</a:t>
            </a:r>
          </a:p>
          <a:p>
            <a:r>
              <a:rPr lang="en-US" sz="2400" dirty="0"/>
              <a:t>SOL/IROL Management</a:t>
            </a:r>
          </a:p>
          <a:p>
            <a:r>
              <a:rPr lang="en-US" sz="2400" dirty="0"/>
              <a:t>SPS Management</a:t>
            </a:r>
          </a:p>
          <a:p>
            <a:r>
              <a:rPr lang="en-US" sz="2400" dirty="0"/>
              <a:t>UFLS Management</a:t>
            </a:r>
          </a:p>
          <a:p>
            <a:r>
              <a:rPr lang="en-US" sz="2400" dirty="0"/>
              <a:t>UVLS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8C95D12-C7BD-4DED-9B8A-5E27AFCC0396}" type="slidenum">
              <a:rPr lang="en-US" smtClean="0">
                <a:solidFill>
                  <a:schemeClr val="tx1"/>
                </a:solidFill>
              </a:rPr>
              <a:pPr algn="ctr"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5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Want to Get More Involved?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85800" y="16764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Attend the Member Representatives Committee (“MRC”)</a:t>
            </a:r>
          </a:p>
          <a:p>
            <a:pPr lvl="1"/>
            <a:r>
              <a:rPr lang="en-US" dirty="0" smtClean="0"/>
              <a:t>NERC Initiatives</a:t>
            </a:r>
          </a:p>
          <a:p>
            <a:pPr lvl="1"/>
            <a:r>
              <a:rPr lang="en-US" dirty="0" smtClean="0"/>
              <a:t>FERC Audits</a:t>
            </a:r>
          </a:p>
          <a:p>
            <a:pPr lvl="1"/>
            <a:r>
              <a:rPr lang="en-US" dirty="0" smtClean="0"/>
              <a:t>NERC Activities</a:t>
            </a:r>
          </a:p>
          <a:p>
            <a:pPr lvl="1"/>
            <a:r>
              <a:rPr lang="en-US" dirty="0" smtClean="0"/>
              <a:t>Program Area Quarterly Reports</a:t>
            </a:r>
          </a:p>
          <a:p>
            <a:pPr lvl="1"/>
            <a:r>
              <a:rPr lang="en-US" dirty="0" smtClean="0"/>
              <a:t>Committee and Working Group Updates</a:t>
            </a:r>
          </a:p>
          <a:p>
            <a:r>
              <a:rPr lang="en-US" dirty="0" smtClean="0"/>
              <a:t>Keep attending the NSRS/NRWG Meetings!</a:t>
            </a: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3505200" y="615116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C95D12-C7BD-4DED-9B8A-5E27AFCC0396}" type="slidenum">
              <a:rPr lang="en-US" sz="1200" smtClean="0"/>
              <a:pPr algn="ctr"/>
              <a:t>11</a:t>
            </a:fld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3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or Concerns?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383649"/>
            <a:ext cx="419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Lindley Ellisor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Senior Compliance Analyst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(512) 982-5725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(512) 636-1681 cell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lellisor@crosstexas.com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CMEP and Most Violated Standards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14400" y="1600200"/>
            <a:ext cx="73152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are the common standards most violated in 2015 and 2016 throughout NERC?</a:t>
            </a:r>
          </a:p>
          <a:p>
            <a:r>
              <a:rPr lang="en-US" dirty="0" smtClean="0"/>
              <a:t>How does Texas RE’s Most Violated Standards List compare to all of NERC?</a:t>
            </a:r>
          </a:p>
          <a:p>
            <a:r>
              <a:rPr lang="en-US" dirty="0" smtClean="0"/>
              <a:t>Do we have any “Most Violated” standards that are not on the ERO/Regional Monitoring lists? </a:t>
            </a:r>
          </a:p>
          <a:p>
            <a:r>
              <a:rPr lang="en-US" dirty="0" smtClean="0"/>
              <a:t>Do </a:t>
            </a:r>
            <a:r>
              <a:rPr lang="en-US" dirty="0" smtClean="0"/>
              <a:t>you want to get more involved? </a:t>
            </a:r>
          </a:p>
          <a:p>
            <a:endParaRPr lang="en-US" dirty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3505200" y="615116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C95D12-C7BD-4DED-9B8A-5E27AFCC0396}" type="slidenum">
              <a:rPr lang="en-US" sz="1200" smtClean="0"/>
              <a:pPr algn="ctr"/>
              <a:t>2</a:t>
            </a:fld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7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Violated Standards in NERC in 2015 and 2016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1066800" y="1828800"/>
            <a:ext cx="37338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CIP-003</a:t>
            </a:r>
          </a:p>
          <a:p>
            <a:r>
              <a:rPr lang="en-US" sz="3600" dirty="0" smtClean="0"/>
              <a:t>CIP-004</a:t>
            </a:r>
          </a:p>
          <a:p>
            <a:r>
              <a:rPr lang="en-US" sz="3600" dirty="0" smtClean="0"/>
              <a:t>CIP-005</a:t>
            </a:r>
          </a:p>
          <a:p>
            <a:r>
              <a:rPr lang="en-US" sz="3600" dirty="0" smtClean="0"/>
              <a:t>CIP-006</a:t>
            </a:r>
          </a:p>
          <a:p>
            <a:r>
              <a:rPr lang="en-US" sz="3600" dirty="0" smtClean="0"/>
              <a:t>CIP-007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828800"/>
            <a:ext cx="4038600" cy="2743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FAC-008</a:t>
            </a:r>
          </a:p>
          <a:p>
            <a:r>
              <a:rPr lang="en-US" sz="3600" dirty="0" smtClean="0"/>
              <a:t>PRC-005</a:t>
            </a:r>
          </a:p>
          <a:p>
            <a:r>
              <a:rPr lang="en-US" sz="3600" dirty="0" smtClean="0"/>
              <a:t>TOP-002</a:t>
            </a:r>
          </a:p>
          <a:p>
            <a:r>
              <a:rPr lang="en-US" sz="3600" dirty="0" smtClean="0"/>
              <a:t>VAR-002</a:t>
            </a:r>
            <a:endParaRPr lang="en-US" sz="3600" dirty="0"/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3505200" y="615116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C95D12-C7BD-4DED-9B8A-5E27AFCC0396}" type="slidenum">
              <a:rPr lang="en-US" sz="1200" smtClean="0"/>
              <a:pPr algn="ctr"/>
              <a:t>3</a:t>
            </a:fld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6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NERC Q1-Q3 2016 Results Combined with Texas RE 2016 Results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508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92" y="1676401"/>
            <a:ext cx="366388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78996" y="6001874"/>
            <a:ext cx="3521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Pulled from MRC December 2016 Report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334000"/>
            <a:ext cx="3521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Pulled from NERC CMEP Report Q3, 2016</a:t>
            </a:r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3505200" y="615116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C95D12-C7BD-4DED-9B8A-5E27AFCC0396}" type="slidenum">
              <a:rPr lang="en-US" sz="1200" smtClean="0"/>
              <a:pPr algn="ctr"/>
              <a:t>4</a:t>
            </a:fld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2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341395"/>
              </p:ext>
            </p:extLst>
          </p:nvPr>
        </p:nvGraphicFramePr>
        <p:xfrm>
          <a:off x="152400" y="1455014"/>
          <a:ext cx="8839200" cy="465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Violated Standards 2016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 rot="19073325">
            <a:off x="4979454" y="5352808"/>
            <a:ext cx="635139" cy="3234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19073325">
            <a:off x="6960655" y="5352808"/>
            <a:ext cx="635139" cy="3234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019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Texas RE Violations Account for 1/2-1/4* of ALL Violations for these Standards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*Estimated due to lack of NERC Q4 Statistics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19073325">
            <a:off x="3531654" y="5352808"/>
            <a:ext cx="635139" cy="3234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5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162365"/>
              </p:ext>
            </p:extLst>
          </p:nvPr>
        </p:nvGraphicFramePr>
        <p:xfrm>
          <a:off x="76200" y="1524000"/>
          <a:ext cx="89916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Violated Standards 2016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19073325">
            <a:off x="4522254" y="5733808"/>
            <a:ext cx="635139" cy="3234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9073325">
            <a:off x="5586807" y="5685722"/>
            <a:ext cx="635139" cy="3234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6299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All Violations Occurred in Q3, when Standards went into Effect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1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ERO Risk Elements from 2016 CMEP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524000"/>
            <a:ext cx="4038600" cy="49657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CIP-002</a:t>
            </a:r>
          </a:p>
          <a:p>
            <a:r>
              <a:rPr lang="en-US" dirty="0" smtClean="0"/>
              <a:t>CIP-005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CIP-006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CIP-007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CIP-014</a:t>
            </a:r>
          </a:p>
          <a:p>
            <a:r>
              <a:rPr lang="en-US" dirty="0" smtClean="0"/>
              <a:t>COM-002</a:t>
            </a:r>
          </a:p>
          <a:p>
            <a:r>
              <a:rPr lang="en-US" dirty="0" smtClean="0"/>
              <a:t>EOP-001</a:t>
            </a:r>
          </a:p>
          <a:p>
            <a:r>
              <a:rPr lang="en-US" dirty="0" smtClean="0"/>
              <a:t>EOP-002</a:t>
            </a:r>
          </a:p>
          <a:p>
            <a:r>
              <a:rPr lang="en-US" dirty="0" smtClean="0"/>
              <a:t>EOP-010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FAC-003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819400" y="1493838"/>
            <a:ext cx="2667000" cy="475456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FAC-008</a:t>
            </a:r>
          </a:p>
          <a:p>
            <a:r>
              <a:rPr lang="en-US" dirty="0" smtClean="0"/>
              <a:t>FAC-014</a:t>
            </a:r>
          </a:p>
          <a:p>
            <a:r>
              <a:rPr lang="en-US" dirty="0" smtClean="0"/>
              <a:t>IRO-005</a:t>
            </a:r>
          </a:p>
          <a:p>
            <a:r>
              <a:rPr lang="en-US" dirty="0" smtClean="0"/>
              <a:t>PER-005</a:t>
            </a:r>
          </a:p>
          <a:p>
            <a:r>
              <a:rPr lang="en-US" dirty="0" smtClean="0"/>
              <a:t>PRC-001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PRC-004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PRC-005</a:t>
            </a:r>
          </a:p>
          <a:p>
            <a:r>
              <a:rPr lang="en-US" dirty="0" smtClean="0"/>
              <a:t>TOP-006</a:t>
            </a:r>
          </a:p>
          <a:p>
            <a:r>
              <a:rPr lang="en-US" dirty="0" smtClean="0"/>
              <a:t>TOP-007</a:t>
            </a:r>
          </a:p>
          <a:p>
            <a:r>
              <a:rPr lang="en-US" dirty="0" smtClean="0"/>
              <a:t>TPL-001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1752600"/>
            <a:ext cx="381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Out of the 10 Most Violated Standards in the Texas RE Region, 4 are on this list</a:t>
            </a:r>
          </a:p>
          <a:p>
            <a:endParaRPr lang="en-US" sz="3200" dirty="0">
              <a:solidFill>
                <a:srgbClr val="00B0F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Texas RE had entities Self-Certify to 2 of the Standards</a:t>
            </a:r>
          </a:p>
          <a:p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2400" dirty="0">
                <a:solidFill>
                  <a:srgbClr val="00B0F0"/>
                </a:solidFill>
              </a:rPr>
              <a:t>Texas RE had entities </a:t>
            </a:r>
            <a:r>
              <a:rPr lang="en-US" sz="2400" dirty="0" smtClean="0">
                <a:solidFill>
                  <a:srgbClr val="00B0F0"/>
                </a:solidFill>
              </a:rPr>
              <a:t>submit Periodic Data Submittals for  2 </a:t>
            </a:r>
            <a:r>
              <a:rPr lang="en-US" sz="2400" dirty="0">
                <a:solidFill>
                  <a:srgbClr val="00B0F0"/>
                </a:solidFill>
              </a:rPr>
              <a:t>of </a:t>
            </a:r>
            <a:r>
              <a:rPr lang="en-US" sz="2400" dirty="0" smtClean="0">
                <a:solidFill>
                  <a:srgbClr val="00B0F0"/>
                </a:solidFill>
              </a:rPr>
              <a:t>the Standards on the list</a:t>
            </a:r>
            <a:endParaRPr lang="en-US" sz="3200" dirty="0">
              <a:solidFill>
                <a:srgbClr val="00B0F0"/>
              </a:solidFill>
            </a:endParaRPr>
          </a:p>
          <a:p>
            <a:endParaRPr lang="en-US" sz="3200" dirty="0" smtClean="0">
              <a:solidFill>
                <a:srgbClr val="00B0F0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3505200" y="615116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C95D12-C7BD-4DED-9B8A-5E27AFCC0396}" type="slidenum">
              <a:rPr lang="en-US" sz="1200" smtClean="0"/>
              <a:pPr algn="ctr"/>
              <a:t>7</a:t>
            </a:fld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7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Risk Elements 2016 CMEP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2362200"/>
            <a:ext cx="4038600" cy="3429000"/>
          </a:xfrm>
        </p:spPr>
        <p:txBody>
          <a:bodyPr>
            <a:noAutofit/>
          </a:bodyPr>
          <a:lstStyle/>
          <a:p>
            <a:r>
              <a:rPr lang="en-US" sz="2400" dirty="0"/>
              <a:t>Critical Voltage Support</a:t>
            </a:r>
          </a:p>
          <a:p>
            <a:r>
              <a:rPr lang="en-US" sz="2400" dirty="0"/>
              <a:t>Operational Communications</a:t>
            </a:r>
          </a:p>
          <a:p>
            <a:r>
              <a:rPr lang="en-US" sz="2400" dirty="0"/>
              <a:t>SOL/IROL Management</a:t>
            </a:r>
          </a:p>
          <a:p>
            <a:r>
              <a:rPr lang="en-US" sz="2400" dirty="0"/>
              <a:t>SPS Management</a:t>
            </a:r>
          </a:p>
          <a:p>
            <a:r>
              <a:rPr lang="en-US" sz="2400" dirty="0"/>
              <a:t>UFLS Management</a:t>
            </a:r>
          </a:p>
          <a:p>
            <a:r>
              <a:rPr lang="en-US" sz="2400" dirty="0"/>
              <a:t>UVLS Management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IRO-010</a:t>
            </a:r>
          </a:p>
          <a:p>
            <a:r>
              <a:rPr lang="en-US" dirty="0" smtClean="0"/>
              <a:t>TOP-002</a:t>
            </a:r>
          </a:p>
          <a:p>
            <a:r>
              <a:rPr lang="en-US" dirty="0" smtClean="0"/>
              <a:t>VAR-002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Regional Risk Elements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Most Violated Standards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8C95D12-C7BD-4DED-9B8A-5E27AFCC0396}" type="slidenum">
              <a:rPr lang="en-US" smtClean="0">
                <a:solidFill>
                  <a:schemeClr val="tx1"/>
                </a:solidFill>
              </a:rPr>
              <a:pPr algn="ctr"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8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ERO Risk Elements from 2017 CMEP </a:t>
            </a:r>
            <a:br>
              <a:rPr lang="en-US" dirty="0" smtClean="0"/>
            </a:br>
            <a:r>
              <a:rPr lang="en-US" sz="3100" dirty="0" smtClean="0"/>
              <a:t>with Most Violated from 2016 Highlighted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495800" y="1435100"/>
            <a:ext cx="4343400" cy="52705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FAC-008</a:t>
            </a:r>
          </a:p>
          <a:p>
            <a:r>
              <a:rPr lang="en-US" sz="4000" dirty="0" smtClean="0"/>
              <a:t>FAC-014</a:t>
            </a:r>
          </a:p>
          <a:p>
            <a:r>
              <a:rPr lang="en-US" sz="4000" dirty="0" smtClean="0"/>
              <a:t>IRO-005</a:t>
            </a:r>
          </a:p>
          <a:p>
            <a:pPr lvl="1"/>
            <a:r>
              <a:rPr lang="en-US" dirty="0" smtClean="0"/>
              <a:t>Replaced </a:t>
            </a:r>
            <a:r>
              <a:rPr lang="en-US" dirty="0"/>
              <a:t>by IRO-002 on </a:t>
            </a:r>
            <a:r>
              <a:rPr lang="en-US" dirty="0" smtClean="0"/>
              <a:t>04/01</a:t>
            </a:r>
          </a:p>
          <a:p>
            <a:r>
              <a:rPr lang="en-US" sz="4000" dirty="0" smtClean="0"/>
              <a:t>PER-005</a:t>
            </a:r>
          </a:p>
          <a:p>
            <a:r>
              <a:rPr lang="en-US" sz="4000" dirty="0" smtClean="0"/>
              <a:t>PRC-001</a:t>
            </a:r>
          </a:p>
          <a:p>
            <a:r>
              <a:rPr lang="en-US" sz="4000" dirty="0" smtClean="0"/>
              <a:t>PRC-004</a:t>
            </a:r>
          </a:p>
          <a:p>
            <a:pPr lvl="1"/>
            <a:r>
              <a:rPr lang="en-US" dirty="0" smtClean="0"/>
              <a:t>Changes </a:t>
            </a:r>
            <a:r>
              <a:rPr lang="en-US" dirty="0"/>
              <a:t>versioning on </a:t>
            </a:r>
            <a:r>
              <a:rPr lang="en-US" dirty="0" smtClean="0"/>
              <a:t>04/02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PRC-005</a:t>
            </a:r>
          </a:p>
          <a:p>
            <a:r>
              <a:rPr lang="en-US" sz="4000" dirty="0" smtClean="0"/>
              <a:t>TOP-006</a:t>
            </a:r>
          </a:p>
          <a:p>
            <a:pPr lvl="1"/>
            <a:r>
              <a:rPr lang="en-US" dirty="0" smtClean="0"/>
              <a:t>Replaced </a:t>
            </a:r>
            <a:r>
              <a:rPr lang="en-US" dirty="0"/>
              <a:t>by TOP-001 on </a:t>
            </a:r>
            <a:r>
              <a:rPr lang="en-US" dirty="0" smtClean="0"/>
              <a:t>04/01</a:t>
            </a:r>
          </a:p>
          <a:p>
            <a:r>
              <a:rPr lang="en-US" sz="4000" dirty="0" smtClean="0"/>
              <a:t>TOP-007</a:t>
            </a:r>
          </a:p>
          <a:p>
            <a:pPr lvl="1"/>
            <a:r>
              <a:rPr lang="en-US" dirty="0" smtClean="0"/>
              <a:t>Replaced </a:t>
            </a:r>
            <a:r>
              <a:rPr lang="en-US" dirty="0"/>
              <a:t>by TOP-001, and IRO-001 on </a:t>
            </a:r>
            <a:r>
              <a:rPr lang="en-US" dirty="0" smtClean="0"/>
              <a:t>04/01</a:t>
            </a:r>
          </a:p>
          <a:p>
            <a:r>
              <a:rPr lang="en-US" sz="4000" dirty="0" smtClean="0"/>
              <a:t>TPL-001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62000" y="1511300"/>
            <a:ext cx="4038600" cy="51181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CIP-002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CIP-005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CIP-006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CIP-007</a:t>
            </a:r>
          </a:p>
          <a:p>
            <a:r>
              <a:rPr lang="en-US" dirty="0" smtClean="0"/>
              <a:t>CIP-014</a:t>
            </a:r>
          </a:p>
          <a:p>
            <a:r>
              <a:rPr lang="en-US" dirty="0" smtClean="0"/>
              <a:t>COM-002</a:t>
            </a:r>
          </a:p>
          <a:p>
            <a:r>
              <a:rPr lang="en-US" dirty="0" smtClean="0"/>
              <a:t>EOP-001</a:t>
            </a:r>
          </a:p>
          <a:p>
            <a:pPr lvl="1"/>
            <a:r>
              <a:rPr lang="en-US" dirty="0" smtClean="0"/>
              <a:t>Replaced </a:t>
            </a:r>
            <a:r>
              <a:rPr lang="en-US" dirty="0"/>
              <a:t>by EOP-011 on </a:t>
            </a:r>
            <a:r>
              <a:rPr lang="en-US" dirty="0" smtClean="0"/>
              <a:t>04/01</a:t>
            </a:r>
          </a:p>
          <a:p>
            <a:r>
              <a:rPr lang="en-US" dirty="0" smtClean="0"/>
              <a:t>EOP-002</a:t>
            </a:r>
          </a:p>
          <a:p>
            <a:pPr lvl="1"/>
            <a:r>
              <a:rPr lang="en-US" dirty="0" smtClean="0"/>
              <a:t>Replaced </a:t>
            </a:r>
            <a:r>
              <a:rPr lang="en-US" dirty="0"/>
              <a:t>by TOP-002 on </a:t>
            </a:r>
            <a:r>
              <a:rPr lang="en-US" dirty="0" smtClean="0"/>
              <a:t>04/01</a:t>
            </a:r>
          </a:p>
          <a:p>
            <a:r>
              <a:rPr lang="en-US" dirty="0" smtClean="0"/>
              <a:t>EOP-010</a:t>
            </a:r>
          </a:p>
          <a:p>
            <a:r>
              <a:rPr lang="en-US" dirty="0" smtClean="0"/>
              <a:t>FAC-003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1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8351</TotalTime>
  <Words>420</Words>
  <Application>Microsoft Office PowerPoint</Application>
  <PresentationFormat>On-screen Show (4:3)</PresentationFormat>
  <Paragraphs>142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Compliance Monitoring and Enforcement Report Lindley Ellisor</vt:lpstr>
      <vt:lpstr>CMEP and Most Violated Standards</vt:lpstr>
      <vt:lpstr>Most Violated Standards in NERC in 2015 and 2016</vt:lpstr>
      <vt:lpstr>NERC Q1-Q3 2016 Results Combined with Texas RE 2016 Results</vt:lpstr>
      <vt:lpstr>Most Violated Standards 2016</vt:lpstr>
      <vt:lpstr>Most Violated Standards 2016</vt:lpstr>
      <vt:lpstr>ERO Risk Elements from 2016 CMEP</vt:lpstr>
      <vt:lpstr>Regional Risk Elements 2016 CMEP</vt:lpstr>
      <vt:lpstr>ERO Risk Elements from 2017 CMEP  with Most Violated from 2016 Highlighted</vt:lpstr>
      <vt:lpstr>Regional Risk Elements  2016 vs. 2017 CMEP</vt:lpstr>
      <vt:lpstr>Do you Want to Get More Involved? </vt:lpstr>
      <vt:lpstr>Questions or Concerns?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Lindley Ellisor</dc:creator>
  <cp:lastModifiedBy>Lindley Ellisor</cp:lastModifiedBy>
  <cp:revision>356</cp:revision>
  <cp:lastPrinted>2017-01-16T19:34:15Z</cp:lastPrinted>
  <dcterms:created xsi:type="dcterms:W3CDTF">2013-09-05T20:12:09Z</dcterms:created>
  <dcterms:modified xsi:type="dcterms:W3CDTF">2017-01-17T16:53:21Z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47E445BB-54E5-4695-8FE5-151DF76272EF</vt:lpwstr>
  </property>
  <property fmtid="{D5CDD505-2E9C-101B-9397-08002B2CF9AE}" pid="3" name="ArticulatePath">
    <vt:lpwstr>Compliance Presentation Template</vt:lpwstr>
  </property>
</Properties>
</file>