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57" r:id="rId8"/>
    <p:sldId id="261" r:id="rId9"/>
    <p:sldId id="266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/>
              <a:t>Seasonal Adjustment Factor</a:t>
            </a:r>
          </a:p>
          <a:p>
            <a:endParaRPr lang="en-US" dirty="0" smtClean="0"/>
          </a:p>
          <a:p>
            <a:r>
              <a:rPr lang="en-US" dirty="0" smtClean="0"/>
              <a:t>Vanessa Spells</a:t>
            </a:r>
          </a:p>
          <a:p>
            <a:endParaRPr lang="en-US" dirty="0"/>
          </a:p>
          <a:p>
            <a:r>
              <a:rPr lang="en-US" dirty="0"/>
              <a:t>Credit Work Group</a:t>
            </a:r>
          </a:p>
          <a:p>
            <a:r>
              <a:rPr lang="en-US" dirty="0"/>
              <a:t>ERCOT Public</a:t>
            </a:r>
          </a:p>
          <a:p>
            <a:r>
              <a:rPr lang="en-US" dirty="0" smtClean="0"/>
              <a:t>January 18,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Seasonal Adjustment Factor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SAF </a:t>
            </a:r>
            <a:r>
              <a:rPr lang="en-US" sz="1600" dirty="0"/>
              <a:t>impacts the Minimum Current Exposure (MCE) component of Total Potential Exposure (TPE)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600" dirty="0"/>
              <a:t>Analytical approach to estimating SAF:</a:t>
            </a:r>
          </a:p>
          <a:p>
            <a:endParaRPr lang="en-US" sz="1600" dirty="0"/>
          </a:p>
          <a:p>
            <a:r>
              <a:rPr lang="en-US" sz="1600" dirty="0"/>
              <a:t>For the months of May, June, July, August and September compute the average Real Time Hub price for 2011-2016, substituting the current market price cap for previous price caps.</a:t>
            </a:r>
          </a:p>
          <a:p>
            <a:endParaRPr lang="en-US" sz="1600" dirty="0"/>
          </a:p>
          <a:p>
            <a:r>
              <a:rPr lang="en-US" sz="1600" dirty="0"/>
              <a:t>For the months of June, July, August and September calculate the ratio of average Hub price from current month to the previous month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0" dirty="0"/>
              <a:t>Seasonal Adjustment Factor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/>
              <a:t>SAF Analysis – Average Exposure (TPEA</a:t>
            </a:r>
            <a:r>
              <a:rPr lang="en-US" sz="1500" dirty="0" smtClean="0"/>
              <a:t>)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1500" dirty="0" smtClean="0"/>
              <a:t>*</a:t>
            </a:r>
            <a:r>
              <a:rPr lang="en-US" sz="1500" dirty="0"/>
              <a:t>This analysis assumes that 2017 Counter-Party structure, activity, and market prices are the same as 2016 </a:t>
            </a:r>
          </a:p>
          <a:p>
            <a:endParaRPr lang="en-US" sz="1500" dirty="0" smtClean="0"/>
          </a:p>
          <a:p>
            <a:pPr lvl="1"/>
            <a:endParaRPr lang="en-US" sz="11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3065" y="2415381"/>
            <a:ext cx="843853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43682"/>
            <a:ext cx="8458200" cy="518318"/>
          </a:xfrm>
        </p:spPr>
        <p:txBody>
          <a:bodyPr/>
          <a:lstStyle/>
          <a:p>
            <a:r>
              <a:rPr lang="en-US" dirty="0"/>
              <a:t>Seasonal Adjustment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334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Historic, Calculated and  Proposed 2017 Seasonal Adjustment Factors:</a:t>
            </a:r>
          </a:p>
          <a:p>
            <a:pPr marL="0" indent="0">
              <a:buNone/>
            </a:pPr>
            <a:endParaRPr lang="en-US" sz="20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981200"/>
            <a:ext cx="6638925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961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Seasonal Adjustment Factor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602</TotalTime>
  <Words>153</Words>
  <Application>Microsoft Office PowerPoint</Application>
  <PresentationFormat>On-screen Show (4:3)</PresentationFormat>
  <Paragraphs>35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Seasonal Adjustment Factor</vt:lpstr>
      <vt:lpstr>Seasonal Adjustment Factor</vt:lpstr>
      <vt:lpstr>Seasonal Adjustment Factor</vt:lpstr>
      <vt:lpstr>Seasonal Adjustment Factor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83</cp:revision>
  <cp:lastPrinted>2016-01-21T20:53:15Z</cp:lastPrinted>
  <dcterms:created xsi:type="dcterms:W3CDTF">2016-01-21T15:20:31Z</dcterms:created>
  <dcterms:modified xsi:type="dcterms:W3CDTF">2017-01-18T21:57:49Z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