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4"/>
  </p:notesMasterIdLst>
  <p:handoutMasterIdLst>
    <p:handoutMasterId r:id="rId45"/>
  </p:handoutMasterIdLst>
  <p:sldIdLst>
    <p:sldId id="260" r:id="rId7"/>
    <p:sldId id="257" r:id="rId8"/>
    <p:sldId id="329" r:id="rId9"/>
    <p:sldId id="308" r:id="rId10"/>
    <p:sldId id="309" r:id="rId11"/>
    <p:sldId id="310" r:id="rId12"/>
    <p:sldId id="333" r:id="rId13"/>
    <p:sldId id="334" r:id="rId14"/>
    <p:sldId id="335" r:id="rId15"/>
    <p:sldId id="336" r:id="rId16"/>
    <p:sldId id="337" r:id="rId17"/>
    <p:sldId id="338" r:id="rId18"/>
    <p:sldId id="339" r:id="rId19"/>
    <p:sldId id="340" r:id="rId20"/>
    <p:sldId id="332" r:id="rId21"/>
    <p:sldId id="311" r:id="rId22"/>
    <p:sldId id="312" r:id="rId23"/>
    <p:sldId id="313" r:id="rId24"/>
    <p:sldId id="314" r:id="rId25"/>
    <p:sldId id="315" r:id="rId26"/>
    <p:sldId id="316" r:id="rId27"/>
    <p:sldId id="317" r:id="rId28"/>
    <p:sldId id="318" r:id="rId29"/>
    <p:sldId id="331" r:id="rId30"/>
    <p:sldId id="319" r:id="rId31"/>
    <p:sldId id="320" r:id="rId32"/>
    <p:sldId id="321" r:id="rId33"/>
    <p:sldId id="322" r:id="rId34"/>
    <p:sldId id="323" r:id="rId35"/>
    <p:sldId id="298" r:id="rId36"/>
    <p:sldId id="283" r:id="rId37"/>
    <p:sldId id="328" r:id="rId38"/>
    <p:sldId id="325" r:id="rId39"/>
    <p:sldId id="327" r:id="rId40"/>
    <p:sldId id="326" r:id="rId41"/>
    <p:sldId id="279" r:id="rId42"/>
    <p:sldId id="324"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C10"/>
    <a:srgbClr val="C4FB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4" d="100"/>
          <a:sy n="64" d="100"/>
        </p:scale>
        <p:origin x="1340" y="3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1/17/2017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36525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Slide Number Placeholder 6"/>
          <p:cNvSpPr txBox="1">
            <a:spLocks/>
          </p:cNvSpPr>
          <p:nvPr/>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EC52B5E-2332-4C03-93AE-3296A93FA73F}"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Tree>
    <p:extLst>
      <p:ext uri="{BB962C8B-B14F-4D97-AF65-F5344CB8AC3E}">
        <p14:creationId xmlns:p14="http://schemas.microsoft.com/office/powerpoint/2010/main" val="16229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slide" Target="slide24.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1292662"/>
          </a:xfrm>
          <a:prstGeom prst="rect">
            <a:avLst/>
          </a:prstGeom>
          <a:noFill/>
        </p:spPr>
        <p:txBody>
          <a:bodyPr wrap="square" rtlCol="0">
            <a:spAutoFit/>
          </a:bodyPr>
          <a:lstStyle/>
          <a:p>
            <a:pPr algn="ctr">
              <a:spcBef>
                <a:spcPct val="0"/>
              </a:spcBef>
            </a:pPr>
            <a:r>
              <a:rPr lang="en-US" altLang="en-US" sz="2400" b="1" dirty="0"/>
              <a:t>2016 LTSA Summary</a:t>
            </a:r>
          </a:p>
          <a:p>
            <a:endParaRPr lang="en-US" dirty="0"/>
          </a:p>
          <a:p>
            <a:pPr algn="ctr"/>
            <a:r>
              <a:rPr lang="en-US" dirty="0"/>
              <a:t>January</a:t>
            </a:r>
            <a:r>
              <a:rPr lang="en-US"/>
              <a:t>, 2017</a:t>
            </a:r>
            <a:endParaRPr lang="en-US" dirty="0"/>
          </a:p>
          <a:p>
            <a:pPr algn="ctr"/>
            <a:r>
              <a:rPr lang="en-US" dirty="0"/>
              <a:t>RPG Meeting</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807932"/>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900" dirty="0">
                <a:solidFill>
                  <a:schemeClr val="tx1"/>
                </a:solidFill>
                <a:latin typeface="Calibri" panose="020F0502020204030204" pitchFamily="34" charset="0"/>
              </a:rPr>
              <a:t>Net population growth in Texas  ~</a:t>
            </a:r>
            <a:r>
              <a:rPr lang="en-US" sz="900" dirty="0">
                <a:solidFill>
                  <a:srgbClr val="FF0000"/>
                </a:solidFill>
                <a:latin typeface="Calibri" panose="020F0502020204030204" pitchFamily="34" charset="0"/>
              </a:rPr>
              <a:t>negative to zero</a:t>
            </a:r>
          </a:p>
          <a:p>
            <a:pPr marL="117445" indent="-117445">
              <a:buFont typeface="Arial" pitchFamily="34" charset="0"/>
              <a:buChar char="•"/>
              <a:defRPr/>
            </a:pPr>
            <a:r>
              <a:rPr lang="en-US" sz="900" dirty="0">
                <a:solidFill>
                  <a:schemeClr val="tx1"/>
                </a:solidFill>
                <a:latin typeface="Calibri" panose="020F0502020204030204" pitchFamily="34" charset="0"/>
              </a:rPr>
              <a:t>Urbanization with growth concentrated in the major cities</a:t>
            </a:r>
          </a:p>
          <a:p>
            <a:pPr marL="117445" indent="-117445">
              <a:buFont typeface="Arial" pitchFamily="34" charset="0"/>
              <a:buChar char="•"/>
              <a:defRPr/>
            </a:pPr>
            <a:r>
              <a:rPr lang="en-US" sz="900" dirty="0">
                <a:solidFill>
                  <a:schemeClr val="tx1"/>
                </a:solidFill>
                <a:latin typeface="Calibri" panose="020F0502020204030204" pitchFamily="34" charset="0"/>
              </a:rPr>
              <a:t>No industrial growth</a:t>
            </a:r>
          </a:p>
          <a:p>
            <a:pPr marL="117445" indent="-117445">
              <a:buFont typeface="Arial" pitchFamily="34" charset="0"/>
              <a:buChar char="•"/>
              <a:defRPr/>
            </a:pPr>
            <a:r>
              <a:rPr lang="en-US" sz="900" dirty="0">
                <a:solidFill>
                  <a:schemeClr val="tx1"/>
                </a:solidFill>
                <a:latin typeface="Calibri" panose="020F0502020204030204" pitchFamily="34" charset="0"/>
              </a:rPr>
              <a:t>Capital for new generation difficult to obtain</a:t>
            </a:r>
          </a:p>
          <a:p>
            <a:pPr marL="117445" indent="-117445">
              <a:buFont typeface="Arial" pitchFamily="34" charset="0"/>
              <a:buChar char="•"/>
              <a:defRPr/>
            </a:pPr>
            <a:r>
              <a:rPr lang="en-US" sz="900" dirty="0">
                <a:solidFill>
                  <a:schemeClr val="tx1"/>
                </a:solidFill>
                <a:latin typeface="Calibri" panose="020F0502020204030204" pitchFamily="34" charset="0"/>
              </a:rPr>
              <a:t>Little to no GDP growth or net load growth</a:t>
            </a:r>
            <a:endParaRPr lang="en-US" sz="1200" dirty="0">
              <a:solidFill>
                <a:schemeClr val="tx1"/>
              </a:solidFill>
              <a:latin typeface="Calibri" panose="020F0502020204030204" pitchFamily="34" charset="0"/>
            </a:endParaRPr>
          </a:p>
          <a:p>
            <a:pPr lvl="1">
              <a:defRPr/>
            </a:pPr>
            <a:endParaRPr lang="en-US" dirty="0">
              <a:solidFill>
                <a:schemeClr val="tx1"/>
              </a:solidFill>
              <a:latin typeface="Calibri" panose="020F0502020204030204" pitchFamily="34" charset="0"/>
            </a:endParaRPr>
          </a:p>
          <a:p>
            <a:pPr marL="117445" indent="-117445">
              <a:buFont typeface="Arial" pitchFamily="34" charset="0"/>
              <a:buChar char="•"/>
              <a:defRPr/>
            </a:pPr>
            <a:endParaRPr lang="en-US" dirty="0">
              <a:solidFill>
                <a:schemeClr val="tx1"/>
              </a:solidFill>
              <a:latin typeface="Calibri" panose="020F0502020204030204" pitchFamily="34" charset="0"/>
            </a:endParaRPr>
          </a:p>
        </p:txBody>
      </p:sp>
      <p:sp>
        <p:nvSpPr>
          <p:cNvPr id="3" name="Rounded Rectangle 2"/>
          <p:cNvSpPr/>
          <p:nvPr/>
        </p:nvSpPr>
        <p:spPr>
          <a:xfrm>
            <a:off x="6248400" y="5034557"/>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 Water</a:t>
            </a:r>
          </a:p>
          <a:p>
            <a:pPr marL="119033" indent="-119033">
              <a:buFont typeface="Arial" pitchFamily="34" charset="0"/>
              <a:buChar char="•"/>
              <a:defRPr/>
            </a:pPr>
            <a:r>
              <a:rPr lang="en-US" sz="900" dirty="0">
                <a:solidFill>
                  <a:schemeClr val="tx1"/>
                </a:solidFill>
                <a:latin typeface="Calibri" panose="020F0502020204030204" pitchFamily="34" charset="0"/>
              </a:rPr>
              <a:t>Same as under Current Trends – no drought conditions, but limited water supply for new generation</a:t>
            </a:r>
          </a:p>
          <a:p>
            <a:pPr>
              <a:defRPr/>
            </a:pPr>
            <a:endParaRPr lang="en-US" sz="1300" b="1" dirty="0">
              <a:solidFill>
                <a:schemeClr val="tx1"/>
              </a:solidFill>
              <a:latin typeface="Calibri" panose="020F0502020204030204" pitchFamily="34" charset="0"/>
            </a:endParaRPr>
          </a:p>
        </p:txBody>
      </p:sp>
      <p:sp>
        <p:nvSpPr>
          <p:cNvPr id="5" name="Rounded Rectangle 4"/>
          <p:cNvSpPr/>
          <p:nvPr/>
        </p:nvSpPr>
        <p:spPr>
          <a:xfrm>
            <a:off x="108857" y="5022619"/>
            <a:ext cx="2786744"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Gas/Oil Prices</a:t>
            </a:r>
          </a:p>
          <a:p>
            <a:pPr marL="117445" indent="-117445">
              <a:buFont typeface="Arial" pitchFamily="34" charset="0"/>
              <a:buChar char="•"/>
              <a:defRPr/>
            </a:pPr>
            <a:r>
              <a:rPr lang="en-US" sz="900" dirty="0">
                <a:solidFill>
                  <a:schemeClr val="tx1"/>
                </a:solidFill>
                <a:latin typeface="Calibri" panose="020F0502020204030204" pitchFamily="34" charset="0"/>
              </a:rPr>
              <a:t>Lower prices (~$1/mmbtu lower than assumptions under Current Trends)</a:t>
            </a:r>
          </a:p>
          <a:p>
            <a:pPr marL="117445" indent="-117445">
              <a:buFont typeface="Arial" pitchFamily="34" charset="0"/>
              <a:buChar char="•"/>
              <a:defRPr/>
            </a:pPr>
            <a:r>
              <a:rPr lang="en-US" sz="900" dirty="0">
                <a:solidFill>
                  <a:schemeClr val="tx1"/>
                </a:solidFill>
                <a:latin typeface="Calibri" panose="020F0502020204030204" pitchFamily="34" charset="0"/>
              </a:rPr>
              <a:t>Less oil exploration and production</a:t>
            </a:r>
          </a:p>
          <a:p>
            <a:pPr marL="117445" indent="-117445">
              <a:buFont typeface="Arial" pitchFamily="34" charset="0"/>
              <a:buChar char="•"/>
              <a:defRPr/>
            </a:pPr>
            <a:r>
              <a:rPr lang="en-US" sz="900" dirty="0">
                <a:solidFill>
                  <a:schemeClr val="tx1"/>
                </a:solidFill>
                <a:latin typeface="Calibri" panose="020F0502020204030204" pitchFamily="34" charset="0"/>
              </a:rPr>
              <a:t>No LNG development</a:t>
            </a:r>
          </a:p>
        </p:txBody>
      </p:sp>
      <p:sp>
        <p:nvSpPr>
          <p:cNvPr id="6" name="Rounded Rectangle 5"/>
          <p:cNvSpPr/>
          <p:nvPr/>
        </p:nvSpPr>
        <p:spPr>
          <a:xfrm>
            <a:off x="6248400" y="807932"/>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Technology</a:t>
            </a:r>
          </a:p>
          <a:p>
            <a:pPr marL="117445" indent="-117445">
              <a:buFont typeface="Arial" pitchFamily="34" charset="0"/>
              <a:buChar char="•"/>
              <a:defRPr/>
            </a:pPr>
            <a:r>
              <a:rPr lang="en-US" sz="1000" dirty="0">
                <a:solidFill>
                  <a:srgbClr val="FF0000"/>
                </a:solidFill>
                <a:latin typeface="Calibri" panose="020F0502020204030204" pitchFamily="34" charset="0"/>
              </a:rPr>
              <a:t>Less spending one energy efficient appliances??</a:t>
            </a:r>
          </a:p>
          <a:p>
            <a:pPr marL="117445" indent="-117445">
              <a:buFont typeface="Arial" pitchFamily="34" charset="0"/>
              <a:buChar char="•"/>
              <a:defRPr/>
            </a:pPr>
            <a:r>
              <a:rPr lang="en-US" sz="1000" dirty="0">
                <a:solidFill>
                  <a:schemeClr val="tx1"/>
                </a:solidFill>
                <a:latin typeface="Calibri" panose="020F0502020204030204" pitchFamily="34" charset="0"/>
              </a:rPr>
              <a:t>Limited growth of new technologies that are still high costs, such as storage</a:t>
            </a:r>
          </a:p>
          <a:p>
            <a:pPr marL="117445" indent="-117445">
              <a:buFont typeface="Arial" pitchFamily="34" charset="0"/>
              <a:buChar char="•"/>
              <a:defRPr/>
            </a:pPr>
            <a:endParaRPr lang="en-US" sz="1000" dirty="0">
              <a:solidFill>
                <a:srgbClr val="FF0000"/>
              </a:solidFill>
              <a:latin typeface="Calibri" panose="020F0502020204030204" pitchFamily="34" charset="0"/>
            </a:endParaRPr>
          </a:p>
          <a:p>
            <a:pPr marL="117445" indent="-117445">
              <a:buFont typeface="Arial" pitchFamily="34" charset="0"/>
              <a:buChar char="•"/>
              <a:defRPr/>
            </a:pPr>
            <a:endParaRPr lang="en-US" sz="1000" dirty="0">
              <a:solidFill>
                <a:schemeClr val="tx1"/>
              </a:solidFill>
              <a:latin typeface="Calibri" panose="020F0502020204030204" pitchFamily="34" charset="0"/>
            </a:endParaRPr>
          </a:p>
          <a:p>
            <a:pPr>
              <a:defRPr/>
            </a:pPr>
            <a:endParaRPr lang="en-US" sz="1200" dirty="0">
              <a:solidFill>
                <a:schemeClr val="tx1"/>
              </a:solidFill>
              <a:latin typeface="Calibri" panose="020F0502020204030204" pitchFamily="34" charset="0"/>
            </a:endParaRPr>
          </a:p>
        </p:txBody>
      </p:sp>
      <p:sp>
        <p:nvSpPr>
          <p:cNvPr id="7" name="Rounded Rectangle 6"/>
          <p:cNvSpPr/>
          <p:nvPr/>
        </p:nvSpPr>
        <p:spPr>
          <a:xfrm>
            <a:off x="6248400" y="3627332"/>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End - Use</a:t>
            </a:r>
          </a:p>
          <a:p>
            <a:pPr marL="117445" indent="-117445">
              <a:buFont typeface="Arial" pitchFamily="34" charset="0"/>
              <a:buChar char="•"/>
              <a:defRPr/>
            </a:pPr>
            <a:r>
              <a:rPr lang="en-US" sz="900" dirty="0">
                <a:solidFill>
                  <a:schemeClr val="tx1"/>
                </a:solidFill>
                <a:latin typeface="Calibri" panose="020F0502020204030204" pitchFamily="34" charset="0"/>
              </a:rPr>
              <a:t>Customers are  more cost conscious, thus more conservation – </a:t>
            </a:r>
            <a:r>
              <a:rPr lang="en-US" sz="900" dirty="0">
                <a:solidFill>
                  <a:srgbClr val="FF0000"/>
                </a:solidFill>
                <a:latin typeface="Calibri" panose="020F0502020204030204" pitchFamily="34" charset="0"/>
              </a:rPr>
              <a:t>less disposable income</a:t>
            </a:r>
          </a:p>
          <a:p>
            <a:pPr marL="117445" indent="-117445">
              <a:buFont typeface="Arial" pitchFamily="34" charset="0"/>
              <a:buChar char="•"/>
              <a:defRPr/>
            </a:pPr>
            <a:r>
              <a:rPr lang="en-US" sz="900" dirty="0">
                <a:solidFill>
                  <a:schemeClr val="tx1"/>
                </a:solidFill>
                <a:latin typeface="Calibri" panose="020F0502020204030204" pitchFamily="34" charset="0"/>
              </a:rPr>
              <a:t>Low load growth due to increased efficiency and changed customer behavior</a:t>
            </a:r>
          </a:p>
          <a:p>
            <a:pPr>
              <a:defRPr/>
            </a:pPr>
            <a:endParaRPr lang="en-US" sz="1200" dirty="0">
              <a:solidFill>
                <a:schemeClr val="tx1"/>
              </a:solidFill>
              <a:latin typeface="Calibri" panose="020F0502020204030204" pitchFamily="34" charset="0"/>
            </a:endParaRPr>
          </a:p>
        </p:txBody>
      </p:sp>
      <p:sp>
        <p:nvSpPr>
          <p:cNvPr id="8" name="Rounded Rectangle 7"/>
          <p:cNvSpPr/>
          <p:nvPr/>
        </p:nvSpPr>
        <p:spPr>
          <a:xfrm>
            <a:off x="108857" y="3615457"/>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Alt Gen Resources</a:t>
            </a:r>
          </a:p>
          <a:p>
            <a:pPr marL="117445" indent="-117445">
              <a:buFont typeface="Arial" pitchFamily="34" charset="0"/>
              <a:buChar char="•"/>
              <a:defRPr/>
            </a:pPr>
            <a:r>
              <a:rPr lang="en-US" sz="900" dirty="0">
                <a:solidFill>
                  <a:schemeClr val="tx1"/>
                </a:solidFill>
                <a:latin typeface="Calibri" panose="020F0502020204030204" pitchFamily="34" charset="0"/>
              </a:rPr>
              <a:t>Lower oil/gas prices</a:t>
            </a:r>
          </a:p>
          <a:p>
            <a:pPr marL="117445" indent="-117445">
              <a:buFont typeface="Arial" pitchFamily="34" charset="0"/>
              <a:buChar char="•"/>
              <a:defRPr/>
            </a:pPr>
            <a:r>
              <a:rPr lang="en-US" sz="900" dirty="0">
                <a:solidFill>
                  <a:srgbClr val="FF0000"/>
                </a:solidFill>
                <a:latin typeface="Calibri" panose="020F0502020204030204" pitchFamily="34" charset="0"/>
              </a:rPr>
              <a:t>Limited development of wind and solar due to low energy prices</a:t>
            </a:r>
          </a:p>
          <a:p>
            <a:pPr marL="117445" indent="-117445">
              <a:buFont typeface="Arial" pitchFamily="34" charset="0"/>
              <a:buChar char="•"/>
              <a:defRPr/>
            </a:pPr>
            <a:r>
              <a:rPr lang="en-US" sz="900" dirty="0">
                <a:solidFill>
                  <a:schemeClr val="tx1"/>
                </a:solidFill>
                <a:latin typeface="Calibri" panose="020F0502020204030204" pitchFamily="34" charset="0"/>
              </a:rPr>
              <a:t>Nuclear re-licensing </a:t>
            </a:r>
          </a:p>
          <a:p>
            <a:pPr marL="117445" indent="-117445">
              <a:buFont typeface="Arial" pitchFamily="34" charset="0"/>
              <a:buChar char="•"/>
              <a:defRPr/>
            </a:pPr>
            <a:r>
              <a:rPr lang="en-US" sz="900" dirty="0">
                <a:solidFill>
                  <a:schemeClr val="tx1"/>
                </a:solidFill>
                <a:latin typeface="Calibri" panose="020F0502020204030204" pitchFamily="34" charset="0"/>
              </a:rPr>
              <a:t>Slower solar cost decline due to reduced global demand</a:t>
            </a: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9" name="Rounded Rectangle 8"/>
          <p:cNvSpPr/>
          <p:nvPr/>
        </p:nvSpPr>
        <p:spPr>
          <a:xfrm>
            <a:off x="6248400" y="2215157"/>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Gen Resource Adequacy Standards</a:t>
            </a:r>
          </a:p>
          <a:p>
            <a:pPr marL="117445" indent="-117445">
              <a:buFont typeface="Arial" pitchFamily="34" charset="0"/>
              <a:buChar char="•"/>
              <a:defRPr/>
            </a:pPr>
            <a:r>
              <a:rPr lang="en-US" sz="900" dirty="0">
                <a:solidFill>
                  <a:schemeClr val="tx1"/>
                </a:solidFill>
                <a:latin typeface="Calibri" panose="020F0502020204030204" pitchFamily="34" charset="0"/>
              </a:rPr>
              <a:t>Retiring of coal plants due to low energy margins </a:t>
            </a:r>
          </a:p>
          <a:p>
            <a:pPr marL="117445" indent="-117445">
              <a:buFont typeface="Arial" pitchFamily="34" charset="0"/>
              <a:buChar char="•"/>
              <a:defRPr/>
            </a:pPr>
            <a:r>
              <a:rPr lang="en-US" sz="900" dirty="0">
                <a:solidFill>
                  <a:schemeClr val="tx1"/>
                </a:solidFill>
                <a:latin typeface="Calibri" panose="020F0502020204030204" pitchFamily="34" charset="0"/>
              </a:rPr>
              <a:t>System inertia issues increase</a:t>
            </a:r>
          </a:p>
          <a:p>
            <a:pPr marL="117445" indent="-117445">
              <a:buFont typeface="Arial" pitchFamily="34" charset="0"/>
              <a:buChar char="•"/>
              <a:defRPr/>
            </a:pPr>
            <a:r>
              <a:rPr lang="en-US" sz="900" dirty="0">
                <a:solidFill>
                  <a:srgbClr val="FF0000"/>
                </a:solidFill>
                <a:latin typeface="Calibri" panose="020F0502020204030204" pitchFamily="34" charset="0"/>
              </a:rPr>
              <a:t>No reserve margin mandate??</a:t>
            </a:r>
          </a:p>
          <a:p>
            <a:pPr marL="117445" indent="-117445">
              <a:buFont typeface="Arial" pitchFamily="34" charset="0"/>
              <a:buChar char="•"/>
              <a:defRPr/>
            </a:pPr>
            <a:endParaRPr lang="en-US" sz="1200" dirty="0">
              <a:solidFill>
                <a:schemeClr val="tx1"/>
              </a:solidFill>
              <a:latin typeface="Calibri" panose="020F0502020204030204" pitchFamily="34" charset="0"/>
            </a:endParaRP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4" name="Rounded Rectangle 3"/>
          <p:cNvSpPr/>
          <p:nvPr/>
        </p:nvSpPr>
        <p:spPr>
          <a:xfrm>
            <a:off x="108857" y="2215157"/>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Environ. Regs. / Energy Policy</a:t>
            </a:r>
          </a:p>
          <a:p>
            <a:pPr marL="117445" indent="-117445">
              <a:buFont typeface="Arial" pitchFamily="34" charset="0"/>
              <a:buChar char="•"/>
              <a:defRPr/>
            </a:pPr>
            <a:r>
              <a:rPr lang="en-US" sz="900" dirty="0">
                <a:solidFill>
                  <a:schemeClr val="tx1"/>
                </a:solidFill>
                <a:latin typeface="Calibri" panose="020F0502020204030204" pitchFamily="34" charset="0"/>
              </a:rPr>
              <a:t>Continuing modest environmental regulations, no significant changes from assumptions under Current Trends</a:t>
            </a:r>
          </a:p>
          <a:p>
            <a:pPr marL="117445" indent="-117445">
              <a:buFont typeface="Arial" pitchFamily="34" charset="0"/>
              <a:buChar char="•"/>
              <a:defRPr/>
            </a:pPr>
            <a:r>
              <a:rPr lang="en-US" sz="900" dirty="0">
                <a:solidFill>
                  <a:schemeClr val="tx1"/>
                </a:solidFill>
                <a:latin typeface="Calibri" panose="020F0502020204030204" pitchFamily="34" charset="0"/>
              </a:rPr>
              <a:t>Government incentives continue for high efficiency appliances</a:t>
            </a:r>
          </a:p>
          <a:p>
            <a:pPr marL="117445" indent="-117445">
              <a:buFont typeface="Arial" pitchFamily="34" charset="0"/>
              <a:buChar char="•"/>
              <a:defRPr/>
            </a:pPr>
            <a:r>
              <a:rPr lang="en-US" sz="900" dirty="0">
                <a:solidFill>
                  <a:srgbClr val="FF0000"/>
                </a:solidFill>
                <a:latin typeface="Calibri" panose="020F0502020204030204" pitchFamily="34" charset="0"/>
              </a:rPr>
              <a:t>Same as Current Trends??</a:t>
            </a:r>
          </a:p>
          <a:p>
            <a:pPr>
              <a:defRPr/>
            </a:pPr>
            <a:endParaRPr lang="en-US" sz="1200" dirty="0">
              <a:solidFill>
                <a:schemeClr val="tx1"/>
              </a:solidFill>
              <a:latin typeface="Calibri" panose="020F0502020204030204" pitchFamily="34" charset="0"/>
            </a:endParaRPr>
          </a:p>
          <a:p>
            <a:pPr>
              <a:defRPr/>
            </a:pPr>
            <a:endParaRPr lang="en-US" sz="900" dirty="0">
              <a:solidFill>
                <a:schemeClr val="tx1"/>
              </a:solidFill>
              <a:latin typeface="Calibri" panose="020F0502020204030204" pitchFamily="34" charset="0"/>
            </a:endParaRPr>
          </a:p>
        </p:txBody>
      </p:sp>
      <p:sp>
        <p:nvSpPr>
          <p:cNvPr id="23" name="Rounded Rectangle 22"/>
          <p:cNvSpPr/>
          <p:nvPr/>
        </p:nvSpPr>
        <p:spPr>
          <a:xfrm>
            <a:off x="2986089" y="843557"/>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algn="ctr">
              <a:defRPr/>
            </a:pPr>
            <a:endParaRPr lang="en-US" sz="1400" b="1" dirty="0">
              <a:solidFill>
                <a:schemeClr val="tx1"/>
              </a:solidFill>
              <a:latin typeface="Calibri" panose="020F0502020204030204" pitchFamily="34" charset="0"/>
            </a:endParaRPr>
          </a:p>
          <a:p>
            <a:pPr>
              <a:defRPr/>
            </a:pPr>
            <a:r>
              <a:rPr lang="en-US" sz="1000" dirty="0">
                <a:solidFill>
                  <a:schemeClr val="tx1"/>
                </a:solidFill>
                <a:latin typeface="Calibri" panose="020F0502020204030204" pitchFamily="34" charset="0"/>
              </a:rPr>
              <a:t>Low energy prices threaten the Texas economy. Load growth is limited, resource expansion is limited to gas-fired plants and continued subsidized renewables.  Stimulus programs help create incentives for consumers to replace old appliances and increase conservation.  Coal plants that rely on coal by rail retire due to lower energy margins. Conditions similar to but less impactful than 1980’s recession.</a:t>
            </a:r>
          </a:p>
          <a:p>
            <a:pPr marL="166649" indent="-166649">
              <a:buFont typeface="Arial" panose="020B0604020202020204" pitchFamily="34" charset="0"/>
              <a:buChar char="•"/>
              <a:defRPr/>
            </a:pPr>
            <a:endParaRPr lang="en-US" sz="1200" dirty="0">
              <a:solidFill>
                <a:schemeClr val="tx1"/>
              </a:solidFill>
              <a:latin typeface="Calibri" panose="020F0502020204030204" pitchFamily="34" charset="0"/>
            </a:endParaRPr>
          </a:p>
        </p:txBody>
      </p:sp>
      <p:sp>
        <p:nvSpPr>
          <p:cNvPr id="25" name="Rounded Rectangle 24"/>
          <p:cNvSpPr/>
          <p:nvPr/>
        </p:nvSpPr>
        <p:spPr>
          <a:xfrm>
            <a:off x="2986089" y="3662957"/>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Slow load growth</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Growth in urban areas greater than in rural areas</a:t>
            </a:r>
          </a:p>
          <a:p>
            <a:pPr marL="166649" indent="-166649">
              <a:buFont typeface="Arial" panose="020B0604020202020204" pitchFamily="34" charset="0"/>
              <a:buChar char="•"/>
              <a:defRPr/>
            </a:pPr>
            <a:r>
              <a:rPr lang="en-US" sz="1000" dirty="0">
                <a:solidFill>
                  <a:srgbClr val="FF0000"/>
                </a:solidFill>
                <a:latin typeface="Calibri" panose="020F0502020204030204" pitchFamily="34" charset="0"/>
              </a:rPr>
              <a:t>Counties with oil and gas economies shrink at a faster rate</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Limited generation development, predominantly gas-fired, subsidized renewables</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Import/export issues between urban areas will need to be addressed</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Stability issues continue to increase due to low system load</a:t>
            </a:r>
          </a:p>
        </p:txBody>
      </p:sp>
      <p:sp>
        <p:nvSpPr>
          <p:cNvPr id="27" name="TextBox 26"/>
          <p:cNvSpPr txBox="1"/>
          <p:nvPr/>
        </p:nvSpPr>
        <p:spPr>
          <a:xfrm>
            <a:off x="228599" y="76200"/>
            <a:ext cx="861060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4. Scenario: Texas Recession</a:t>
            </a:r>
          </a:p>
        </p:txBody>
      </p:sp>
    </p:spTree>
    <p:extLst>
      <p:ext uri="{BB962C8B-B14F-4D97-AF65-F5344CB8AC3E}">
        <p14:creationId xmlns:p14="http://schemas.microsoft.com/office/powerpoint/2010/main" val="64568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5800"/>
            <a:ext cx="2786743" cy="15926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900" dirty="0">
                <a:solidFill>
                  <a:srgbClr val="FF0000"/>
                </a:solidFill>
                <a:latin typeface="Calibri" panose="020F0502020204030204" pitchFamily="34" charset="0"/>
              </a:rPr>
              <a:t>Slow down</a:t>
            </a:r>
            <a:r>
              <a:rPr lang="en-US" sz="900" dirty="0">
                <a:solidFill>
                  <a:schemeClr val="tx1"/>
                </a:solidFill>
                <a:latin typeface="Calibri" panose="020F0502020204030204" pitchFamily="34" charset="0"/>
              </a:rPr>
              <a:t> in population and economic growth with higher impacts on localities with water intensive industry</a:t>
            </a:r>
          </a:p>
          <a:p>
            <a:pPr marL="117445" indent="-117445">
              <a:buFont typeface="Arial" pitchFamily="34" charset="0"/>
              <a:buChar char="•"/>
              <a:defRPr/>
            </a:pPr>
            <a:r>
              <a:rPr lang="en-US" sz="900" dirty="0">
                <a:solidFill>
                  <a:schemeClr val="tx1"/>
                </a:solidFill>
                <a:latin typeface="Calibri" panose="020F0502020204030204" pitchFamily="34" charset="0"/>
              </a:rPr>
              <a:t>Increased </a:t>
            </a:r>
            <a:r>
              <a:rPr lang="en-US" sz="900" dirty="0">
                <a:solidFill>
                  <a:srgbClr val="FF0000"/>
                </a:solidFill>
                <a:latin typeface="Calibri" panose="020F0502020204030204" pitchFamily="34" charset="0"/>
              </a:rPr>
              <a:t>food,</a:t>
            </a:r>
            <a:r>
              <a:rPr lang="en-US" sz="900" dirty="0">
                <a:solidFill>
                  <a:schemeClr val="tx1"/>
                </a:solidFill>
                <a:latin typeface="Calibri" panose="020F0502020204030204" pitchFamily="34" charset="0"/>
              </a:rPr>
              <a:t> water and electricity prices</a:t>
            </a:r>
          </a:p>
          <a:p>
            <a:pPr marL="117445" indent="-117445">
              <a:buFont typeface="Arial" pitchFamily="34" charset="0"/>
              <a:buChar char="•"/>
              <a:defRPr/>
            </a:pPr>
            <a:r>
              <a:rPr lang="en-US" sz="900" dirty="0">
                <a:solidFill>
                  <a:schemeClr val="tx1"/>
                </a:solidFill>
                <a:latin typeface="Calibri" panose="020F0502020204030204" pitchFamily="34" charset="0"/>
              </a:rPr>
              <a:t>Productivity and job losses in agriculture</a:t>
            </a:r>
          </a:p>
          <a:p>
            <a:pPr marL="117445" indent="-117445">
              <a:buFont typeface="Arial" pitchFamily="34" charset="0"/>
              <a:buChar char="•"/>
              <a:defRPr/>
            </a:pPr>
            <a:r>
              <a:rPr lang="en-US" sz="900" dirty="0">
                <a:solidFill>
                  <a:schemeClr val="tx1"/>
                </a:solidFill>
                <a:latin typeface="Calibri" panose="020F0502020204030204" pitchFamily="34" charset="0"/>
              </a:rPr>
              <a:t>Potential negative impact on oil &amp; gas extraction</a:t>
            </a:r>
          </a:p>
          <a:p>
            <a:pPr marL="117445" indent="-117445">
              <a:buFont typeface="Arial" pitchFamily="34" charset="0"/>
              <a:buChar char="•"/>
              <a:defRPr/>
            </a:pPr>
            <a:r>
              <a:rPr lang="en-US" sz="900" dirty="0">
                <a:solidFill>
                  <a:srgbClr val="FF0000"/>
                </a:solidFill>
                <a:latin typeface="Calibri" panose="020F0502020204030204" pitchFamily="34" charset="0"/>
              </a:rPr>
              <a:t>Impact on local economy, lower economic growth than national average</a:t>
            </a:r>
          </a:p>
          <a:p>
            <a:pPr lvl="1">
              <a:defRPr/>
            </a:pPr>
            <a:endParaRPr lang="en-US" sz="300" dirty="0">
              <a:solidFill>
                <a:schemeClr val="tx1"/>
              </a:solidFill>
              <a:latin typeface="Calibri" panose="020F0502020204030204" pitchFamily="34" charset="0"/>
            </a:endParaRPr>
          </a:p>
          <a:p>
            <a:pPr marL="117445" indent="-117445">
              <a:buFont typeface="Arial" pitchFamily="34" charset="0"/>
              <a:buChar char="•"/>
              <a:defRPr/>
            </a:pPr>
            <a:endParaRPr lang="en-US" sz="300" dirty="0">
              <a:solidFill>
                <a:schemeClr val="tx1"/>
              </a:solidFill>
              <a:latin typeface="Calibri" panose="020F0502020204030204" pitchFamily="34" charset="0"/>
            </a:endParaRPr>
          </a:p>
        </p:txBody>
      </p:sp>
      <p:sp>
        <p:nvSpPr>
          <p:cNvPr id="3" name="Rounded Rectangle 2"/>
          <p:cNvSpPr/>
          <p:nvPr/>
        </p:nvSpPr>
        <p:spPr>
          <a:xfrm>
            <a:off x="6248400" y="5334000"/>
            <a:ext cx="2777671" cy="109044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&amp; Water</a:t>
            </a:r>
          </a:p>
          <a:p>
            <a:pPr marL="117445" indent="-117445">
              <a:buFont typeface="Arial" pitchFamily="34" charset="0"/>
              <a:buChar char="•"/>
              <a:defRPr/>
            </a:pPr>
            <a:r>
              <a:rPr lang="en-US" sz="1100" dirty="0">
                <a:solidFill>
                  <a:srgbClr val="FF0000"/>
                </a:solidFill>
                <a:latin typeface="Calibri" panose="020F0502020204030204" pitchFamily="34" charset="0"/>
              </a:rPr>
              <a:t>More drought than in the Current Trends</a:t>
            </a:r>
          </a:p>
          <a:p>
            <a:pPr marL="117445" indent="-117445">
              <a:buFont typeface="Arial" pitchFamily="34" charset="0"/>
              <a:buChar char="•"/>
              <a:defRPr/>
            </a:pPr>
            <a:r>
              <a:rPr lang="en-US" sz="1100" dirty="0">
                <a:solidFill>
                  <a:srgbClr val="FF0000"/>
                </a:solidFill>
                <a:latin typeface="Calibri" panose="020F0502020204030204" pitchFamily="34" charset="0"/>
              </a:rPr>
              <a:t>Extreme high and low temperatures</a:t>
            </a:r>
          </a:p>
          <a:p>
            <a:pPr marL="117445" indent="-117445">
              <a:buFont typeface="Arial" pitchFamily="34" charset="0"/>
              <a:buChar char="•"/>
              <a:defRPr/>
            </a:pPr>
            <a:r>
              <a:rPr lang="en-US" sz="1100" dirty="0">
                <a:solidFill>
                  <a:srgbClr val="FF0000"/>
                </a:solidFill>
                <a:latin typeface="Calibri" panose="020F0502020204030204" pitchFamily="34" charset="0"/>
              </a:rPr>
              <a:t>Hot summers</a:t>
            </a:r>
          </a:p>
          <a:p>
            <a:pPr marL="117445" indent="-117445">
              <a:buFont typeface="Arial" pitchFamily="34" charset="0"/>
              <a:buChar char="•"/>
              <a:defRPr/>
            </a:pPr>
            <a:r>
              <a:rPr lang="en-US" sz="1100" dirty="0">
                <a:solidFill>
                  <a:srgbClr val="FF0000"/>
                </a:solidFill>
                <a:latin typeface="Calibri" panose="020F0502020204030204" pitchFamily="34" charset="0"/>
              </a:rPr>
              <a:t>Limited water supply – water rights restricted</a:t>
            </a:r>
          </a:p>
          <a:p>
            <a:pPr>
              <a:defRPr/>
            </a:pPr>
            <a:endParaRPr lang="en-US" sz="1300" b="1" dirty="0">
              <a:solidFill>
                <a:schemeClr val="tx1"/>
              </a:solidFill>
              <a:latin typeface="Calibri" panose="020F0502020204030204" pitchFamily="34" charset="0"/>
            </a:endParaRPr>
          </a:p>
        </p:txBody>
      </p:sp>
      <p:sp>
        <p:nvSpPr>
          <p:cNvPr id="5" name="Rounded Rectangle 4"/>
          <p:cNvSpPr/>
          <p:nvPr/>
        </p:nvSpPr>
        <p:spPr>
          <a:xfrm>
            <a:off x="108857" y="5154554"/>
            <a:ext cx="2786744" cy="1371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Natural Gas and Oil Prices</a:t>
            </a:r>
          </a:p>
          <a:p>
            <a:pPr marL="117445" indent="-117445">
              <a:buFont typeface="Arial" pitchFamily="34" charset="0"/>
              <a:buChar char="•"/>
              <a:defRPr/>
            </a:pPr>
            <a:r>
              <a:rPr lang="en-US" sz="1000" dirty="0">
                <a:solidFill>
                  <a:schemeClr val="tx1"/>
                </a:solidFill>
                <a:latin typeface="Calibri" panose="020F0502020204030204" pitchFamily="34" charset="0"/>
              </a:rPr>
              <a:t>Moderate increase in natural gas prices relative to in Current Trends [$1 – 2/MMBtu]</a:t>
            </a:r>
          </a:p>
          <a:p>
            <a:pPr marL="117445" indent="-117445">
              <a:buFont typeface="Arial" pitchFamily="34" charset="0"/>
              <a:buChar char="•"/>
              <a:defRPr/>
            </a:pPr>
            <a:r>
              <a:rPr lang="en-US" sz="1000" dirty="0">
                <a:solidFill>
                  <a:schemeClr val="tx1"/>
                </a:solidFill>
                <a:latin typeface="Calibri" panose="020F0502020204030204" pitchFamily="34" charset="0"/>
              </a:rPr>
              <a:t>Moderate impact on local oil production, but prices are set internationally. at the same price as Current Trends</a:t>
            </a:r>
          </a:p>
        </p:txBody>
      </p:sp>
      <p:sp>
        <p:nvSpPr>
          <p:cNvPr id="6" name="Rounded Rectangle 5"/>
          <p:cNvSpPr/>
          <p:nvPr/>
        </p:nvSpPr>
        <p:spPr>
          <a:xfrm>
            <a:off x="6257159" y="1524000"/>
            <a:ext cx="2777671" cy="20992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200" b="1" dirty="0">
                <a:solidFill>
                  <a:schemeClr val="tx1"/>
                </a:solidFill>
                <a:latin typeface="Calibri" panose="020F0502020204030204" pitchFamily="34" charset="0"/>
              </a:rPr>
              <a:t>Gen Res Adequacy Standards</a:t>
            </a:r>
          </a:p>
          <a:p>
            <a:pPr marL="117445" indent="-117445">
              <a:buFont typeface="Arial" pitchFamily="34" charset="0"/>
              <a:buChar char="•"/>
              <a:defRPr/>
            </a:pPr>
            <a:r>
              <a:rPr lang="en-US" sz="1100" dirty="0">
                <a:solidFill>
                  <a:schemeClr val="tx1"/>
                </a:solidFill>
                <a:latin typeface="Calibri" panose="020F0502020204030204" pitchFamily="34" charset="0"/>
              </a:rPr>
              <a:t>Mandated reserve margin and increased operating reserves </a:t>
            </a:r>
          </a:p>
          <a:p>
            <a:pPr marL="117445" indent="-117445">
              <a:buFont typeface="Arial" pitchFamily="34" charset="0"/>
              <a:buChar char="•"/>
              <a:defRPr/>
            </a:pPr>
            <a:r>
              <a:rPr lang="en-US" sz="1100" dirty="0">
                <a:solidFill>
                  <a:schemeClr val="tx1"/>
                </a:solidFill>
                <a:latin typeface="Calibri" panose="020F0502020204030204" pitchFamily="34" charset="0"/>
              </a:rPr>
              <a:t>Demand response plays a larger role than in Current Trends</a:t>
            </a:r>
          </a:p>
          <a:p>
            <a:pPr marL="117445" indent="-117445">
              <a:buFont typeface="Arial" pitchFamily="34" charset="0"/>
              <a:buChar char="•"/>
              <a:defRPr/>
            </a:pPr>
            <a:r>
              <a:rPr lang="en-US" sz="1100" dirty="0">
                <a:solidFill>
                  <a:schemeClr val="tx1"/>
                </a:solidFill>
                <a:latin typeface="Calibri" panose="020F0502020204030204" pitchFamily="34" charset="0"/>
              </a:rPr>
              <a:t>Increase in transmission due to policy/ regulatory changes resulting from drought </a:t>
            </a:r>
          </a:p>
          <a:p>
            <a:pPr marL="117445" indent="-117445">
              <a:buFont typeface="Arial" pitchFamily="34" charset="0"/>
              <a:buChar char="•"/>
              <a:defRPr/>
            </a:pPr>
            <a:endParaRPr lang="en-US" sz="1100" dirty="0">
              <a:solidFill>
                <a:schemeClr val="tx1"/>
              </a:solidFill>
              <a:latin typeface="Calibri" panose="020F0502020204030204" pitchFamily="34" charset="0"/>
            </a:endParaRPr>
          </a:p>
          <a:p>
            <a:pPr marL="117445" indent="-117445">
              <a:buFont typeface="Arial" pitchFamily="34" charset="0"/>
              <a:buChar char="•"/>
              <a:defRPr/>
            </a:pPr>
            <a:endParaRPr lang="en-US" sz="1100" dirty="0">
              <a:solidFill>
                <a:schemeClr val="tx1"/>
              </a:solidFill>
              <a:latin typeface="Calibri" panose="020F0502020204030204" pitchFamily="34" charset="0"/>
            </a:endParaRPr>
          </a:p>
        </p:txBody>
      </p:sp>
      <p:sp>
        <p:nvSpPr>
          <p:cNvPr id="7" name="Rounded Rectangle 6"/>
          <p:cNvSpPr/>
          <p:nvPr/>
        </p:nvSpPr>
        <p:spPr>
          <a:xfrm>
            <a:off x="6248400" y="3733800"/>
            <a:ext cx="2777671" cy="154355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End – Use Customer / Policies</a:t>
            </a:r>
          </a:p>
          <a:p>
            <a:pPr marL="117445" indent="-117445">
              <a:buFont typeface="Arial" pitchFamily="34" charset="0"/>
              <a:buChar char="•"/>
              <a:defRPr/>
            </a:pPr>
            <a:r>
              <a:rPr lang="en-US" sz="1200" dirty="0">
                <a:solidFill>
                  <a:schemeClr val="tx1"/>
                </a:solidFill>
                <a:latin typeface="Calibri" panose="020F0502020204030204" pitchFamily="34" charset="0"/>
              </a:rPr>
              <a:t>Increase the development of demand-side management tools</a:t>
            </a:r>
          </a:p>
          <a:p>
            <a:pPr marL="117445" indent="-117445">
              <a:buFont typeface="Arial" pitchFamily="34" charset="0"/>
              <a:buChar char="•"/>
              <a:defRPr/>
            </a:pPr>
            <a:r>
              <a:rPr lang="en-US" sz="1200" dirty="0">
                <a:solidFill>
                  <a:schemeClr val="tx1"/>
                </a:solidFill>
                <a:latin typeface="Calibri" panose="020F0502020204030204" pitchFamily="34" charset="0"/>
              </a:rPr>
              <a:t>increases EE penetration beyond those in the Current Trends</a:t>
            </a:r>
          </a:p>
          <a:p>
            <a:pPr marL="117445" indent="-117445">
              <a:buFont typeface="Arial" pitchFamily="34" charset="0"/>
              <a:buChar char="•"/>
              <a:defRPr/>
            </a:pPr>
            <a:r>
              <a:rPr lang="en-US" sz="1200" dirty="0">
                <a:solidFill>
                  <a:schemeClr val="tx1"/>
                </a:solidFill>
                <a:latin typeface="Calibri" panose="020F0502020204030204" pitchFamily="34" charset="0"/>
              </a:rPr>
              <a:t>Greater market penetration of time-of-use rates and water smart devices</a:t>
            </a:r>
          </a:p>
          <a:p>
            <a:pPr>
              <a:defRPr/>
            </a:pPr>
            <a:endParaRPr lang="en-US" sz="1200" dirty="0">
              <a:solidFill>
                <a:schemeClr val="tx1"/>
              </a:solidFill>
              <a:latin typeface="Calibri" panose="020F0502020204030204" pitchFamily="34" charset="0"/>
            </a:endParaRPr>
          </a:p>
        </p:txBody>
      </p:sp>
      <p:sp>
        <p:nvSpPr>
          <p:cNvPr id="8" name="Rounded Rectangle 7"/>
          <p:cNvSpPr/>
          <p:nvPr/>
        </p:nvSpPr>
        <p:spPr>
          <a:xfrm>
            <a:off x="108857" y="3747391"/>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Alt. Generation Resources</a:t>
            </a:r>
          </a:p>
          <a:p>
            <a:pPr marL="117445" indent="-117445">
              <a:buFont typeface="Arial" pitchFamily="34" charset="0"/>
              <a:buChar char="•"/>
              <a:defRPr/>
            </a:pPr>
            <a:r>
              <a:rPr lang="en-US" sz="900" dirty="0">
                <a:solidFill>
                  <a:schemeClr val="tx1"/>
                </a:solidFill>
                <a:latin typeface="Calibri" panose="020F0502020204030204" pitchFamily="34" charset="0"/>
              </a:rPr>
              <a:t>Continued investments in renewables, storage, and dry-cooling with continued federal PTC/ITC continues</a:t>
            </a:r>
          </a:p>
          <a:p>
            <a:pPr marL="117445" indent="-117445">
              <a:buFont typeface="Arial" pitchFamily="34" charset="0"/>
              <a:buChar char="•"/>
              <a:defRPr/>
            </a:pPr>
            <a:r>
              <a:rPr lang="en-US" sz="900" dirty="0">
                <a:solidFill>
                  <a:schemeClr val="tx1"/>
                </a:solidFill>
                <a:latin typeface="Calibri" panose="020F0502020204030204" pitchFamily="34" charset="0"/>
              </a:rPr>
              <a:t>Development of co-location desalination and power plants</a:t>
            </a:r>
          </a:p>
          <a:p>
            <a:pPr marL="117445" indent="-117445">
              <a:buFont typeface="Arial" pitchFamily="34" charset="0"/>
              <a:buChar char="•"/>
              <a:defRPr/>
            </a:pPr>
            <a:r>
              <a:rPr lang="en-US" sz="900" dirty="0">
                <a:solidFill>
                  <a:schemeClr val="tx1"/>
                </a:solidFill>
                <a:latin typeface="Calibri" panose="020F0502020204030204" pitchFamily="34" charset="0"/>
              </a:rPr>
              <a:t>Renewable costs same as Current Trends</a:t>
            </a:r>
          </a:p>
        </p:txBody>
      </p:sp>
      <p:sp>
        <p:nvSpPr>
          <p:cNvPr id="9" name="Rounded Rectangle 8"/>
          <p:cNvSpPr/>
          <p:nvPr/>
        </p:nvSpPr>
        <p:spPr>
          <a:xfrm>
            <a:off x="6257159" y="685800"/>
            <a:ext cx="2777671" cy="7963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Technology</a:t>
            </a:r>
          </a:p>
          <a:p>
            <a:pPr marL="285750" indent="-285750">
              <a:buFont typeface="Arial" panose="020B0604020202020204" pitchFamily="34" charset="0"/>
              <a:buChar char="•"/>
              <a:defRPr/>
            </a:pPr>
            <a:r>
              <a:rPr lang="en-US" sz="1100" dirty="0">
                <a:solidFill>
                  <a:srgbClr val="FF0000"/>
                </a:solidFill>
                <a:latin typeface="Calibri" panose="020F0502020204030204" pitchFamily="34" charset="0"/>
              </a:rPr>
              <a:t>More efficient appliances, HVAC</a:t>
            </a:r>
          </a:p>
          <a:p>
            <a:pPr marL="285750" indent="-285750">
              <a:buFont typeface="Arial" panose="020B0604020202020204" pitchFamily="34" charset="0"/>
              <a:buChar char="•"/>
              <a:defRPr/>
            </a:pPr>
            <a:r>
              <a:rPr lang="en-US" sz="1100" dirty="0">
                <a:solidFill>
                  <a:srgbClr val="FF0000"/>
                </a:solidFill>
                <a:latin typeface="Calibri" panose="020F0502020204030204" pitchFamily="34" charset="0"/>
              </a:rPr>
              <a:t>Less water intensive generation</a:t>
            </a: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4" name="Rounded Rectangle 3"/>
          <p:cNvSpPr/>
          <p:nvPr/>
        </p:nvSpPr>
        <p:spPr>
          <a:xfrm>
            <a:off x="108857" y="2347092"/>
            <a:ext cx="2786743" cy="13716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Environmental Regs / Energy Policies</a:t>
            </a:r>
          </a:p>
          <a:p>
            <a:pPr marL="117445" indent="-117445">
              <a:buFont typeface="Arial" pitchFamily="34" charset="0"/>
              <a:buChar char="•"/>
              <a:defRPr/>
            </a:pPr>
            <a:r>
              <a:rPr lang="en-US" sz="900" dirty="0">
                <a:solidFill>
                  <a:schemeClr val="tx1"/>
                </a:solidFill>
                <a:latin typeface="Calibri" panose="020F0502020204030204" pitchFamily="34" charset="0"/>
              </a:rPr>
              <a:t>Required drought management plans and water conservations</a:t>
            </a:r>
          </a:p>
          <a:p>
            <a:pPr marL="117445" indent="-117445">
              <a:buFont typeface="Arial" pitchFamily="34" charset="0"/>
              <a:buChar char="•"/>
              <a:defRPr/>
            </a:pPr>
            <a:r>
              <a:rPr lang="en-US" sz="900" dirty="0">
                <a:solidFill>
                  <a:schemeClr val="tx1"/>
                </a:solidFill>
                <a:latin typeface="Calibri" panose="020F0502020204030204" pitchFamily="34" charset="0"/>
              </a:rPr>
              <a:t>Stringent requirements on power generation water use leads to dry cooling</a:t>
            </a:r>
          </a:p>
          <a:p>
            <a:pPr marL="117445" indent="-117445">
              <a:buFont typeface="Arial" pitchFamily="34" charset="0"/>
              <a:buChar char="•"/>
              <a:defRPr/>
            </a:pPr>
            <a:r>
              <a:rPr lang="en-US" sz="900" dirty="0">
                <a:solidFill>
                  <a:schemeClr val="tx1"/>
                </a:solidFill>
                <a:latin typeface="Calibri" panose="020F0502020204030204" pitchFamily="34" charset="0"/>
              </a:rPr>
              <a:t>Tax breaks for drought resistant generation</a:t>
            </a:r>
          </a:p>
          <a:p>
            <a:pPr marL="117445" indent="-117445">
              <a:buFont typeface="Arial" pitchFamily="34" charset="0"/>
              <a:buChar char="•"/>
              <a:defRPr/>
            </a:pPr>
            <a:r>
              <a:rPr lang="en-US" sz="900" dirty="0">
                <a:solidFill>
                  <a:schemeClr val="tx1"/>
                </a:solidFill>
                <a:latin typeface="Calibri" panose="020F0502020204030204" pitchFamily="34" charset="0"/>
              </a:rPr>
              <a:t>Other environmental regs are same as Current Trends</a:t>
            </a:r>
          </a:p>
        </p:txBody>
      </p:sp>
      <p:sp>
        <p:nvSpPr>
          <p:cNvPr id="23" name="Rounded Rectangle 22"/>
          <p:cNvSpPr/>
          <p:nvPr/>
        </p:nvSpPr>
        <p:spPr>
          <a:xfrm>
            <a:off x="2986089" y="685800"/>
            <a:ext cx="3178175" cy="303289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The rate of population and economic growth moderately declines, due to sustained multi-year drought conditions.</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Sustained drought conditions impact water-intensive generation resources (nuclear/coal/steam units), and lead to significant increase in renewables and storage, dry cooling on thermal generation], and transmission expansion over those in Current Trends.</a:t>
            </a:r>
          </a:p>
          <a:p>
            <a:pPr marL="166649" indent="-166649">
              <a:buFont typeface="Arial" panose="020B0604020202020204" pitchFamily="34" charset="0"/>
              <a:buChar char="•"/>
              <a:defRPr/>
            </a:pPr>
            <a:r>
              <a:rPr lang="en-US" sz="1200" dirty="0">
                <a:solidFill>
                  <a:srgbClr val="FF0000"/>
                </a:solidFill>
                <a:latin typeface="Calibri" panose="020F0502020204030204" pitchFamily="34" charset="0"/>
              </a:rPr>
              <a:t>More energy consumption per capita, however there is less economic growth</a:t>
            </a:r>
          </a:p>
          <a:p>
            <a:pPr marL="166649" indent="-166649">
              <a:buFont typeface="Arial" panose="020B0604020202020204" pitchFamily="34" charset="0"/>
              <a:buChar char="•"/>
              <a:defRPr/>
            </a:pPr>
            <a:r>
              <a:rPr lang="en-US" sz="1200" dirty="0">
                <a:solidFill>
                  <a:srgbClr val="FF0000"/>
                </a:solidFill>
                <a:latin typeface="Calibri" panose="020F0502020204030204" pitchFamily="34" charset="0"/>
              </a:rPr>
              <a:t>Less tourism</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Derating units due to water resource limitations and generation retirements lead to challenges in meeting demand</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Potential need for new ancillary services to meet the needs of integrating new renewable energy generation</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Seriously consider more interconnections outside ERCOT.</a:t>
            </a: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5. Scenario: Extended extreme weather scenario</a:t>
            </a:r>
          </a:p>
        </p:txBody>
      </p:sp>
    </p:spTree>
    <p:extLst>
      <p:ext uri="{BB962C8B-B14F-4D97-AF65-F5344CB8AC3E}">
        <p14:creationId xmlns:p14="http://schemas.microsoft.com/office/powerpoint/2010/main" val="211955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5801"/>
            <a:ext cx="2786743" cy="129539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a:t>
            </a:r>
          </a:p>
          <a:p>
            <a:pPr marL="117445" indent="-117445">
              <a:buFont typeface="Arial" pitchFamily="34" charset="0"/>
              <a:buChar char="•"/>
              <a:defRPr/>
            </a:pPr>
            <a:r>
              <a:rPr lang="en-US" sz="1000" dirty="0">
                <a:solidFill>
                  <a:srgbClr val="FF0000"/>
                </a:solidFill>
                <a:latin typeface="Calibri" panose="020F0502020204030204" pitchFamily="34" charset="0"/>
              </a:rPr>
              <a:t>Same as under Current Trends</a:t>
            </a:r>
          </a:p>
          <a:p>
            <a:pPr marL="117445" indent="-117445">
              <a:buFont typeface="Arial" pitchFamily="34" charset="0"/>
              <a:buChar char="•"/>
              <a:defRPr/>
            </a:pPr>
            <a:r>
              <a:rPr lang="en-US" sz="1000" dirty="0">
                <a:solidFill>
                  <a:schemeClr val="tx1"/>
                </a:solidFill>
                <a:latin typeface="Calibri" panose="020F0502020204030204" pitchFamily="34" charset="0"/>
              </a:rPr>
              <a:t>Additional growth in clean technologies</a:t>
            </a:r>
          </a:p>
          <a:p>
            <a:pPr>
              <a:defRPr/>
            </a:pPr>
            <a:endParaRPr lang="en-US" sz="1200" dirty="0">
              <a:solidFill>
                <a:schemeClr val="tx1"/>
              </a:solidFill>
              <a:latin typeface="Calibri" panose="020F0502020204030204" pitchFamily="34" charset="0"/>
            </a:endParaRPr>
          </a:p>
          <a:p>
            <a:pPr lvl="1">
              <a:defRPr/>
            </a:pPr>
            <a:endParaRPr lang="en-US" dirty="0">
              <a:solidFill>
                <a:schemeClr val="tx1"/>
              </a:solidFill>
              <a:latin typeface="Calibri" panose="020F0502020204030204" pitchFamily="34" charset="0"/>
            </a:endParaRPr>
          </a:p>
          <a:p>
            <a:pPr marL="117445" indent="-117445">
              <a:buFont typeface="Arial" pitchFamily="34" charset="0"/>
              <a:buChar char="•"/>
              <a:defRPr/>
            </a:pPr>
            <a:endParaRPr lang="en-US" dirty="0">
              <a:solidFill>
                <a:schemeClr val="tx1"/>
              </a:solidFill>
              <a:latin typeface="Calibri" panose="020F0502020204030204" pitchFamily="34" charset="0"/>
            </a:endParaRPr>
          </a:p>
        </p:txBody>
      </p:sp>
      <p:sp>
        <p:nvSpPr>
          <p:cNvPr id="3" name="Rounded Rectangle 2"/>
          <p:cNvSpPr/>
          <p:nvPr/>
        </p:nvSpPr>
        <p:spPr>
          <a:xfrm>
            <a:off x="6248400" y="5603306"/>
            <a:ext cx="2777671" cy="810816"/>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 Water</a:t>
            </a:r>
            <a:endParaRPr lang="en-US" sz="1300" b="1" dirty="0">
              <a:solidFill>
                <a:srgbClr val="FF0000"/>
              </a:solidFill>
              <a:latin typeface="Calibri" panose="020F0502020204030204" pitchFamily="34" charset="0"/>
            </a:endParaRPr>
          </a:p>
          <a:p>
            <a:pPr marL="119033" indent="-119033">
              <a:buFont typeface="Arial" pitchFamily="34" charset="0"/>
              <a:buChar char="•"/>
              <a:defRPr/>
            </a:pPr>
            <a:r>
              <a:rPr lang="en-US" sz="1000" dirty="0">
                <a:solidFill>
                  <a:srgbClr val="FF0000"/>
                </a:solidFill>
                <a:latin typeface="Calibri" panose="020F0502020204030204" pitchFamily="34" charset="0"/>
              </a:rPr>
              <a:t>Same as Current Trends</a:t>
            </a:r>
          </a:p>
        </p:txBody>
      </p:sp>
      <p:sp>
        <p:nvSpPr>
          <p:cNvPr id="5" name="Rounded Rectangle 4"/>
          <p:cNvSpPr/>
          <p:nvPr/>
        </p:nvSpPr>
        <p:spPr>
          <a:xfrm>
            <a:off x="108857" y="5197047"/>
            <a:ext cx="2786744" cy="1371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Gas Price / Oil Price</a:t>
            </a:r>
          </a:p>
          <a:p>
            <a:pPr marL="117445" indent="-117445">
              <a:buFont typeface="Arial" pitchFamily="34" charset="0"/>
              <a:buChar char="•"/>
              <a:defRPr/>
            </a:pPr>
            <a:r>
              <a:rPr lang="en-US" sz="1000" dirty="0">
                <a:solidFill>
                  <a:srgbClr val="FF0000"/>
                </a:solidFill>
                <a:latin typeface="Calibri" panose="020F0502020204030204" pitchFamily="34" charset="0"/>
              </a:rPr>
              <a:t>Moderate</a:t>
            </a:r>
            <a:r>
              <a:rPr lang="en-US" sz="1000" dirty="0">
                <a:solidFill>
                  <a:schemeClr val="tx1"/>
                </a:solidFill>
                <a:latin typeface="Calibri" panose="020F0502020204030204" pitchFamily="34" charset="0"/>
              </a:rPr>
              <a:t> to High</a:t>
            </a:r>
            <a:r>
              <a:rPr lang="en-US" sz="1000" strike="sngStrike" dirty="0">
                <a:solidFill>
                  <a:schemeClr val="tx1"/>
                </a:solidFill>
                <a:latin typeface="Calibri" panose="020F0502020204030204" pitchFamily="34" charset="0"/>
              </a:rPr>
              <a:t>er</a:t>
            </a:r>
            <a:r>
              <a:rPr lang="en-US" sz="1000" dirty="0">
                <a:solidFill>
                  <a:schemeClr val="tx1"/>
                </a:solidFill>
                <a:latin typeface="Calibri" panose="020F0502020204030204" pitchFamily="34" charset="0"/>
              </a:rPr>
              <a:t> gas prices </a:t>
            </a:r>
            <a:r>
              <a:rPr lang="en-US" sz="1000" dirty="0">
                <a:solidFill>
                  <a:srgbClr val="FF0000"/>
                </a:solidFill>
                <a:latin typeface="Calibri" panose="020F0502020204030204" pitchFamily="34" charset="0"/>
              </a:rPr>
              <a:t>(4$-5$/mmbtu)</a:t>
            </a:r>
            <a:r>
              <a:rPr lang="en-US" sz="1000" dirty="0">
                <a:solidFill>
                  <a:schemeClr val="tx1"/>
                </a:solidFill>
                <a:latin typeface="Calibri" panose="020F0502020204030204" pitchFamily="34" charset="0"/>
              </a:rPr>
              <a:t> </a:t>
            </a:r>
            <a:r>
              <a:rPr lang="en-US" sz="1000" dirty="0">
                <a:solidFill>
                  <a:srgbClr val="FF0000"/>
                </a:solidFill>
                <a:latin typeface="Calibri" panose="020F0502020204030204" pitchFamily="34" charset="0"/>
              </a:rPr>
              <a:t>than under Between Current Trends and High economic growth scenario</a:t>
            </a:r>
            <a:r>
              <a:rPr lang="en-US" sz="1000" dirty="0">
                <a:solidFill>
                  <a:schemeClr val="tx1"/>
                </a:solidFill>
                <a:latin typeface="Calibri" panose="020F0502020204030204" pitchFamily="34" charset="0"/>
              </a:rPr>
              <a:t>: also higher resulting wholesale electricity prices </a:t>
            </a:r>
          </a:p>
        </p:txBody>
      </p:sp>
      <p:sp>
        <p:nvSpPr>
          <p:cNvPr id="6" name="Rounded Rectangle 5"/>
          <p:cNvSpPr/>
          <p:nvPr/>
        </p:nvSpPr>
        <p:spPr>
          <a:xfrm>
            <a:off x="6248400" y="685801"/>
            <a:ext cx="2777671" cy="9143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Technology</a:t>
            </a:r>
          </a:p>
          <a:p>
            <a:pPr marL="117445" indent="-117445">
              <a:buFont typeface="Arial" pitchFamily="34" charset="0"/>
              <a:buChar char="•"/>
              <a:defRPr/>
            </a:pPr>
            <a:r>
              <a:rPr lang="en-US" sz="1000" dirty="0">
                <a:solidFill>
                  <a:srgbClr val="FF0000"/>
                </a:solidFill>
                <a:latin typeface="Calibri" panose="020F0502020204030204" pitchFamily="34" charset="0"/>
              </a:rPr>
              <a:t>Accelerated price reductions of solar, storage, high SEER HVAC, Lighting and Controls</a:t>
            </a:r>
            <a:endParaRPr lang="en-US" sz="1300" dirty="0">
              <a:solidFill>
                <a:srgbClr val="FF0000"/>
              </a:solidFill>
              <a:latin typeface="Calibri" panose="020F0502020204030204" pitchFamily="34" charset="0"/>
            </a:endParaRPr>
          </a:p>
          <a:p>
            <a:pPr>
              <a:defRPr/>
            </a:pPr>
            <a:endParaRPr lang="en-US" sz="1200" dirty="0">
              <a:solidFill>
                <a:schemeClr val="tx1"/>
              </a:solidFill>
              <a:latin typeface="Calibri" panose="020F0502020204030204" pitchFamily="34" charset="0"/>
            </a:endParaRPr>
          </a:p>
        </p:txBody>
      </p:sp>
      <p:sp>
        <p:nvSpPr>
          <p:cNvPr id="7" name="Rounded Rectangle 6"/>
          <p:cNvSpPr/>
          <p:nvPr/>
        </p:nvSpPr>
        <p:spPr>
          <a:xfrm>
            <a:off x="6213929" y="3048000"/>
            <a:ext cx="2777671" cy="2362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End – Use </a:t>
            </a:r>
          </a:p>
          <a:p>
            <a:pPr marL="171450" indent="-171450">
              <a:buFont typeface="Arial" panose="020B0604020202020204" pitchFamily="34" charset="0"/>
              <a:buChar char="•"/>
              <a:defRPr/>
            </a:pPr>
            <a:r>
              <a:rPr lang="en-US" sz="1000" dirty="0">
                <a:solidFill>
                  <a:schemeClr val="tx1"/>
                </a:solidFill>
                <a:latin typeface="Calibri" panose="020F0502020204030204" pitchFamily="34" charset="0"/>
              </a:rPr>
              <a:t>More high efficiency homes and buildings built </a:t>
            </a:r>
            <a:r>
              <a:rPr lang="en-US" sz="1000" dirty="0">
                <a:solidFill>
                  <a:srgbClr val="FF0000"/>
                </a:solidFill>
                <a:latin typeface="Calibri" panose="020F0502020204030204" pitchFamily="34" charset="0"/>
              </a:rPr>
              <a:t>due to enhanced building codes</a:t>
            </a:r>
          </a:p>
          <a:p>
            <a:pPr marL="117445" indent="-117445">
              <a:buFont typeface="Arial" pitchFamily="34" charset="0"/>
              <a:buChar char="•"/>
              <a:defRPr/>
            </a:pPr>
            <a:r>
              <a:rPr lang="en-US" sz="1000" dirty="0">
                <a:solidFill>
                  <a:schemeClr val="tx1"/>
                </a:solidFill>
                <a:latin typeface="Calibri" panose="020F0502020204030204" pitchFamily="34" charset="0"/>
              </a:rPr>
              <a:t>Efficiency gains are above those under Current Trends, </a:t>
            </a:r>
            <a:r>
              <a:rPr lang="en-US" sz="1000" dirty="0">
                <a:solidFill>
                  <a:srgbClr val="FF0000"/>
                </a:solidFill>
                <a:latin typeface="Calibri" panose="020F0502020204030204" pitchFamily="34" charset="0"/>
              </a:rPr>
              <a:t>results in 30% reduction in energy usage in homes and buildings relative to pre-2006</a:t>
            </a:r>
          </a:p>
          <a:p>
            <a:pPr marL="117445" indent="-117445">
              <a:buFont typeface="Arial" pitchFamily="34" charset="0"/>
              <a:buChar char="•"/>
              <a:defRPr/>
            </a:pPr>
            <a:r>
              <a:rPr lang="en-US" sz="1000" dirty="0">
                <a:solidFill>
                  <a:srgbClr val="FF0000"/>
                </a:solidFill>
                <a:latin typeface="Calibri" panose="020F0502020204030204" pitchFamily="34" charset="0"/>
              </a:rPr>
              <a:t>Increased time of use + price-responsiveness</a:t>
            </a:r>
          </a:p>
          <a:p>
            <a:pPr marL="117445" indent="-117445">
              <a:buFont typeface="Arial" pitchFamily="34" charset="0"/>
              <a:buChar char="•"/>
              <a:defRPr/>
            </a:pPr>
            <a:r>
              <a:rPr lang="en-US" sz="1000" dirty="0">
                <a:solidFill>
                  <a:schemeClr val="tx1"/>
                </a:solidFill>
                <a:latin typeface="Calibri" panose="020F0502020204030204" pitchFamily="34" charset="0"/>
              </a:rPr>
              <a:t>Higher installation DG</a:t>
            </a:r>
          </a:p>
          <a:p>
            <a:pPr marL="117445" indent="-117445">
              <a:buFont typeface="Arial" pitchFamily="34" charset="0"/>
              <a:buChar char="•"/>
              <a:defRPr/>
            </a:pPr>
            <a:r>
              <a:rPr lang="en-US" sz="1000" dirty="0">
                <a:solidFill>
                  <a:schemeClr val="tx1"/>
                </a:solidFill>
                <a:latin typeface="Calibri" panose="020F0502020204030204" pitchFamily="34" charset="0"/>
              </a:rPr>
              <a:t>Higher DR participation</a:t>
            </a:r>
          </a:p>
          <a:p>
            <a:pPr marL="117445" indent="-117445">
              <a:buFont typeface="Arial" pitchFamily="34" charset="0"/>
              <a:buChar char="•"/>
              <a:defRPr/>
            </a:pPr>
            <a:r>
              <a:rPr lang="en-US" sz="1000" dirty="0">
                <a:solidFill>
                  <a:schemeClr val="tx1"/>
                </a:solidFill>
                <a:latin typeface="Calibri" panose="020F0502020204030204" pitchFamily="34" charset="0"/>
              </a:rPr>
              <a:t>More options for microgrids, smart appliances, etc.</a:t>
            </a:r>
          </a:p>
        </p:txBody>
      </p:sp>
      <p:sp>
        <p:nvSpPr>
          <p:cNvPr id="8" name="Rounded Rectangle 7"/>
          <p:cNvSpPr/>
          <p:nvPr/>
        </p:nvSpPr>
        <p:spPr>
          <a:xfrm>
            <a:off x="108857" y="3733800"/>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Alt. Gen. Resources</a:t>
            </a:r>
          </a:p>
          <a:p>
            <a:pPr marL="117445" indent="-117445">
              <a:buFont typeface="Arial" pitchFamily="34" charset="0"/>
              <a:buChar char="•"/>
              <a:defRPr/>
            </a:pPr>
            <a:r>
              <a:rPr lang="en-US" sz="1000" dirty="0">
                <a:solidFill>
                  <a:schemeClr val="tx1"/>
                </a:solidFill>
                <a:latin typeface="Calibri" panose="020F0502020204030204" pitchFamily="34" charset="0"/>
              </a:rPr>
              <a:t>Capital cost for wind and solar technologies and CHP decrease faster than under Current Trends</a:t>
            </a:r>
          </a:p>
          <a:p>
            <a:pPr marL="117445" indent="-117445">
              <a:buFont typeface="Arial" pitchFamily="34" charset="0"/>
              <a:buChar char="•"/>
              <a:defRPr/>
            </a:pPr>
            <a:r>
              <a:rPr lang="en-US" sz="1000" dirty="0">
                <a:solidFill>
                  <a:schemeClr val="tx1"/>
                </a:solidFill>
                <a:latin typeface="Calibri" panose="020F0502020204030204" pitchFamily="34" charset="0"/>
              </a:rPr>
              <a:t>Improved storage technology and lower cost</a:t>
            </a:r>
          </a:p>
        </p:txBody>
      </p:sp>
      <p:sp>
        <p:nvSpPr>
          <p:cNvPr id="9" name="Rounded Rectangle 8"/>
          <p:cNvSpPr/>
          <p:nvPr/>
        </p:nvSpPr>
        <p:spPr>
          <a:xfrm>
            <a:off x="6248400" y="1676400"/>
            <a:ext cx="2777671" cy="12192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Gen Resource Adequacy</a:t>
            </a:r>
          </a:p>
          <a:p>
            <a:pPr marL="117445" indent="-117445">
              <a:buFont typeface="Arial" pitchFamily="34" charset="0"/>
              <a:buChar char="•"/>
              <a:defRPr/>
            </a:pPr>
            <a:r>
              <a:rPr lang="en-US" sz="1000" dirty="0">
                <a:solidFill>
                  <a:schemeClr val="tx1"/>
                </a:solidFill>
                <a:latin typeface="Calibri" panose="020F0502020204030204" pitchFamily="34" charset="0"/>
              </a:rPr>
              <a:t>Same as under Current Trends</a:t>
            </a:r>
          </a:p>
          <a:p>
            <a:pPr marL="117445" indent="-117445">
              <a:buFont typeface="Arial" pitchFamily="34" charset="0"/>
              <a:buChar char="•"/>
              <a:defRPr/>
            </a:pPr>
            <a:r>
              <a:rPr lang="en-US" sz="1000" dirty="0">
                <a:solidFill>
                  <a:srgbClr val="FF0000"/>
                </a:solidFill>
                <a:latin typeface="Calibri" panose="020F0502020204030204" pitchFamily="34" charset="0"/>
              </a:rPr>
              <a:t>No reserve margin mandate however expectations is that increased load resources participation helps meet system need</a:t>
            </a:r>
          </a:p>
          <a:p>
            <a:pPr marL="117445" indent="-117445">
              <a:buFont typeface="Arial" pitchFamily="34" charset="0"/>
              <a:buChar char="•"/>
              <a:defRPr/>
            </a:pPr>
            <a:endParaRPr lang="en-US" sz="1200" dirty="0">
              <a:solidFill>
                <a:schemeClr val="tx1"/>
              </a:solidFill>
              <a:latin typeface="Calibri" panose="020F0502020204030204" pitchFamily="34" charset="0"/>
            </a:endParaRP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4" name="Rounded Rectangle 3"/>
          <p:cNvSpPr/>
          <p:nvPr/>
        </p:nvSpPr>
        <p:spPr>
          <a:xfrm>
            <a:off x="108857" y="2057400"/>
            <a:ext cx="2786743" cy="152581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Environ. Regs/Energy Policy</a:t>
            </a:r>
          </a:p>
          <a:p>
            <a:pPr marL="117445" indent="-117445">
              <a:buFont typeface="Arial" pitchFamily="34" charset="0"/>
              <a:buChar char="•"/>
              <a:defRPr/>
            </a:pPr>
            <a:r>
              <a:rPr lang="en-US" sz="1000" dirty="0">
                <a:solidFill>
                  <a:schemeClr val="tx1"/>
                </a:solidFill>
                <a:latin typeface="Calibri" panose="020F0502020204030204" pitchFamily="34" charset="0"/>
              </a:rPr>
              <a:t>Increase stringency in building codes, with more net zero buildings</a:t>
            </a:r>
          </a:p>
          <a:p>
            <a:pPr marL="117445" indent="-117445">
              <a:buFont typeface="Arial" pitchFamily="34" charset="0"/>
              <a:buChar char="•"/>
              <a:defRPr/>
            </a:pPr>
            <a:r>
              <a:rPr lang="en-US" sz="1000" dirty="0">
                <a:solidFill>
                  <a:schemeClr val="tx1"/>
                </a:solidFill>
                <a:latin typeface="Calibri" panose="020F0502020204030204" pitchFamily="34" charset="0"/>
              </a:rPr>
              <a:t>Government provides more incentives for building retrofits to increase efficiency</a:t>
            </a:r>
          </a:p>
          <a:p>
            <a:pPr marL="117445" indent="-117445">
              <a:buFont typeface="Arial" pitchFamily="34" charset="0"/>
              <a:buChar char="•"/>
              <a:defRPr/>
            </a:pPr>
            <a:r>
              <a:rPr lang="en-US" sz="1000" dirty="0">
                <a:solidFill>
                  <a:schemeClr val="tx1"/>
                </a:solidFill>
                <a:latin typeface="Calibri" panose="020F0502020204030204" pitchFamily="34" charset="0"/>
              </a:rPr>
              <a:t>Increase in appliance standards increase</a:t>
            </a:r>
          </a:p>
          <a:p>
            <a:pPr marL="117445" indent="-117445">
              <a:buFont typeface="Arial" pitchFamily="34" charset="0"/>
              <a:buChar char="•"/>
              <a:defRPr/>
            </a:pPr>
            <a:r>
              <a:rPr lang="en-US" sz="1000" dirty="0">
                <a:solidFill>
                  <a:schemeClr val="tx1"/>
                </a:solidFill>
                <a:latin typeface="Calibri" panose="020F0502020204030204" pitchFamily="34" charset="0"/>
              </a:rPr>
              <a:t>More attractive DR programs/pricing</a:t>
            </a:r>
          </a:p>
          <a:p>
            <a:pPr marL="117445" indent="-117445">
              <a:buFont typeface="Arial" pitchFamily="34" charset="0"/>
              <a:buChar char="•"/>
              <a:defRPr/>
            </a:pPr>
            <a:r>
              <a:rPr lang="en-US" sz="1000" dirty="0">
                <a:solidFill>
                  <a:srgbClr val="FF0000"/>
                </a:solidFill>
                <a:latin typeface="Calibri" panose="020F0502020204030204" pitchFamily="34" charset="0"/>
              </a:rPr>
              <a:t>Environmental regs same as current trends</a:t>
            </a:r>
            <a:endParaRPr lang="en-US" sz="800" dirty="0">
              <a:solidFill>
                <a:srgbClr val="FF0000"/>
              </a:solidFill>
              <a:latin typeface="Calibri" panose="020F0502020204030204" pitchFamily="34" charset="0"/>
            </a:endParaRPr>
          </a:p>
        </p:txBody>
      </p:sp>
      <p:sp>
        <p:nvSpPr>
          <p:cNvPr id="23" name="Rounded Rectangle 22"/>
          <p:cNvSpPr/>
          <p:nvPr/>
        </p:nvSpPr>
        <p:spPr>
          <a:xfrm>
            <a:off x="2986089" y="685800"/>
            <a:ext cx="3178175" cy="3099135"/>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a:defRPr/>
            </a:pPr>
            <a:r>
              <a:rPr lang="en-US" sz="1200" dirty="0">
                <a:solidFill>
                  <a:schemeClr val="tx1"/>
                </a:solidFill>
                <a:latin typeface="Calibri" panose="020F0502020204030204" pitchFamily="34" charset="0"/>
              </a:rPr>
              <a:t>Economic growth good enough to allow new investments in efficiency and distributed generation.  Customers increase acceptance of EE/DG technologies which leads to widespread market adoption</a:t>
            </a:r>
          </a:p>
          <a:p>
            <a:pPr marL="166649" indent="-166649">
              <a:buFont typeface="Arial" panose="020B0604020202020204" pitchFamily="34" charset="0"/>
              <a:buChar char="•"/>
              <a:defRPr/>
            </a:pPr>
            <a:endParaRPr lang="en-US" sz="1200" dirty="0">
              <a:solidFill>
                <a:schemeClr val="tx1"/>
              </a:solidFill>
              <a:latin typeface="Calibri" panose="020F0502020204030204" pitchFamily="34" charset="0"/>
            </a:endParaRPr>
          </a:p>
        </p:txBody>
      </p:sp>
      <p:sp>
        <p:nvSpPr>
          <p:cNvPr id="25" name="Rounded Rectangle 24"/>
          <p:cNvSpPr/>
          <p:nvPr/>
        </p:nvSpPr>
        <p:spPr>
          <a:xfrm>
            <a:off x="2986089" y="3837384"/>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Lower net load growth compared to under Current Trends</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More market-based programs for demand response</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Widespread distributed generation creates some operational challenges</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Lower capital cost of renewable generation </a:t>
            </a: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6. Scenario: High Efficiency/Distributed Generation</a:t>
            </a:r>
          </a:p>
        </p:txBody>
      </p:sp>
    </p:spTree>
    <p:extLst>
      <p:ext uri="{BB962C8B-B14F-4D97-AF65-F5344CB8AC3E}">
        <p14:creationId xmlns:p14="http://schemas.microsoft.com/office/powerpoint/2010/main" val="411708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939867"/>
            <a:ext cx="2786743" cy="1371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1000" dirty="0">
                <a:solidFill>
                  <a:schemeClr val="tx1"/>
                </a:solidFill>
                <a:latin typeface="Calibri" panose="020F0502020204030204" pitchFamily="34" charset="0"/>
              </a:rPr>
              <a:t>Oil and gas sector gets impacted with sustained load natural gas prices</a:t>
            </a:r>
          </a:p>
          <a:p>
            <a:pPr marL="117445" indent="-117445">
              <a:buFont typeface="Arial" pitchFamily="34" charset="0"/>
              <a:buChar char="•"/>
              <a:defRPr/>
            </a:pPr>
            <a:r>
              <a:rPr lang="en-US" sz="1000" dirty="0">
                <a:solidFill>
                  <a:schemeClr val="tx1"/>
                </a:solidFill>
                <a:latin typeface="Calibri" panose="020F0502020204030204" pitchFamily="34" charset="0"/>
              </a:rPr>
              <a:t>However, lower gas prices stimulates growth in manufacturing industry</a:t>
            </a:r>
          </a:p>
          <a:p>
            <a:pPr lvl="1">
              <a:defRPr/>
            </a:pPr>
            <a:endParaRPr lang="en-US" dirty="0">
              <a:solidFill>
                <a:schemeClr val="tx1"/>
              </a:solidFill>
              <a:latin typeface="Calibri" panose="020F0502020204030204" pitchFamily="34" charset="0"/>
            </a:endParaRPr>
          </a:p>
          <a:p>
            <a:pPr marL="117445" indent="-117445">
              <a:buFont typeface="Arial" pitchFamily="34" charset="0"/>
              <a:buChar char="•"/>
              <a:defRPr/>
            </a:pPr>
            <a:endParaRPr lang="en-US" dirty="0">
              <a:solidFill>
                <a:schemeClr val="tx1"/>
              </a:solidFill>
              <a:latin typeface="Calibri" panose="020F0502020204030204" pitchFamily="34" charset="0"/>
            </a:endParaRPr>
          </a:p>
        </p:txBody>
      </p:sp>
      <p:sp>
        <p:nvSpPr>
          <p:cNvPr id="3" name="Rounded Rectangle 2"/>
          <p:cNvSpPr/>
          <p:nvPr/>
        </p:nvSpPr>
        <p:spPr>
          <a:xfrm>
            <a:off x="6248400" y="5166492"/>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 Water</a:t>
            </a:r>
          </a:p>
          <a:p>
            <a:pPr marL="117445" indent="-117445">
              <a:buFont typeface="Arial" pitchFamily="34" charset="0"/>
              <a:buChar char="•"/>
              <a:defRPr/>
            </a:pPr>
            <a:r>
              <a:rPr lang="en-US" sz="1200" dirty="0">
                <a:solidFill>
                  <a:schemeClr val="tx1"/>
                </a:solidFill>
                <a:latin typeface="Calibri" panose="020F0502020204030204" pitchFamily="34" charset="0"/>
              </a:rPr>
              <a:t>Same as Current Trends</a:t>
            </a:r>
          </a:p>
          <a:p>
            <a:pPr>
              <a:defRPr/>
            </a:pPr>
            <a:endParaRPr lang="en-US" sz="1200" dirty="0">
              <a:solidFill>
                <a:schemeClr val="tx1"/>
              </a:solidFill>
              <a:latin typeface="Calibri" panose="020F0502020204030204" pitchFamily="34" charset="0"/>
            </a:endParaRPr>
          </a:p>
          <a:p>
            <a:pPr>
              <a:defRPr/>
            </a:pPr>
            <a:endParaRPr lang="en-US" sz="1300" b="1" dirty="0">
              <a:solidFill>
                <a:schemeClr val="tx1"/>
              </a:solidFill>
              <a:latin typeface="Calibri" panose="020F0502020204030204" pitchFamily="34" charset="0"/>
            </a:endParaRPr>
          </a:p>
        </p:txBody>
      </p:sp>
      <p:sp>
        <p:nvSpPr>
          <p:cNvPr id="5" name="Rounded Rectangle 4"/>
          <p:cNvSpPr/>
          <p:nvPr/>
        </p:nvSpPr>
        <p:spPr>
          <a:xfrm>
            <a:off x="108857" y="5154554"/>
            <a:ext cx="2786744" cy="146696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Natural Gas Prices</a:t>
            </a:r>
          </a:p>
          <a:p>
            <a:pPr marL="117445" indent="-117445">
              <a:buFont typeface="Arial" pitchFamily="34" charset="0"/>
              <a:buChar char="•"/>
              <a:defRPr/>
            </a:pPr>
            <a:r>
              <a:rPr lang="en-US" sz="1200" dirty="0">
                <a:solidFill>
                  <a:schemeClr val="tx1"/>
                </a:solidFill>
                <a:latin typeface="Calibri" panose="020F0502020204030204" pitchFamily="34" charset="0"/>
              </a:rPr>
              <a:t>Natural gas priced stay low $2-4/MMBtu</a:t>
            </a:r>
          </a:p>
        </p:txBody>
      </p:sp>
      <p:sp>
        <p:nvSpPr>
          <p:cNvPr id="6" name="Rounded Rectangle 5"/>
          <p:cNvSpPr/>
          <p:nvPr/>
        </p:nvSpPr>
        <p:spPr>
          <a:xfrm>
            <a:off x="6255058" y="946525"/>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Technology</a:t>
            </a:r>
          </a:p>
          <a:p>
            <a:pPr marL="117445" indent="-117445">
              <a:buFont typeface="Arial" pitchFamily="34" charset="0"/>
              <a:buChar char="•"/>
              <a:defRPr/>
            </a:pPr>
            <a:r>
              <a:rPr lang="en-US" sz="1200" dirty="0">
                <a:solidFill>
                  <a:schemeClr val="tx1"/>
                </a:solidFill>
                <a:latin typeface="Calibri" panose="020F0502020204030204" pitchFamily="34" charset="0"/>
              </a:rPr>
              <a:t>Efficiency improvements for gas plants and other generation types</a:t>
            </a:r>
          </a:p>
        </p:txBody>
      </p:sp>
      <p:sp>
        <p:nvSpPr>
          <p:cNvPr id="7" name="Rounded Rectangle 6"/>
          <p:cNvSpPr/>
          <p:nvPr/>
        </p:nvSpPr>
        <p:spPr>
          <a:xfrm>
            <a:off x="6248400" y="3759267"/>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End - Use</a:t>
            </a:r>
          </a:p>
          <a:p>
            <a:pPr marL="117445" indent="-117445">
              <a:buFont typeface="Arial" pitchFamily="34" charset="0"/>
              <a:buChar char="•"/>
              <a:defRPr/>
            </a:pPr>
            <a:r>
              <a:rPr lang="en-US" sz="1200" dirty="0">
                <a:solidFill>
                  <a:schemeClr val="tx1"/>
                </a:solidFill>
                <a:latin typeface="Calibri" panose="020F0502020204030204" pitchFamily="34" charset="0"/>
              </a:rPr>
              <a:t>Less likely to have EE and DG growth</a:t>
            </a:r>
          </a:p>
          <a:p>
            <a:pPr>
              <a:defRPr/>
            </a:pPr>
            <a:endParaRPr lang="en-US" sz="1200" dirty="0">
              <a:solidFill>
                <a:schemeClr val="tx1"/>
              </a:solidFill>
              <a:latin typeface="Calibri" panose="020F0502020204030204" pitchFamily="34" charset="0"/>
            </a:endParaRPr>
          </a:p>
        </p:txBody>
      </p:sp>
      <p:sp>
        <p:nvSpPr>
          <p:cNvPr id="8" name="Rounded Rectangle 7"/>
          <p:cNvSpPr/>
          <p:nvPr/>
        </p:nvSpPr>
        <p:spPr>
          <a:xfrm>
            <a:off x="108857" y="4038599"/>
            <a:ext cx="2786743" cy="108039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Alternative Generation</a:t>
            </a:r>
          </a:p>
          <a:p>
            <a:pPr marL="117445" indent="-117445">
              <a:buFont typeface="Arial" pitchFamily="34" charset="0"/>
              <a:buChar char="•"/>
              <a:defRPr/>
            </a:pPr>
            <a:r>
              <a:rPr lang="en-US" sz="1200" dirty="0">
                <a:solidFill>
                  <a:schemeClr val="tx1"/>
                </a:solidFill>
                <a:latin typeface="Calibri" panose="020F0502020204030204" pitchFamily="34" charset="0"/>
              </a:rPr>
              <a:t>Slight slowdown on renewable roll out due to reduced NG prices</a:t>
            </a:r>
          </a:p>
          <a:p>
            <a:pPr marL="117445" indent="-117445">
              <a:buFont typeface="Arial" pitchFamily="34" charset="0"/>
              <a:buChar char="•"/>
              <a:defRPr/>
            </a:pPr>
            <a:r>
              <a:rPr lang="en-US" sz="1200" dirty="0">
                <a:solidFill>
                  <a:schemeClr val="tx1"/>
                </a:solidFill>
                <a:latin typeface="Calibri" panose="020F0502020204030204" pitchFamily="34" charset="0"/>
              </a:rPr>
              <a:t>PTC/ITC same as current trends</a:t>
            </a:r>
          </a:p>
        </p:txBody>
      </p:sp>
      <p:sp>
        <p:nvSpPr>
          <p:cNvPr id="9" name="Rounded Rectangle 8"/>
          <p:cNvSpPr/>
          <p:nvPr/>
        </p:nvSpPr>
        <p:spPr>
          <a:xfrm>
            <a:off x="6248400" y="2347092"/>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Resource Adequacy Standards</a:t>
            </a:r>
          </a:p>
          <a:p>
            <a:pPr marL="117445" indent="-117445">
              <a:buFont typeface="Arial" pitchFamily="34" charset="0"/>
              <a:buChar char="•"/>
              <a:defRPr/>
            </a:pPr>
            <a:r>
              <a:rPr lang="en-US" sz="1200" dirty="0">
                <a:solidFill>
                  <a:schemeClr val="tx1"/>
                </a:solidFill>
                <a:latin typeface="Calibri" panose="020F0502020204030204" pitchFamily="34" charset="0"/>
              </a:rPr>
              <a:t>As some plants become uneconomic, leading to pressure for market mechanisms</a:t>
            </a:r>
          </a:p>
          <a:p>
            <a:pPr marL="117445" indent="-117445">
              <a:buFont typeface="Arial" pitchFamily="34" charset="0"/>
              <a:buChar char="•"/>
              <a:defRPr/>
            </a:pPr>
            <a:endParaRPr lang="en-US" sz="1200" dirty="0">
              <a:solidFill>
                <a:schemeClr val="tx1"/>
              </a:solidFill>
              <a:latin typeface="Calibri" panose="020F0502020204030204" pitchFamily="34" charset="0"/>
            </a:endParaRPr>
          </a:p>
        </p:txBody>
      </p:sp>
      <p:sp>
        <p:nvSpPr>
          <p:cNvPr id="4" name="Rounded Rectangle 3"/>
          <p:cNvSpPr/>
          <p:nvPr/>
        </p:nvSpPr>
        <p:spPr>
          <a:xfrm>
            <a:off x="108857" y="2356944"/>
            <a:ext cx="2786743" cy="160545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Environmental Regulations</a:t>
            </a:r>
          </a:p>
          <a:p>
            <a:pPr marL="117445" indent="-117445">
              <a:buFont typeface="Arial" pitchFamily="34" charset="0"/>
              <a:buChar char="•"/>
              <a:defRPr/>
            </a:pPr>
            <a:r>
              <a:rPr lang="en-US" sz="1200" dirty="0">
                <a:solidFill>
                  <a:schemeClr val="tx1"/>
                </a:solidFill>
                <a:latin typeface="Calibri" panose="020F0502020204030204" pitchFamily="34" charset="0"/>
              </a:rPr>
              <a:t>Moderate regulation on oil &amp; gas drilling activity</a:t>
            </a:r>
          </a:p>
          <a:p>
            <a:pPr marL="117445" indent="-117445">
              <a:buFont typeface="Arial" pitchFamily="34" charset="0"/>
              <a:buChar char="•"/>
              <a:defRPr/>
            </a:pPr>
            <a:r>
              <a:rPr lang="en-US" sz="1200" dirty="0">
                <a:solidFill>
                  <a:schemeClr val="tx1"/>
                </a:solidFill>
                <a:latin typeface="Calibri" panose="020F0502020204030204" pitchFamily="34" charset="0"/>
              </a:rPr>
              <a:t>Other environmental regulations are same as in Current Trends</a:t>
            </a:r>
          </a:p>
          <a:p>
            <a:pPr>
              <a:defRPr/>
            </a:pPr>
            <a:endParaRPr lang="en-US" sz="1200" dirty="0">
              <a:solidFill>
                <a:schemeClr val="tx1"/>
              </a:solidFill>
              <a:latin typeface="Calibri" panose="020F0502020204030204" pitchFamily="34" charset="0"/>
            </a:endParaRPr>
          </a:p>
          <a:p>
            <a:pPr>
              <a:defRPr/>
            </a:pPr>
            <a:endParaRPr lang="en-US" sz="1200" dirty="0">
              <a:solidFill>
                <a:schemeClr val="tx1"/>
              </a:solidFill>
              <a:latin typeface="Calibri" panose="020F0502020204030204" pitchFamily="34" charset="0"/>
            </a:endParaRPr>
          </a:p>
          <a:p>
            <a:pPr>
              <a:defRPr/>
            </a:pPr>
            <a:endParaRPr lang="en-US" sz="900" dirty="0">
              <a:solidFill>
                <a:schemeClr val="tx1"/>
              </a:solidFill>
              <a:latin typeface="Calibri" panose="020F0502020204030204" pitchFamily="34" charset="0"/>
            </a:endParaRPr>
          </a:p>
        </p:txBody>
      </p:sp>
      <p:sp>
        <p:nvSpPr>
          <p:cNvPr id="23" name="Rounded Rectangle 22"/>
          <p:cNvSpPr/>
          <p:nvPr/>
        </p:nvSpPr>
        <p:spPr>
          <a:xfrm>
            <a:off x="2986089" y="975492"/>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marL="285750" indent="-285750">
              <a:buFont typeface="Arial" panose="020B0604020202020204" pitchFamily="34" charset="0"/>
              <a:buChar char="•"/>
              <a:defRPr/>
            </a:pPr>
            <a:r>
              <a:rPr lang="en-US" sz="1400" dirty="0">
                <a:solidFill>
                  <a:schemeClr val="tx1"/>
                </a:solidFill>
                <a:latin typeface="Calibri" panose="020F0502020204030204" pitchFamily="34" charset="0"/>
              </a:rPr>
              <a:t>Gas prices continues to stay in the 2-4$ range due to improvements in extraction technology and low global energy prices</a:t>
            </a:r>
          </a:p>
          <a:p>
            <a:pPr marL="285750" indent="-285750">
              <a:buFont typeface="Arial" panose="020B0604020202020204" pitchFamily="34" charset="0"/>
              <a:buChar char="•"/>
              <a:defRPr/>
            </a:pPr>
            <a:r>
              <a:rPr lang="en-US" sz="1400" dirty="0">
                <a:solidFill>
                  <a:schemeClr val="tx1"/>
                </a:solidFill>
                <a:latin typeface="Calibri" panose="020F0502020204030204" pitchFamily="34" charset="0"/>
              </a:rPr>
              <a:t>Electricity prices stay low which could lead to early retirements , transmission constraints and more volatile energy prices.</a:t>
            </a:r>
          </a:p>
        </p:txBody>
      </p:sp>
      <p:sp>
        <p:nvSpPr>
          <p:cNvPr id="25" name="Rounded Rectangle 24"/>
          <p:cNvSpPr/>
          <p:nvPr/>
        </p:nvSpPr>
        <p:spPr>
          <a:xfrm>
            <a:off x="2986089" y="3794892"/>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300" dirty="0">
                <a:solidFill>
                  <a:schemeClr val="tx1"/>
                </a:solidFill>
                <a:latin typeface="Calibri" panose="020F0502020204030204" pitchFamily="34" charset="0"/>
              </a:rPr>
              <a:t>Slowdown in load growth  in the oil and gas region however the non-energy industrial sector sees strong growth</a:t>
            </a:r>
          </a:p>
          <a:p>
            <a:pPr marL="166649" indent="-166649">
              <a:buFont typeface="Arial" panose="020B0604020202020204" pitchFamily="34" charset="0"/>
              <a:buChar char="•"/>
              <a:defRPr/>
            </a:pPr>
            <a:r>
              <a:rPr lang="en-US" sz="1300" dirty="0">
                <a:solidFill>
                  <a:schemeClr val="tx1"/>
                </a:solidFill>
                <a:latin typeface="Calibri" panose="020F0502020204030204" pitchFamily="34" charset="0"/>
              </a:rPr>
              <a:t>Tighter reserve margin with unit retirements</a:t>
            </a:r>
          </a:p>
          <a:p>
            <a:pPr marL="166649" indent="-166649">
              <a:buFont typeface="Arial" panose="020B0604020202020204" pitchFamily="34" charset="0"/>
              <a:buChar char="•"/>
              <a:defRPr/>
            </a:pPr>
            <a:r>
              <a:rPr lang="en-US" sz="1300" dirty="0">
                <a:solidFill>
                  <a:schemeClr val="tx1"/>
                </a:solidFill>
                <a:latin typeface="Calibri" panose="020F0502020204030204" pitchFamily="34" charset="0"/>
              </a:rPr>
              <a:t>Seasonal mothballing of plants a possibility</a:t>
            </a:r>
          </a:p>
          <a:p>
            <a:pPr marL="166649" indent="-166649">
              <a:buFont typeface="Arial" panose="020B0604020202020204" pitchFamily="34" charset="0"/>
              <a:buChar char="•"/>
              <a:defRPr/>
            </a:pPr>
            <a:r>
              <a:rPr lang="en-US" sz="1300" dirty="0">
                <a:solidFill>
                  <a:schemeClr val="tx1"/>
                </a:solidFill>
                <a:latin typeface="Calibri" panose="020F0502020204030204" pitchFamily="34" charset="0"/>
              </a:rPr>
              <a:t>Need for transmission due to unit retirements and load growth in the industrial sector</a:t>
            </a: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7. Scenario: Sustained low natural gas prices</a:t>
            </a:r>
          </a:p>
        </p:txBody>
      </p:sp>
    </p:spTree>
    <p:extLst>
      <p:ext uri="{BB962C8B-B14F-4D97-AF65-F5344CB8AC3E}">
        <p14:creationId xmlns:p14="http://schemas.microsoft.com/office/powerpoint/2010/main" val="2357033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2321"/>
            <a:ext cx="2786743" cy="167987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1100" dirty="0">
                <a:solidFill>
                  <a:schemeClr val="tx1"/>
                </a:solidFill>
                <a:latin typeface="Calibri" panose="020F0502020204030204" pitchFamily="34" charset="0"/>
              </a:rPr>
              <a:t>GDP growth slightly higher than under Current Trends</a:t>
            </a:r>
          </a:p>
          <a:p>
            <a:pPr marL="117445" indent="-117445">
              <a:buFont typeface="Arial" pitchFamily="34" charset="0"/>
              <a:buChar char="•"/>
              <a:defRPr/>
            </a:pPr>
            <a:r>
              <a:rPr lang="en-US" sz="1100" dirty="0">
                <a:solidFill>
                  <a:schemeClr val="tx1"/>
                </a:solidFill>
                <a:latin typeface="Calibri" panose="020F0502020204030204" pitchFamily="34" charset="0"/>
              </a:rPr>
              <a:t>Population growth ~2.3%/yr</a:t>
            </a:r>
          </a:p>
          <a:p>
            <a:pPr marL="117445" indent="-117445">
              <a:buFont typeface="Arial" pitchFamily="34" charset="0"/>
              <a:buChar char="•"/>
              <a:defRPr/>
            </a:pPr>
            <a:r>
              <a:rPr lang="en-US" sz="1100" dirty="0">
                <a:solidFill>
                  <a:schemeClr val="tx1"/>
                </a:solidFill>
                <a:latin typeface="Calibri" panose="020F0502020204030204" pitchFamily="34" charset="0"/>
              </a:rPr>
              <a:t>Pro-business environment</a:t>
            </a:r>
          </a:p>
        </p:txBody>
      </p:sp>
      <p:sp>
        <p:nvSpPr>
          <p:cNvPr id="3" name="Rounded Rectangle 2"/>
          <p:cNvSpPr/>
          <p:nvPr/>
        </p:nvSpPr>
        <p:spPr>
          <a:xfrm>
            <a:off x="6248400" y="5078610"/>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Weather / Water</a:t>
            </a:r>
          </a:p>
          <a:p>
            <a:pPr marL="119033" indent="-119033">
              <a:buFont typeface="Arial" pitchFamily="34" charset="0"/>
              <a:buChar char="•"/>
              <a:defRPr/>
            </a:pPr>
            <a:r>
              <a:rPr lang="en-US" sz="1100" dirty="0">
                <a:solidFill>
                  <a:schemeClr val="tx1"/>
                </a:solidFill>
                <a:latin typeface="Calibri" panose="020F0502020204030204" pitchFamily="34" charset="0"/>
              </a:rPr>
              <a:t>Same as under Current Trends</a:t>
            </a:r>
          </a:p>
        </p:txBody>
      </p:sp>
      <p:sp>
        <p:nvSpPr>
          <p:cNvPr id="5" name="Rounded Rectangle 4"/>
          <p:cNvSpPr/>
          <p:nvPr/>
        </p:nvSpPr>
        <p:spPr>
          <a:xfrm>
            <a:off x="108857" y="5835481"/>
            <a:ext cx="2786744" cy="60279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b="1" dirty="0">
                <a:solidFill>
                  <a:schemeClr val="tx1"/>
                </a:solidFill>
                <a:latin typeface="Calibri" panose="020F0502020204030204" pitchFamily="34" charset="0"/>
              </a:rPr>
              <a:t>Gas Prices / Oil Prices</a:t>
            </a:r>
          </a:p>
          <a:p>
            <a:pPr marL="116655" indent="-116655">
              <a:buFont typeface="Arial" panose="020B0604020202020204" pitchFamily="34" charset="0"/>
              <a:buChar char="•"/>
              <a:defRPr/>
            </a:pPr>
            <a:r>
              <a:rPr lang="en-US" sz="1100" dirty="0">
                <a:solidFill>
                  <a:schemeClr val="tx1"/>
                </a:solidFill>
                <a:latin typeface="Calibri" panose="020F0502020204030204" pitchFamily="34" charset="0"/>
              </a:rPr>
              <a:t>Same as Current Trends</a:t>
            </a:r>
          </a:p>
        </p:txBody>
      </p:sp>
      <p:sp>
        <p:nvSpPr>
          <p:cNvPr id="6" name="Rounded Rectangle 5"/>
          <p:cNvSpPr/>
          <p:nvPr/>
        </p:nvSpPr>
        <p:spPr>
          <a:xfrm>
            <a:off x="6248400" y="851985"/>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Technology</a:t>
            </a:r>
          </a:p>
          <a:p>
            <a:pPr marL="117445" indent="-117445">
              <a:buFont typeface="Arial" pitchFamily="34" charset="0"/>
              <a:buChar char="•"/>
              <a:defRPr/>
            </a:pPr>
            <a:r>
              <a:rPr lang="en-US" sz="1100" dirty="0">
                <a:solidFill>
                  <a:schemeClr val="tx1"/>
                </a:solidFill>
                <a:latin typeface="Calibri" panose="020F0502020204030204" pitchFamily="34" charset="0"/>
              </a:rPr>
              <a:t>More spending on EE and energy storage</a:t>
            </a:r>
          </a:p>
          <a:p>
            <a:pPr marL="117445" indent="-117445">
              <a:buFont typeface="Arial" pitchFamily="34" charset="0"/>
              <a:buChar char="•"/>
              <a:defRPr/>
            </a:pPr>
            <a:r>
              <a:rPr lang="en-US" sz="1100" dirty="0">
                <a:solidFill>
                  <a:schemeClr val="tx1"/>
                </a:solidFill>
                <a:latin typeface="Calibri" panose="020F0502020204030204" pitchFamily="34" charset="0"/>
              </a:rPr>
              <a:t>More charging infrastructures</a:t>
            </a:r>
          </a:p>
          <a:p>
            <a:pPr marL="117445" indent="-117445">
              <a:buFont typeface="Arial" pitchFamily="34" charset="0"/>
              <a:buChar char="•"/>
              <a:defRPr/>
            </a:pPr>
            <a:r>
              <a:rPr lang="en-US" sz="1100" dirty="0">
                <a:solidFill>
                  <a:schemeClr val="tx1"/>
                </a:solidFill>
                <a:latin typeface="Calibri" panose="020F0502020204030204" pitchFamily="34" charset="0"/>
              </a:rPr>
              <a:t>Faster charging</a:t>
            </a:r>
          </a:p>
          <a:p>
            <a:pPr marL="117445" indent="-117445">
              <a:buFont typeface="Arial" pitchFamily="34" charset="0"/>
              <a:buChar char="•"/>
              <a:defRPr/>
            </a:pPr>
            <a:r>
              <a:rPr lang="en-US" sz="1100" dirty="0">
                <a:solidFill>
                  <a:schemeClr val="tx1"/>
                </a:solidFill>
                <a:latin typeface="Calibri" panose="020F0502020204030204" pitchFamily="34" charset="0"/>
              </a:rPr>
              <a:t>Longer range Electric Vehicles</a:t>
            </a:r>
            <a:endParaRPr lang="en-US" dirty="0">
              <a:solidFill>
                <a:schemeClr val="tx1"/>
              </a:solidFill>
              <a:latin typeface="Calibri" panose="020F0502020204030204" pitchFamily="34" charset="0"/>
            </a:endParaRPr>
          </a:p>
          <a:p>
            <a:pPr>
              <a:defRPr/>
            </a:pPr>
            <a:endParaRPr lang="en-US" dirty="0">
              <a:solidFill>
                <a:schemeClr val="tx1"/>
              </a:solidFill>
              <a:latin typeface="Calibri" panose="020F0502020204030204" pitchFamily="34" charset="0"/>
            </a:endParaRPr>
          </a:p>
        </p:txBody>
      </p:sp>
      <p:sp>
        <p:nvSpPr>
          <p:cNvPr id="7" name="Rounded Rectangle 6"/>
          <p:cNvSpPr/>
          <p:nvPr/>
        </p:nvSpPr>
        <p:spPr>
          <a:xfrm>
            <a:off x="6248400" y="3671385"/>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End - Use</a:t>
            </a:r>
          </a:p>
          <a:p>
            <a:pPr marL="117445" indent="-117445">
              <a:buFont typeface="Arial" pitchFamily="34" charset="0"/>
              <a:buChar char="•"/>
              <a:defRPr/>
            </a:pPr>
            <a:r>
              <a:rPr lang="en-US" sz="1100" dirty="0">
                <a:solidFill>
                  <a:schemeClr val="tx1"/>
                </a:solidFill>
                <a:latin typeface="Calibri" panose="020F0502020204030204" pitchFamily="34" charset="0"/>
              </a:rPr>
              <a:t>Motivate high energy efficiency at a higher rate than current trends.</a:t>
            </a:r>
          </a:p>
          <a:p>
            <a:pPr marL="117445" indent="-117445">
              <a:buFont typeface="Arial" pitchFamily="34" charset="0"/>
              <a:buChar char="•"/>
              <a:defRPr/>
            </a:pPr>
            <a:r>
              <a:rPr lang="en-US" sz="1100" dirty="0">
                <a:solidFill>
                  <a:schemeClr val="tx1"/>
                </a:solidFill>
                <a:latin typeface="Calibri" panose="020F0502020204030204" pitchFamily="34" charset="0"/>
              </a:rPr>
              <a:t>Storage developed close to loads</a:t>
            </a:r>
          </a:p>
          <a:p>
            <a:pPr marL="117445" indent="-117445">
              <a:buFont typeface="Arial" pitchFamily="34" charset="0"/>
              <a:buChar char="•"/>
              <a:defRPr/>
            </a:pPr>
            <a:r>
              <a:rPr lang="en-US" sz="1100" dirty="0">
                <a:solidFill>
                  <a:schemeClr val="tx1"/>
                </a:solidFill>
                <a:latin typeface="Calibri" panose="020F0502020204030204" pitchFamily="34" charset="0"/>
              </a:rPr>
              <a:t>Flat load shape at the transmission delivery site</a:t>
            </a:r>
          </a:p>
          <a:p>
            <a:pPr marL="117445" indent="-117445">
              <a:buFont typeface="Arial" pitchFamily="34" charset="0"/>
              <a:buChar char="•"/>
              <a:defRPr/>
            </a:pPr>
            <a:r>
              <a:rPr lang="en-US" sz="1100" dirty="0">
                <a:solidFill>
                  <a:schemeClr val="tx1"/>
                </a:solidFill>
                <a:latin typeface="Calibri" panose="020F0502020204030204" pitchFamily="34" charset="0"/>
              </a:rPr>
              <a:t>More residential PV</a:t>
            </a:r>
          </a:p>
          <a:p>
            <a:pPr marL="117445" indent="-117445">
              <a:buFont typeface="Arial" pitchFamily="34" charset="0"/>
              <a:buChar char="•"/>
              <a:defRPr/>
            </a:pPr>
            <a:endParaRPr lang="en-US" dirty="0">
              <a:solidFill>
                <a:schemeClr val="tx1"/>
              </a:solidFill>
              <a:latin typeface="Calibri" panose="020F0502020204030204" pitchFamily="34" charset="0"/>
            </a:endParaRPr>
          </a:p>
        </p:txBody>
      </p:sp>
      <p:sp>
        <p:nvSpPr>
          <p:cNvPr id="8" name="Rounded Rectangle 7"/>
          <p:cNvSpPr/>
          <p:nvPr/>
        </p:nvSpPr>
        <p:spPr>
          <a:xfrm>
            <a:off x="108857" y="4572000"/>
            <a:ext cx="2786743" cy="11352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Alt. Gen Resources</a:t>
            </a:r>
          </a:p>
          <a:p>
            <a:pPr marL="117445" indent="-117445">
              <a:buFont typeface="Arial" pitchFamily="34" charset="0"/>
              <a:buChar char="•"/>
              <a:defRPr/>
            </a:pPr>
            <a:r>
              <a:rPr lang="en-US" sz="1100" dirty="0">
                <a:solidFill>
                  <a:schemeClr val="tx1"/>
                </a:solidFill>
                <a:latin typeface="Calibri" panose="020F0502020204030204" pitchFamily="34" charset="0"/>
              </a:rPr>
              <a:t>High penetration of storage coincident with higher penetration of wind and PV</a:t>
            </a:r>
          </a:p>
          <a:p>
            <a:pPr marL="117445" indent="-117445">
              <a:buFont typeface="Arial" pitchFamily="34" charset="0"/>
              <a:buChar char="•"/>
              <a:defRPr/>
            </a:pPr>
            <a:r>
              <a:rPr lang="en-US" sz="1100" dirty="0">
                <a:solidFill>
                  <a:schemeClr val="tx1"/>
                </a:solidFill>
                <a:latin typeface="Calibri" panose="020F0502020204030204" pitchFamily="34" charset="0"/>
              </a:rPr>
              <a:t>Renewable – wind and solar growth same as current trends</a:t>
            </a:r>
          </a:p>
        </p:txBody>
      </p:sp>
      <p:sp>
        <p:nvSpPr>
          <p:cNvPr id="9" name="Rounded Rectangle 8"/>
          <p:cNvSpPr/>
          <p:nvPr/>
        </p:nvSpPr>
        <p:spPr>
          <a:xfrm>
            <a:off x="6248400" y="2259210"/>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b="1" dirty="0">
                <a:solidFill>
                  <a:schemeClr val="tx1"/>
                </a:solidFill>
                <a:latin typeface="Calibri" panose="020F0502020204030204" pitchFamily="34" charset="0"/>
              </a:rPr>
              <a:t>Gen Res Adequacy Standards </a:t>
            </a:r>
          </a:p>
          <a:p>
            <a:pPr marL="117445" indent="-117445">
              <a:buFont typeface="Arial" pitchFamily="34" charset="0"/>
              <a:buChar char="•"/>
              <a:defRPr/>
            </a:pPr>
            <a:r>
              <a:rPr lang="en-US" sz="1100" dirty="0">
                <a:solidFill>
                  <a:schemeClr val="tx1"/>
                </a:solidFill>
                <a:latin typeface="Calibri" panose="020F0502020204030204" pitchFamily="34" charset="0"/>
              </a:rPr>
              <a:t>Same as under Current Trends</a:t>
            </a:r>
          </a:p>
          <a:p>
            <a:pPr marL="117445" indent="-117445">
              <a:buFont typeface="Arial" pitchFamily="34" charset="0"/>
              <a:buChar char="•"/>
              <a:defRPr/>
            </a:pPr>
            <a:r>
              <a:rPr lang="en-US" sz="1100" dirty="0">
                <a:solidFill>
                  <a:schemeClr val="tx1"/>
                </a:solidFill>
                <a:latin typeface="Calibri" panose="020F0502020204030204" pitchFamily="34" charset="0"/>
              </a:rPr>
              <a:t>No reserve mandate</a:t>
            </a:r>
          </a:p>
          <a:p>
            <a:pPr marL="117445" indent="-117445">
              <a:buFont typeface="Arial" pitchFamily="34" charset="0"/>
              <a:buChar char="•"/>
              <a:defRPr/>
            </a:pPr>
            <a:endParaRPr lang="en-US" dirty="0">
              <a:solidFill>
                <a:schemeClr val="tx1"/>
              </a:solidFill>
              <a:latin typeface="Calibri" panose="020F0502020204030204" pitchFamily="34" charset="0"/>
            </a:endParaRPr>
          </a:p>
          <a:p>
            <a:pPr marL="117445" indent="-117445">
              <a:buFont typeface="Arial" pitchFamily="34" charset="0"/>
              <a:buChar char="•"/>
              <a:defRPr/>
            </a:pPr>
            <a:endParaRPr lang="en-US" dirty="0">
              <a:solidFill>
                <a:schemeClr val="tx1"/>
              </a:solidFill>
              <a:latin typeface="Calibri" panose="020F0502020204030204" pitchFamily="34" charset="0"/>
            </a:endParaRPr>
          </a:p>
        </p:txBody>
      </p:sp>
      <p:sp>
        <p:nvSpPr>
          <p:cNvPr id="4" name="Rounded Rectangle 3"/>
          <p:cNvSpPr/>
          <p:nvPr/>
        </p:nvSpPr>
        <p:spPr>
          <a:xfrm>
            <a:off x="108857" y="2438400"/>
            <a:ext cx="2786743" cy="2057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600" b="1" dirty="0">
                <a:solidFill>
                  <a:schemeClr val="tx1"/>
                </a:solidFill>
                <a:latin typeface="Calibri" panose="020F0502020204030204" pitchFamily="34" charset="0"/>
              </a:rPr>
              <a:t>Environm. Regs / Energy Policy</a:t>
            </a:r>
          </a:p>
          <a:p>
            <a:pPr marL="117445" indent="-117445">
              <a:buFont typeface="Arial" pitchFamily="34" charset="0"/>
              <a:buChar char="•"/>
              <a:defRPr/>
            </a:pPr>
            <a:r>
              <a:rPr lang="en-US" sz="1050" dirty="0">
                <a:solidFill>
                  <a:schemeClr val="tx1"/>
                </a:solidFill>
                <a:latin typeface="Calibri" panose="020F0502020204030204" pitchFamily="34" charset="0"/>
              </a:rPr>
              <a:t>Modest environmental regulation, same as in under Current Trends</a:t>
            </a:r>
          </a:p>
          <a:p>
            <a:pPr marL="117445" indent="-117445">
              <a:buFont typeface="Arial" pitchFamily="34" charset="0"/>
              <a:buChar char="•"/>
              <a:defRPr/>
            </a:pPr>
            <a:r>
              <a:rPr lang="en-US" sz="1050" dirty="0">
                <a:solidFill>
                  <a:schemeClr val="tx1"/>
                </a:solidFill>
                <a:latin typeface="Calibri" panose="020F0502020204030204" pitchFamily="34" charset="0"/>
              </a:rPr>
              <a:t>Impact of Regional HAZE and CSAPR are seen in the near future</a:t>
            </a:r>
          </a:p>
          <a:p>
            <a:pPr marL="117445" indent="-117445">
              <a:buFont typeface="Arial" pitchFamily="34" charset="0"/>
              <a:buChar char="•"/>
              <a:defRPr/>
            </a:pPr>
            <a:r>
              <a:rPr lang="en-US" sz="1050" dirty="0">
                <a:solidFill>
                  <a:schemeClr val="tx1"/>
                </a:solidFill>
                <a:latin typeface="Calibri" panose="020F0502020204030204" pitchFamily="34" charset="0"/>
              </a:rPr>
              <a:t>CSAPR Hybrid </a:t>
            </a:r>
          </a:p>
          <a:p>
            <a:pPr marL="117445" indent="-117445">
              <a:buFont typeface="Arial" pitchFamily="34" charset="0"/>
              <a:buChar char="•"/>
              <a:defRPr/>
            </a:pPr>
            <a:r>
              <a:rPr lang="en-US" sz="1050" dirty="0">
                <a:solidFill>
                  <a:schemeClr val="tx1"/>
                </a:solidFill>
                <a:latin typeface="Calibri" panose="020F0502020204030204" pitchFamily="34" charset="0"/>
              </a:rPr>
              <a:t>Greenhouse gas regulation set with flexibility</a:t>
            </a:r>
          </a:p>
          <a:p>
            <a:pPr marL="117445" indent="-117445">
              <a:buFont typeface="Arial" pitchFamily="34" charset="0"/>
              <a:buChar char="•"/>
              <a:defRPr/>
            </a:pPr>
            <a:r>
              <a:rPr lang="en-US" sz="1050" dirty="0">
                <a:solidFill>
                  <a:schemeClr val="tx1"/>
                </a:solidFill>
                <a:latin typeface="Calibri" panose="020F0502020204030204" pitchFamily="34" charset="0"/>
              </a:rPr>
              <a:t>No other major changes in environmental regulations – no CPP impacts</a:t>
            </a:r>
            <a:endParaRPr lang="en-US" sz="1100" dirty="0">
              <a:solidFill>
                <a:schemeClr val="tx1"/>
              </a:solidFill>
              <a:latin typeface="Calibri" panose="020F0502020204030204" pitchFamily="34" charset="0"/>
            </a:endParaRPr>
          </a:p>
        </p:txBody>
      </p:sp>
      <p:sp>
        <p:nvSpPr>
          <p:cNvPr id="23" name="Rounded Rectangle 22"/>
          <p:cNvSpPr/>
          <p:nvPr/>
        </p:nvSpPr>
        <p:spPr>
          <a:xfrm>
            <a:off x="2986089" y="887610"/>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2000" b="1" dirty="0">
                <a:solidFill>
                  <a:schemeClr val="tx1"/>
                </a:solidFill>
                <a:latin typeface="Calibri" panose="020F0502020204030204" pitchFamily="34" charset="0"/>
              </a:rPr>
              <a:t>Story:</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Storage development close to loads</a:t>
            </a:r>
          </a:p>
          <a:p>
            <a:pPr marL="166649" indent="-166649">
              <a:buFont typeface="Arial" panose="020B0604020202020204" pitchFamily="34" charset="0"/>
              <a:buChar char="•"/>
              <a:defRPr/>
            </a:pPr>
            <a:r>
              <a:rPr lang="en-US" sz="1200" dirty="0">
                <a:solidFill>
                  <a:schemeClr val="tx1"/>
                </a:solidFill>
                <a:latin typeface="Calibri" panose="020F0502020204030204" pitchFamily="34" charset="0"/>
              </a:rPr>
              <a:t>Electric vehicle developed for longer range while battery cost continues to decline faster than expected. </a:t>
            </a:r>
          </a:p>
          <a:p>
            <a:pPr marL="166649" indent="-166649">
              <a:buFont typeface="Arial" panose="020B0604020202020204" pitchFamily="34" charset="0"/>
              <a:buChar char="•"/>
              <a:defRPr/>
            </a:pPr>
            <a:r>
              <a:rPr lang="en-US" sz="1200" dirty="0">
                <a:solidFill>
                  <a:srgbClr val="FF0000"/>
                </a:solidFill>
                <a:latin typeface="Calibri" panose="020F0502020204030204" pitchFamily="34" charset="0"/>
              </a:rPr>
              <a:t>Proliferation of roof-top PV + Storage application results in flattening and shitting of loads.</a:t>
            </a:r>
          </a:p>
          <a:p>
            <a:pPr marL="166649" indent="-166649">
              <a:buFont typeface="Arial" panose="020B0604020202020204" pitchFamily="34" charset="0"/>
              <a:buChar char="•"/>
              <a:defRPr/>
            </a:pPr>
            <a:r>
              <a:rPr lang="en-US" sz="1200" dirty="0">
                <a:solidFill>
                  <a:srgbClr val="FF0000"/>
                </a:solidFill>
                <a:latin typeface="Calibri" panose="020F0502020204030204" pitchFamily="34" charset="0"/>
              </a:rPr>
              <a:t>Electric vehicle charging has a potential of ‘birthday cake’ effect showing spikes of demand during the shoulder hours.</a:t>
            </a:r>
          </a:p>
          <a:p>
            <a:pPr marL="166649" indent="-166649">
              <a:buFont typeface="Arial" panose="020B0604020202020204" pitchFamily="34" charset="0"/>
              <a:buChar char="•"/>
              <a:defRPr/>
            </a:pPr>
            <a:endParaRPr lang="en-US" dirty="0">
              <a:solidFill>
                <a:schemeClr val="tx1"/>
              </a:solidFill>
              <a:latin typeface="Calibri" panose="020F0502020204030204" pitchFamily="34" charset="0"/>
            </a:endParaRPr>
          </a:p>
        </p:txBody>
      </p:sp>
      <p:sp>
        <p:nvSpPr>
          <p:cNvPr id="25" name="Rounded Rectangle 24"/>
          <p:cNvSpPr/>
          <p:nvPr/>
        </p:nvSpPr>
        <p:spPr>
          <a:xfrm>
            <a:off x="2986089" y="3707010"/>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2000" b="1" dirty="0">
                <a:solidFill>
                  <a:schemeClr val="tx1"/>
                </a:solidFill>
                <a:latin typeface="Calibri" panose="020F0502020204030204" pitchFamily="34" charset="0"/>
              </a:rPr>
              <a:t>Implications for ERCOT:</a:t>
            </a:r>
          </a:p>
          <a:p>
            <a:pPr marL="171450" indent="-171450">
              <a:buFont typeface="Arial" panose="020B0604020202020204" pitchFamily="34" charset="0"/>
              <a:buChar char="•"/>
              <a:defRPr/>
            </a:pPr>
            <a:r>
              <a:rPr lang="en-US" sz="1200" dirty="0">
                <a:solidFill>
                  <a:schemeClr val="tx1"/>
                </a:solidFill>
                <a:latin typeface="Calibri" panose="020F0502020204030204" pitchFamily="34" charset="0"/>
              </a:rPr>
              <a:t>Flat load shape – higher energy usage but net reduction and shifting of peak load and hour</a:t>
            </a:r>
          </a:p>
          <a:p>
            <a:pPr marL="171450" indent="-171450">
              <a:buFont typeface="Arial" panose="020B0604020202020204" pitchFamily="34" charset="0"/>
              <a:buChar char="•"/>
              <a:defRPr/>
            </a:pPr>
            <a:r>
              <a:rPr lang="en-US" sz="1200" dirty="0">
                <a:solidFill>
                  <a:schemeClr val="tx1"/>
                </a:solidFill>
                <a:latin typeface="Calibri" panose="020F0502020204030204" pitchFamily="34" charset="0"/>
              </a:rPr>
              <a:t>High urban growth due to growth in infrastructures used for electric vehicle charging and battery swapping centers</a:t>
            </a:r>
          </a:p>
          <a:p>
            <a:pPr marL="171450" indent="-171450">
              <a:buFont typeface="Arial" panose="020B0604020202020204" pitchFamily="34" charset="0"/>
              <a:buChar char="•"/>
              <a:defRPr/>
            </a:pPr>
            <a:r>
              <a:rPr lang="en-US" sz="1200" dirty="0">
                <a:solidFill>
                  <a:schemeClr val="tx1"/>
                </a:solidFill>
                <a:latin typeface="Calibri" panose="020F0502020204030204" pitchFamily="34" charset="0"/>
              </a:rPr>
              <a:t>More residential PV with storage </a:t>
            </a:r>
          </a:p>
        </p:txBody>
      </p:sp>
      <p:sp>
        <p:nvSpPr>
          <p:cNvPr id="27" name="TextBox 26"/>
          <p:cNvSpPr txBox="1"/>
          <p:nvPr/>
        </p:nvSpPr>
        <p:spPr>
          <a:xfrm>
            <a:off x="457200" y="153165"/>
            <a:ext cx="8917214" cy="488581"/>
          </a:xfrm>
          <a:prstGeom prst="rect">
            <a:avLst/>
          </a:prstGeom>
          <a:noFill/>
          <a:ln>
            <a:solidFill>
              <a:schemeClr val="accent1">
                <a:shade val="50000"/>
              </a:schemeClr>
            </a:solidFill>
          </a:ln>
        </p:spPr>
        <p:txBody>
          <a:bodyPr wrap="square" lIns="57136" tIns="28568" rIns="57136" bIns="28568">
            <a:spAutoFit/>
          </a:bodyPr>
          <a:lstStyle/>
          <a:p>
            <a:pPr>
              <a:defRPr/>
            </a:pPr>
            <a:r>
              <a:rPr lang="en-US" sz="2800" dirty="0">
                <a:latin typeface="Calibri" panose="020F0502020204030204" pitchFamily="34" charset="0"/>
              </a:rPr>
              <a:t>8. Scenario: High storage/electric vehicle adoption</a:t>
            </a:r>
          </a:p>
        </p:txBody>
      </p:sp>
    </p:spTree>
    <p:extLst>
      <p:ext uri="{BB962C8B-B14F-4D97-AF65-F5344CB8AC3E}">
        <p14:creationId xmlns:p14="http://schemas.microsoft.com/office/powerpoint/2010/main" val="190909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561138"/>
            <a:ext cx="457200" cy="212725"/>
          </a:xfrm>
        </p:spPr>
        <p:txBody>
          <a:bodyPr/>
          <a:lstStyle/>
          <a:p>
            <a:fld id="{1D93BD3E-1E9A-4970-A6F7-E7AC52762E0C}" type="slidenum">
              <a:rPr lang="en-US" smtClean="0"/>
              <a:pPr/>
              <a:t>15</a:t>
            </a:fld>
            <a:endParaRPr lang="en-US" dirty="0"/>
          </a:p>
        </p:txBody>
      </p:sp>
      <p:sp>
        <p:nvSpPr>
          <p:cNvPr id="8" name="TextBox 7"/>
          <p:cNvSpPr txBox="1"/>
          <p:nvPr/>
        </p:nvSpPr>
        <p:spPr>
          <a:xfrm>
            <a:off x="2095886" y="2819400"/>
            <a:ext cx="4775666" cy="1200329"/>
          </a:xfrm>
          <a:prstGeom prst="rect">
            <a:avLst/>
          </a:prstGeom>
          <a:noFill/>
        </p:spPr>
        <p:txBody>
          <a:bodyPr wrap="none" rtlCol="0">
            <a:spAutoFit/>
          </a:bodyPr>
          <a:lstStyle/>
          <a:p>
            <a:pPr algn="ctr"/>
            <a:r>
              <a:rPr lang="en-US" sz="3600" dirty="0"/>
              <a:t>Load Forecasting and </a:t>
            </a:r>
          </a:p>
          <a:p>
            <a:pPr algn="ctr"/>
            <a:r>
              <a:rPr lang="en-US" sz="3600" dirty="0"/>
              <a:t>Generation Expansion</a:t>
            </a:r>
          </a:p>
        </p:txBody>
      </p:sp>
    </p:spTree>
    <p:extLst>
      <p:ext uri="{BB962C8B-B14F-4D97-AF65-F5344CB8AC3E}">
        <p14:creationId xmlns:p14="http://schemas.microsoft.com/office/powerpoint/2010/main" val="215814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Trends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6" name="Picture 5"/>
          <p:cNvPicPr/>
          <p:nvPr/>
        </p:nvPicPr>
        <p:blipFill>
          <a:blip r:embed="rId2"/>
          <a:stretch>
            <a:fillRect/>
          </a:stretch>
        </p:blipFill>
        <p:spPr>
          <a:xfrm>
            <a:off x="2133600" y="990600"/>
            <a:ext cx="5723255" cy="5377180"/>
          </a:xfrm>
          <a:prstGeom prst="rect">
            <a:avLst/>
          </a:prstGeom>
          <a:ln>
            <a:solidFill>
              <a:schemeClr val="tx1"/>
            </a:solidFill>
          </a:ln>
        </p:spPr>
      </p:pic>
    </p:spTree>
    <p:extLst>
      <p:ext uri="{BB962C8B-B14F-4D97-AF65-F5344CB8AC3E}">
        <p14:creationId xmlns:p14="http://schemas.microsoft.com/office/powerpoint/2010/main" val="185834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Recession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5" name="Picture 4"/>
          <p:cNvPicPr/>
          <p:nvPr/>
        </p:nvPicPr>
        <p:blipFill>
          <a:blip r:embed="rId2"/>
          <a:stretch>
            <a:fillRect/>
          </a:stretch>
        </p:blipFill>
        <p:spPr>
          <a:xfrm>
            <a:off x="2286000" y="815182"/>
            <a:ext cx="5943600" cy="5584190"/>
          </a:xfrm>
          <a:prstGeom prst="rect">
            <a:avLst/>
          </a:prstGeom>
          <a:ln>
            <a:solidFill>
              <a:schemeClr val="tx1"/>
            </a:solidFill>
          </a:ln>
        </p:spPr>
      </p:pic>
    </p:spTree>
    <p:extLst>
      <p:ext uri="{BB962C8B-B14F-4D97-AF65-F5344CB8AC3E}">
        <p14:creationId xmlns:p14="http://schemas.microsoft.com/office/powerpoint/2010/main" val="518416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Economic Growth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dirty="0"/>
          </a:p>
        </p:txBody>
      </p:sp>
      <p:pic>
        <p:nvPicPr>
          <p:cNvPr id="6" name="Picture 5"/>
          <p:cNvPicPr/>
          <p:nvPr/>
        </p:nvPicPr>
        <p:blipFill>
          <a:blip r:embed="rId2"/>
          <a:stretch>
            <a:fillRect/>
          </a:stretch>
        </p:blipFill>
        <p:spPr>
          <a:xfrm>
            <a:off x="1981200" y="824147"/>
            <a:ext cx="5723255" cy="5377180"/>
          </a:xfrm>
          <a:prstGeom prst="rect">
            <a:avLst/>
          </a:prstGeom>
          <a:ln>
            <a:solidFill>
              <a:schemeClr val="tx1"/>
            </a:solidFill>
          </a:ln>
        </p:spPr>
      </p:pic>
    </p:spTree>
    <p:extLst>
      <p:ext uri="{BB962C8B-B14F-4D97-AF65-F5344CB8AC3E}">
        <p14:creationId xmlns:p14="http://schemas.microsoft.com/office/powerpoint/2010/main" val="207792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High Economic Efficiency – Distributed Generation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dirty="0"/>
          </a:p>
        </p:txBody>
      </p:sp>
      <p:pic>
        <p:nvPicPr>
          <p:cNvPr id="5" name="Picture 4"/>
          <p:cNvPicPr/>
          <p:nvPr/>
        </p:nvPicPr>
        <p:blipFill>
          <a:blip r:embed="rId2"/>
          <a:stretch>
            <a:fillRect/>
          </a:stretch>
        </p:blipFill>
        <p:spPr>
          <a:xfrm>
            <a:off x="1905000" y="815182"/>
            <a:ext cx="5715000" cy="5368925"/>
          </a:xfrm>
          <a:prstGeom prst="rect">
            <a:avLst/>
          </a:prstGeom>
          <a:ln>
            <a:solidFill>
              <a:schemeClr val="tx1"/>
            </a:solidFill>
          </a:ln>
        </p:spPr>
      </p:pic>
    </p:spTree>
    <p:extLst>
      <p:ext uri="{BB962C8B-B14F-4D97-AF65-F5344CB8AC3E}">
        <p14:creationId xmlns:p14="http://schemas.microsoft.com/office/powerpoint/2010/main" val="294051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Table of Contents</a:t>
            </a:r>
          </a:p>
        </p:txBody>
      </p:sp>
      <p:sp>
        <p:nvSpPr>
          <p:cNvPr id="3" name="Content Placeholder 2"/>
          <p:cNvSpPr>
            <a:spLocks noGrp="1"/>
          </p:cNvSpPr>
          <p:nvPr>
            <p:ph idx="1"/>
          </p:nvPr>
        </p:nvSpPr>
        <p:spPr>
          <a:xfrm>
            <a:off x="304800" y="1600201"/>
            <a:ext cx="8534400" cy="2362199"/>
          </a:xfrm>
        </p:spPr>
        <p:txBody>
          <a:bodyPr/>
          <a:lstStyle/>
          <a:p>
            <a:pPr>
              <a:buFont typeface="Wingdings" panose="05000000000000000000" pitchFamily="2" charset="2"/>
              <a:buChar char="q"/>
            </a:pPr>
            <a:r>
              <a:rPr lang="en-US" altLang="en-US" sz="2400" dirty="0">
                <a:hlinkClick r:id="rId3" action="ppaction://hlinksldjump"/>
              </a:rPr>
              <a:t>Scenario Development</a:t>
            </a:r>
            <a:endParaRPr lang="en-US" altLang="en-US" sz="2400" dirty="0"/>
          </a:p>
          <a:p>
            <a:pPr>
              <a:buFont typeface="Wingdings" panose="05000000000000000000" pitchFamily="2" charset="2"/>
              <a:buChar char="q"/>
            </a:pPr>
            <a:r>
              <a:rPr lang="en-US" altLang="en-US" sz="2400" dirty="0">
                <a:hlinkClick r:id="rId4" action="ppaction://hlinksldjump"/>
              </a:rPr>
              <a:t>Load Forecasting and Generation Expansion</a:t>
            </a:r>
            <a:endParaRPr lang="en-US" altLang="en-US" sz="2400" dirty="0"/>
          </a:p>
          <a:p>
            <a:pPr>
              <a:buFont typeface="Wingdings" panose="05000000000000000000" pitchFamily="2" charset="2"/>
              <a:buChar char="q"/>
            </a:pPr>
            <a:r>
              <a:rPr lang="en-US" altLang="en-US" sz="2400" dirty="0">
                <a:hlinkClick r:id="rId5" action="ppaction://hlinksldjump"/>
              </a:rPr>
              <a:t>Transmission Expansion</a:t>
            </a:r>
            <a:endParaRPr lang="en-US" altLang="en-US" sz="2400" dirty="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2</a:t>
            </a:fld>
            <a:endParaRPr lang="en-US" dirty="0"/>
          </a:p>
        </p:txBody>
      </p:sp>
    </p:spTree>
    <p:extLst>
      <p:ext uri="{BB962C8B-B14F-4D97-AF65-F5344CB8AC3E}">
        <p14:creationId xmlns:p14="http://schemas.microsoft.com/office/powerpoint/2010/main" val="102405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Sustained Low Natural Gas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6" name="Picture 5"/>
          <p:cNvPicPr/>
          <p:nvPr/>
        </p:nvPicPr>
        <p:blipFill>
          <a:blip r:embed="rId2"/>
          <a:stretch>
            <a:fillRect/>
          </a:stretch>
        </p:blipFill>
        <p:spPr>
          <a:xfrm>
            <a:off x="1927225" y="944245"/>
            <a:ext cx="5289550" cy="4969510"/>
          </a:xfrm>
          <a:prstGeom prst="rect">
            <a:avLst/>
          </a:prstGeom>
          <a:ln>
            <a:solidFill>
              <a:schemeClr val="tx1"/>
            </a:solidFill>
          </a:ln>
        </p:spPr>
      </p:pic>
    </p:spTree>
    <p:extLst>
      <p:ext uri="{BB962C8B-B14F-4D97-AF65-F5344CB8AC3E}">
        <p14:creationId xmlns:p14="http://schemas.microsoft.com/office/powerpoint/2010/main" val="116268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Environmental Mandate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5" name="Picture 4"/>
          <p:cNvPicPr/>
          <p:nvPr/>
        </p:nvPicPr>
        <p:blipFill>
          <a:blip r:embed="rId2"/>
          <a:stretch>
            <a:fillRect/>
          </a:stretch>
        </p:blipFill>
        <p:spPr>
          <a:xfrm>
            <a:off x="2362200" y="815182"/>
            <a:ext cx="5515610" cy="5422265"/>
          </a:xfrm>
          <a:prstGeom prst="rect">
            <a:avLst/>
          </a:prstGeom>
          <a:ln>
            <a:solidFill>
              <a:schemeClr val="tx1"/>
            </a:solidFill>
          </a:ln>
        </p:spPr>
      </p:pic>
    </p:spTree>
    <p:extLst>
      <p:ext uri="{BB962C8B-B14F-4D97-AF65-F5344CB8AC3E}">
        <p14:creationId xmlns:p14="http://schemas.microsoft.com/office/powerpoint/2010/main" val="8328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High Storage/Electric Vehicle Adoptions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pic>
        <p:nvPicPr>
          <p:cNvPr id="6" name="Picture 5"/>
          <p:cNvPicPr/>
          <p:nvPr/>
        </p:nvPicPr>
        <p:blipFill>
          <a:blip r:embed="rId2"/>
          <a:stretch>
            <a:fillRect/>
          </a:stretch>
        </p:blipFill>
        <p:spPr>
          <a:xfrm>
            <a:off x="2514600" y="990600"/>
            <a:ext cx="5347970" cy="5070475"/>
          </a:xfrm>
          <a:prstGeom prst="rect">
            <a:avLst/>
          </a:prstGeom>
          <a:ln>
            <a:solidFill>
              <a:schemeClr val="tx1"/>
            </a:solidFill>
          </a:ln>
        </p:spPr>
      </p:pic>
    </p:spTree>
    <p:extLst>
      <p:ext uri="{BB962C8B-B14F-4D97-AF65-F5344CB8AC3E}">
        <p14:creationId xmlns:p14="http://schemas.microsoft.com/office/powerpoint/2010/main" val="576591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Extended Extreme Weather scenario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5" name="Picture 4"/>
          <p:cNvPicPr/>
          <p:nvPr/>
        </p:nvPicPr>
        <p:blipFill>
          <a:blip r:embed="rId2"/>
          <a:stretch>
            <a:fillRect/>
          </a:stretch>
        </p:blipFill>
        <p:spPr>
          <a:xfrm>
            <a:off x="2133600" y="815182"/>
            <a:ext cx="5265420" cy="4947285"/>
          </a:xfrm>
          <a:prstGeom prst="rect">
            <a:avLst/>
          </a:prstGeom>
          <a:ln>
            <a:solidFill>
              <a:schemeClr val="tx1"/>
            </a:solidFill>
          </a:ln>
        </p:spPr>
      </p:pic>
    </p:spTree>
    <p:extLst>
      <p:ext uri="{BB962C8B-B14F-4D97-AF65-F5344CB8AC3E}">
        <p14:creationId xmlns:p14="http://schemas.microsoft.com/office/powerpoint/2010/main" val="178064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561138"/>
            <a:ext cx="457200" cy="212725"/>
          </a:xfrm>
        </p:spPr>
        <p:txBody>
          <a:bodyPr/>
          <a:lstStyle/>
          <a:p>
            <a:fld id="{1D93BD3E-1E9A-4970-A6F7-E7AC52762E0C}" type="slidenum">
              <a:rPr lang="en-US" smtClean="0"/>
              <a:pPr/>
              <a:t>24</a:t>
            </a:fld>
            <a:endParaRPr lang="en-US" dirty="0"/>
          </a:p>
        </p:txBody>
      </p:sp>
      <p:sp>
        <p:nvSpPr>
          <p:cNvPr id="8" name="TextBox 7"/>
          <p:cNvSpPr txBox="1"/>
          <p:nvPr/>
        </p:nvSpPr>
        <p:spPr>
          <a:xfrm>
            <a:off x="1886440" y="2819400"/>
            <a:ext cx="5194564" cy="646331"/>
          </a:xfrm>
          <a:prstGeom prst="rect">
            <a:avLst/>
          </a:prstGeom>
          <a:noFill/>
        </p:spPr>
        <p:txBody>
          <a:bodyPr wrap="none" rtlCol="0">
            <a:spAutoFit/>
          </a:bodyPr>
          <a:lstStyle/>
          <a:p>
            <a:pPr algn="ctr"/>
            <a:r>
              <a:rPr lang="en-US" sz="3600" dirty="0"/>
              <a:t>Transmission Expansion</a:t>
            </a:r>
          </a:p>
        </p:txBody>
      </p:sp>
    </p:spTree>
    <p:extLst>
      <p:ext uri="{BB962C8B-B14F-4D97-AF65-F5344CB8AC3E}">
        <p14:creationId xmlns:p14="http://schemas.microsoft.com/office/powerpoint/2010/main" val="265197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selected for Transmission Expansion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14524714"/>
              </p:ext>
            </p:extLst>
          </p:nvPr>
        </p:nvGraphicFramePr>
        <p:xfrm>
          <a:off x="1143000" y="1386682"/>
          <a:ext cx="6252210" cy="4577652"/>
        </p:xfrm>
        <a:graphic>
          <a:graphicData uri="http://schemas.openxmlformats.org/drawingml/2006/table">
            <a:tbl>
              <a:tblPr firstRow="1">
                <a:tableStyleId>{5C22544A-7EE6-4342-B048-85BDC9FD1C3A}</a:tableStyleId>
              </a:tblPr>
              <a:tblGrid>
                <a:gridCol w="1662193">
                  <a:extLst>
                    <a:ext uri="{9D8B030D-6E8A-4147-A177-3AD203B41FA5}">
                      <a16:colId xmlns:a16="http://schemas.microsoft.com/office/drawing/2014/main" val="20000"/>
                    </a:ext>
                  </a:extLst>
                </a:gridCol>
                <a:gridCol w="680627">
                  <a:extLst>
                    <a:ext uri="{9D8B030D-6E8A-4147-A177-3AD203B41FA5}">
                      <a16:colId xmlns:a16="http://schemas.microsoft.com/office/drawing/2014/main" val="20001"/>
                    </a:ext>
                  </a:extLst>
                </a:gridCol>
                <a:gridCol w="742503">
                  <a:extLst>
                    <a:ext uri="{9D8B030D-6E8A-4147-A177-3AD203B41FA5}">
                      <a16:colId xmlns:a16="http://schemas.microsoft.com/office/drawing/2014/main" val="20002"/>
                    </a:ext>
                  </a:extLst>
                </a:gridCol>
                <a:gridCol w="835316">
                  <a:extLst>
                    <a:ext uri="{9D8B030D-6E8A-4147-A177-3AD203B41FA5}">
                      <a16:colId xmlns:a16="http://schemas.microsoft.com/office/drawing/2014/main" val="20003"/>
                    </a:ext>
                  </a:extLst>
                </a:gridCol>
                <a:gridCol w="836019">
                  <a:extLst>
                    <a:ext uri="{9D8B030D-6E8A-4147-A177-3AD203B41FA5}">
                      <a16:colId xmlns:a16="http://schemas.microsoft.com/office/drawing/2014/main" val="20004"/>
                    </a:ext>
                  </a:extLst>
                </a:gridCol>
                <a:gridCol w="793831">
                  <a:extLst>
                    <a:ext uri="{9D8B030D-6E8A-4147-A177-3AD203B41FA5}">
                      <a16:colId xmlns:a16="http://schemas.microsoft.com/office/drawing/2014/main" val="20005"/>
                    </a:ext>
                  </a:extLst>
                </a:gridCol>
                <a:gridCol w="701721">
                  <a:extLst>
                    <a:ext uri="{9D8B030D-6E8A-4147-A177-3AD203B41FA5}">
                      <a16:colId xmlns:a16="http://schemas.microsoft.com/office/drawing/2014/main" val="20006"/>
                    </a:ext>
                  </a:extLst>
                </a:gridCol>
              </a:tblGrid>
              <a:tr h="600975">
                <a:tc>
                  <a:txBody>
                    <a:bodyPr/>
                    <a:lstStyle/>
                    <a:p>
                      <a:pPr marL="0" marR="0" algn="ctr" defTabSz="914400" rtl="0" eaLnBrk="1" latinLnBrk="0" hangingPunct="1">
                        <a:lnSpc>
                          <a:spcPct val="150000"/>
                        </a:lnSpc>
                        <a:spcBef>
                          <a:spcPts val="0"/>
                        </a:spcBef>
                        <a:spcAft>
                          <a:spcPts val="0"/>
                        </a:spcAft>
                      </a:pPr>
                      <a:endParaRPr lang="en-US" sz="1200" b="1" kern="1200" dirty="0">
                        <a:solidFill>
                          <a:schemeClr val="lt1"/>
                        </a:solidFill>
                        <a:effectLst/>
                        <a:latin typeface="+mn-lt"/>
                        <a:ea typeface="+mn-ea"/>
                        <a:cs typeface="+mn-cs"/>
                      </a:endParaRPr>
                    </a:p>
                  </a:txBody>
                  <a:tcPr marL="9525" marR="9525" marT="9525" marB="0" anchor="b"/>
                </a:tc>
                <a:tc gridSpan="2">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Current Trends</a:t>
                      </a:r>
                    </a:p>
                  </a:txBody>
                  <a:tcPr marL="9525" marR="9525" marT="9525" marB="0" anchor="b"/>
                </a:tc>
                <a:tc hMerge="1">
                  <a:txBody>
                    <a:bodyPr/>
                    <a:lstStyle/>
                    <a:p>
                      <a:endParaRPr lang="en-US"/>
                    </a:p>
                  </a:txBody>
                  <a:tcPr/>
                </a:tc>
                <a:tc gridSpan="2">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Environmental Mandate</a:t>
                      </a:r>
                    </a:p>
                  </a:txBody>
                  <a:tcPr marL="9525" marR="9525" marT="9525" marB="0" anchor="b"/>
                </a:tc>
                <a:tc hMerge="1">
                  <a:txBody>
                    <a:bodyPr/>
                    <a:lstStyle/>
                    <a:p>
                      <a:endParaRPr lang="en-US"/>
                    </a:p>
                  </a:txBody>
                  <a:tcPr/>
                </a:tc>
                <a:tc gridSpan="2">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High EE and DG</a:t>
                      </a:r>
                    </a:p>
                  </a:txBody>
                  <a:tcPr marL="9525" marR="9525" marT="9525" marB="0" anchor="b"/>
                </a:tc>
                <a:tc hMerge="1">
                  <a:txBody>
                    <a:bodyPr/>
                    <a:lstStyle/>
                    <a:p>
                      <a:endParaRPr lang="en-US"/>
                    </a:p>
                  </a:txBody>
                  <a:tcPr/>
                </a:tc>
                <a:extLst>
                  <a:ext uri="{0D108BD9-81ED-4DB2-BD59-A6C34878D82A}">
                    <a16:rowId xmlns:a16="http://schemas.microsoft.com/office/drawing/2014/main" val="10000"/>
                  </a:ext>
                </a:extLst>
              </a:tr>
              <a:tr h="286550">
                <a:tc>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 </a:t>
                      </a:r>
                    </a:p>
                  </a:txBody>
                  <a:tcPr marL="9525" marR="9525" marT="9525" marB="0" anchor="b">
                    <a:solidFill>
                      <a:schemeClr val="accent1"/>
                    </a:solidFill>
                  </a:tcPr>
                </a:tc>
                <a:tc>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2026</a:t>
                      </a:r>
                    </a:p>
                  </a:txBody>
                  <a:tcPr marL="9525" marR="9525" marT="9525" marB="0" anchor="b">
                    <a:solidFill>
                      <a:schemeClr val="accent1"/>
                    </a:solidFill>
                  </a:tcPr>
                </a:tc>
                <a:tc>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2031</a:t>
                      </a:r>
                    </a:p>
                  </a:txBody>
                  <a:tcPr marL="9525" marR="9525" marT="9525" marB="0" anchor="b">
                    <a:solidFill>
                      <a:schemeClr val="accent1"/>
                    </a:solidFill>
                  </a:tcPr>
                </a:tc>
                <a:tc>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2026</a:t>
                      </a:r>
                    </a:p>
                  </a:txBody>
                  <a:tcPr marL="9525" marR="9525" marT="9525" marB="0" anchor="b">
                    <a:solidFill>
                      <a:schemeClr val="accent1"/>
                    </a:solidFill>
                  </a:tcPr>
                </a:tc>
                <a:tc>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2031</a:t>
                      </a:r>
                    </a:p>
                  </a:txBody>
                  <a:tcPr marL="9525" marR="9525" marT="9525" marB="0" anchor="b">
                    <a:solidFill>
                      <a:schemeClr val="accent1"/>
                    </a:solidFill>
                  </a:tcPr>
                </a:tc>
                <a:tc>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2026</a:t>
                      </a:r>
                    </a:p>
                  </a:txBody>
                  <a:tcPr marL="9525" marR="9525" marT="9525" marB="0" anchor="b">
                    <a:solidFill>
                      <a:schemeClr val="accent1"/>
                    </a:solidFill>
                  </a:tcPr>
                </a:tc>
                <a:tc>
                  <a:txBody>
                    <a:bodyPr/>
                    <a:lstStyle/>
                    <a:p>
                      <a:pPr marL="0" marR="0" algn="ctr" defTabSz="914400" rtl="0" eaLnBrk="1" latinLnBrk="0" hangingPunct="1">
                        <a:lnSpc>
                          <a:spcPct val="150000"/>
                        </a:lnSpc>
                        <a:spcBef>
                          <a:spcPts val="0"/>
                        </a:spcBef>
                        <a:spcAft>
                          <a:spcPts val="0"/>
                        </a:spcAft>
                      </a:pPr>
                      <a:r>
                        <a:rPr lang="en-US" sz="1200" b="1" kern="1200" dirty="0">
                          <a:solidFill>
                            <a:schemeClr val="lt1"/>
                          </a:solidFill>
                          <a:effectLst/>
                          <a:latin typeface="+mn-lt"/>
                          <a:ea typeface="+mn-ea"/>
                          <a:cs typeface="+mn-cs"/>
                        </a:rPr>
                        <a:t>2031</a:t>
                      </a:r>
                    </a:p>
                  </a:txBody>
                  <a:tcPr marL="9525" marR="9525" marT="9525" marB="0" anchor="b">
                    <a:solidFill>
                      <a:schemeClr val="accent1"/>
                    </a:solidFill>
                  </a:tcPr>
                </a:tc>
                <a:extLst>
                  <a:ext uri="{0D108BD9-81ED-4DB2-BD59-A6C34878D82A}">
                    <a16:rowId xmlns:a16="http://schemas.microsoft.com/office/drawing/2014/main" val="10001"/>
                  </a:ext>
                </a:extLst>
              </a:tr>
              <a:tr h="314425">
                <a:tc>
                  <a:txBody>
                    <a:bodyPr/>
                    <a:lstStyle/>
                    <a:p>
                      <a:pPr marL="0" marR="0">
                        <a:spcBef>
                          <a:spcPts val="0"/>
                        </a:spcBef>
                        <a:spcAft>
                          <a:spcPts val="0"/>
                        </a:spcAft>
                      </a:pPr>
                      <a:r>
                        <a:rPr lang="en-US" sz="1200" b="1" dirty="0">
                          <a:effectLst/>
                        </a:rPr>
                        <a:t>CC Adds</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1117</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3351</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14425">
                <a:tc>
                  <a:txBody>
                    <a:bodyPr/>
                    <a:lstStyle/>
                    <a:p>
                      <a:pPr marL="0" marR="0">
                        <a:spcBef>
                          <a:spcPts val="0"/>
                        </a:spcBef>
                        <a:spcAft>
                          <a:spcPts val="0"/>
                        </a:spcAft>
                      </a:pPr>
                      <a:r>
                        <a:rPr lang="en-US" sz="1200" b="1" dirty="0">
                          <a:effectLst/>
                        </a:rPr>
                        <a:t>CT Adds</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190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1140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14425">
                <a:tc>
                  <a:txBody>
                    <a:bodyPr/>
                    <a:lstStyle/>
                    <a:p>
                      <a:pPr marL="0" marR="0">
                        <a:spcBef>
                          <a:spcPts val="0"/>
                        </a:spcBef>
                        <a:spcAft>
                          <a:spcPts val="0"/>
                        </a:spcAft>
                      </a:pPr>
                      <a:r>
                        <a:rPr lang="en-US" sz="1200" b="1" dirty="0">
                          <a:effectLst/>
                        </a:rPr>
                        <a:t>Net Solar Adds [a]</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10800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16160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15440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22480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10240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14320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314425">
                <a:tc>
                  <a:txBody>
                    <a:bodyPr/>
                    <a:lstStyle/>
                    <a:p>
                      <a:pPr marL="0" marR="0">
                        <a:spcBef>
                          <a:spcPts val="0"/>
                        </a:spcBef>
                        <a:spcAft>
                          <a:spcPts val="0"/>
                        </a:spcAft>
                      </a:pPr>
                      <a:r>
                        <a:rPr lang="en-US" sz="1200" b="1" dirty="0">
                          <a:effectLst/>
                        </a:rPr>
                        <a:t>Net Wind Adds [b]</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733</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1077</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14425">
                <a:tc>
                  <a:txBody>
                    <a:bodyPr/>
                    <a:lstStyle/>
                    <a:p>
                      <a:pPr marL="0" marR="0">
                        <a:spcBef>
                          <a:spcPts val="0"/>
                        </a:spcBef>
                        <a:spcAft>
                          <a:spcPts val="0"/>
                        </a:spcAft>
                      </a:pPr>
                      <a:r>
                        <a:rPr lang="en-US" sz="1200" b="1" dirty="0">
                          <a:effectLst/>
                        </a:rPr>
                        <a:t>Net Gen Additions</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10800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16160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17480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28048</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10240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14320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314425">
                <a:tc>
                  <a:txBody>
                    <a:bodyPr/>
                    <a:lstStyle/>
                    <a:p>
                      <a:pPr marL="0" marR="0">
                        <a:spcBef>
                          <a:spcPts val="0"/>
                        </a:spcBef>
                        <a:spcAft>
                          <a:spcPts val="0"/>
                        </a:spcAft>
                      </a:pPr>
                      <a:r>
                        <a:rPr lang="en-US" sz="1200" b="1" dirty="0">
                          <a:effectLst/>
                        </a:rPr>
                        <a:t>Gen Retirements</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9981</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12469</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19388</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24045</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12288</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20680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430151">
                <a:tc>
                  <a:txBody>
                    <a:bodyPr/>
                    <a:lstStyle/>
                    <a:p>
                      <a:pPr marL="0" marR="0">
                        <a:spcBef>
                          <a:spcPts val="0"/>
                        </a:spcBef>
                        <a:spcAft>
                          <a:spcPts val="0"/>
                        </a:spcAft>
                      </a:pPr>
                      <a:r>
                        <a:rPr lang="en-US" sz="1200" b="1" dirty="0">
                          <a:effectLst/>
                        </a:rPr>
                        <a:t>Net Generation Change</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819</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3691</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-1908</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4003</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-2048</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-6360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314425">
                <a:tc>
                  <a:txBody>
                    <a:bodyPr/>
                    <a:lstStyle/>
                    <a:p>
                      <a:pPr marL="0" marR="0">
                        <a:spcBef>
                          <a:spcPts val="0"/>
                        </a:spcBef>
                        <a:spcAft>
                          <a:spcPts val="0"/>
                        </a:spcAft>
                      </a:pPr>
                      <a:r>
                        <a:rPr lang="en-US" sz="1200" b="1" dirty="0">
                          <a:effectLst/>
                        </a:rPr>
                        <a:t>DC Tie Adds</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2000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2000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314425">
                <a:tc>
                  <a:txBody>
                    <a:bodyPr/>
                    <a:lstStyle/>
                    <a:p>
                      <a:pPr marL="0" marR="0">
                        <a:spcBef>
                          <a:spcPts val="0"/>
                        </a:spcBef>
                        <a:spcAft>
                          <a:spcPts val="0"/>
                        </a:spcAft>
                      </a:pPr>
                      <a:r>
                        <a:rPr lang="en-US" sz="1200" b="1" dirty="0">
                          <a:effectLst/>
                        </a:rPr>
                        <a:t>SVCs Added (MVAr)</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400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1147</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1965</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4920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200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r h="430151">
                <a:tc>
                  <a:txBody>
                    <a:bodyPr/>
                    <a:lstStyle/>
                    <a:p>
                      <a:pPr marL="0" marR="0">
                        <a:spcBef>
                          <a:spcPts val="0"/>
                        </a:spcBef>
                        <a:spcAft>
                          <a:spcPts val="0"/>
                        </a:spcAft>
                      </a:pPr>
                      <a:r>
                        <a:rPr lang="en-US" sz="1200" b="1" dirty="0">
                          <a:effectLst/>
                        </a:rPr>
                        <a:t>Load (90th Percentile) [c]</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83980</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86055</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83788</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85351</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75605</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73805</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1"/>
                  </a:ext>
                </a:extLst>
              </a:tr>
              <a:tr h="314425">
                <a:tc>
                  <a:txBody>
                    <a:bodyPr/>
                    <a:lstStyle/>
                    <a:p>
                      <a:pPr marL="0" marR="0">
                        <a:spcBef>
                          <a:spcPts val="0"/>
                        </a:spcBef>
                        <a:spcAft>
                          <a:spcPts val="0"/>
                        </a:spcAft>
                      </a:pPr>
                      <a:r>
                        <a:rPr lang="en-US" sz="1200" b="1" dirty="0">
                          <a:effectLst/>
                        </a:rPr>
                        <a:t>Losses</a:t>
                      </a:r>
                      <a:endParaRPr lang="en-US" sz="1200" b="1"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2.49%</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2.89%</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4.12%</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5.53%</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2.22%</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marL="0" marR="0" algn="ctr">
                        <a:spcBef>
                          <a:spcPts val="0"/>
                        </a:spcBef>
                        <a:spcAft>
                          <a:spcPts val="0"/>
                        </a:spcAft>
                      </a:pPr>
                      <a:r>
                        <a:rPr lang="en-US" sz="1100" dirty="0">
                          <a:effectLst/>
                        </a:rPr>
                        <a:t>2.75%</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8514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additions and retirement in Current Trends (2031)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dirty="0"/>
          </a:p>
        </p:txBody>
      </p:sp>
      <p:pic>
        <p:nvPicPr>
          <p:cNvPr id="5" name="Picture 4"/>
          <p:cNvPicPr/>
          <p:nvPr/>
        </p:nvPicPr>
        <p:blipFill>
          <a:blip r:embed="rId2"/>
          <a:stretch>
            <a:fillRect/>
          </a:stretch>
        </p:blipFill>
        <p:spPr>
          <a:xfrm>
            <a:off x="1676400" y="1295400"/>
            <a:ext cx="5380355" cy="5141435"/>
          </a:xfrm>
          <a:prstGeom prst="rect">
            <a:avLst/>
          </a:prstGeom>
        </p:spPr>
      </p:pic>
    </p:spTree>
    <p:extLst>
      <p:ext uri="{BB962C8B-B14F-4D97-AF65-F5344CB8AC3E}">
        <p14:creationId xmlns:p14="http://schemas.microsoft.com/office/powerpoint/2010/main" val="243790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additions and retirement in Environmental Mandate scenario (2031)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dirty="0"/>
          </a:p>
        </p:txBody>
      </p:sp>
      <p:pic>
        <p:nvPicPr>
          <p:cNvPr id="6" name="Picture 5"/>
          <p:cNvPicPr/>
          <p:nvPr/>
        </p:nvPicPr>
        <p:blipFill>
          <a:blip r:embed="rId2"/>
          <a:stretch>
            <a:fillRect/>
          </a:stretch>
        </p:blipFill>
        <p:spPr>
          <a:xfrm>
            <a:off x="1905000" y="1386682"/>
            <a:ext cx="4637405" cy="4894580"/>
          </a:xfrm>
          <a:prstGeom prst="rect">
            <a:avLst/>
          </a:prstGeom>
        </p:spPr>
      </p:pic>
    </p:spTree>
    <p:extLst>
      <p:ext uri="{BB962C8B-B14F-4D97-AF65-F5344CB8AC3E}">
        <p14:creationId xmlns:p14="http://schemas.microsoft.com/office/powerpoint/2010/main" val="3137864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Generation additions and retirement in High Energy Efficiency – Distributed Generation scenario (2031)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dirty="0"/>
          </a:p>
        </p:txBody>
      </p:sp>
      <p:pic>
        <p:nvPicPr>
          <p:cNvPr id="5" name="Picture 4"/>
          <p:cNvPicPr/>
          <p:nvPr/>
        </p:nvPicPr>
        <p:blipFill>
          <a:blip r:embed="rId2"/>
          <a:stretch>
            <a:fillRect/>
          </a:stretch>
        </p:blipFill>
        <p:spPr>
          <a:xfrm>
            <a:off x="2057400" y="1066800"/>
            <a:ext cx="5165090" cy="5140007"/>
          </a:xfrm>
          <a:prstGeom prst="rect">
            <a:avLst/>
          </a:prstGeom>
        </p:spPr>
      </p:pic>
    </p:spTree>
    <p:extLst>
      <p:ext uri="{BB962C8B-B14F-4D97-AF65-F5344CB8AC3E}">
        <p14:creationId xmlns:p14="http://schemas.microsoft.com/office/powerpoint/2010/main" val="3547120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Generation additions and retirement in High Energy Efficiency – Distributed Generation scenario (2031)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dirty="0"/>
          </a:p>
        </p:txBody>
      </p:sp>
      <p:pic>
        <p:nvPicPr>
          <p:cNvPr id="5" name="Picture 4"/>
          <p:cNvPicPr/>
          <p:nvPr/>
        </p:nvPicPr>
        <p:blipFill>
          <a:blip r:embed="rId2"/>
          <a:stretch>
            <a:fillRect/>
          </a:stretch>
        </p:blipFill>
        <p:spPr>
          <a:xfrm>
            <a:off x="2057400" y="1066800"/>
            <a:ext cx="5165090" cy="5140007"/>
          </a:xfrm>
          <a:prstGeom prst="rect">
            <a:avLst/>
          </a:prstGeom>
        </p:spPr>
      </p:pic>
    </p:spTree>
    <p:extLst>
      <p:ext uri="{BB962C8B-B14F-4D97-AF65-F5344CB8AC3E}">
        <p14:creationId xmlns:p14="http://schemas.microsoft.com/office/powerpoint/2010/main" val="292627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561138"/>
            <a:ext cx="457200" cy="212725"/>
          </a:xfrm>
        </p:spPr>
        <p:txBody>
          <a:bodyPr/>
          <a:lstStyle/>
          <a:p>
            <a:fld id="{1D93BD3E-1E9A-4970-A6F7-E7AC52762E0C}" type="slidenum">
              <a:rPr lang="en-US" smtClean="0"/>
              <a:pPr/>
              <a:t>3</a:t>
            </a:fld>
            <a:endParaRPr lang="en-US" dirty="0"/>
          </a:p>
        </p:txBody>
      </p:sp>
      <p:sp>
        <p:nvSpPr>
          <p:cNvPr id="8" name="TextBox 7"/>
          <p:cNvSpPr txBox="1"/>
          <p:nvPr/>
        </p:nvSpPr>
        <p:spPr>
          <a:xfrm>
            <a:off x="2057400" y="2819400"/>
            <a:ext cx="4852610" cy="646331"/>
          </a:xfrm>
          <a:prstGeom prst="rect">
            <a:avLst/>
          </a:prstGeom>
          <a:noFill/>
        </p:spPr>
        <p:txBody>
          <a:bodyPr wrap="none" rtlCol="0">
            <a:spAutoFit/>
          </a:bodyPr>
          <a:lstStyle/>
          <a:p>
            <a:pPr algn="ctr"/>
            <a:r>
              <a:rPr lang="en-US" sz="3600" dirty="0"/>
              <a:t>Scenario Development</a:t>
            </a:r>
          </a:p>
        </p:txBody>
      </p:sp>
    </p:spTree>
    <p:extLst>
      <p:ext uri="{BB962C8B-B14F-4D97-AF65-F5344CB8AC3E}">
        <p14:creationId xmlns:p14="http://schemas.microsoft.com/office/powerpoint/2010/main" val="1029260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upgrades (Current Trends)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dirty="0"/>
          </a:p>
        </p:txBody>
      </p:sp>
      <p:pic>
        <p:nvPicPr>
          <p:cNvPr id="5" name="Picture 4"/>
          <p:cNvPicPr/>
          <p:nvPr/>
        </p:nvPicPr>
        <p:blipFill>
          <a:blip r:embed="rId2"/>
          <a:stretch>
            <a:fillRect/>
          </a:stretch>
        </p:blipFill>
        <p:spPr>
          <a:xfrm>
            <a:off x="1828800" y="838200"/>
            <a:ext cx="5486400" cy="5410200"/>
          </a:xfrm>
          <a:prstGeom prst="rect">
            <a:avLst/>
          </a:prstGeom>
        </p:spPr>
      </p:pic>
    </p:spTree>
    <p:extLst>
      <p:ext uri="{BB962C8B-B14F-4D97-AF65-F5344CB8AC3E}">
        <p14:creationId xmlns:p14="http://schemas.microsoft.com/office/powerpoint/2010/main" val="1873772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upgrades (Environmental Mandate)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dirty="0"/>
          </a:p>
        </p:txBody>
      </p:sp>
      <p:pic>
        <p:nvPicPr>
          <p:cNvPr id="6" name="Picture 5"/>
          <p:cNvPicPr/>
          <p:nvPr/>
        </p:nvPicPr>
        <p:blipFill>
          <a:blip r:embed="rId2"/>
          <a:stretch>
            <a:fillRect/>
          </a:stretch>
        </p:blipFill>
        <p:spPr>
          <a:xfrm>
            <a:off x="1752600" y="1219200"/>
            <a:ext cx="5410200" cy="5205649"/>
          </a:xfrm>
          <a:prstGeom prst="rect">
            <a:avLst/>
          </a:prstGeom>
        </p:spPr>
      </p:pic>
    </p:spTree>
    <p:extLst>
      <p:ext uri="{BB962C8B-B14F-4D97-AF65-F5344CB8AC3E}">
        <p14:creationId xmlns:p14="http://schemas.microsoft.com/office/powerpoint/2010/main" val="3746156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Reliability upgrades (Current Trends)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33800489"/>
              </p:ext>
            </p:extLst>
          </p:nvPr>
        </p:nvGraphicFramePr>
        <p:xfrm>
          <a:off x="685800" y="762000"/>
          <a:ext cx="7762211" cy="5561653"/>
        </p:xfrm>
        <a:graphic>
          <a:graphicData uri="http://schemas.openxmlformats.org/drawingml/2006/table">
            <a:tbl>
              <a:tblPr firstRow="1" firstCol="1">
                <a:tableStyleId>{5C22544A-7EE6-4342-B048-85BDC9FD1C3A}</a:tableStyleId>
              </a:tblPr>
              <a:tblGrid>
                <a:gridCol w="1003948">
                  <a:extLst>
                    <a:ext uri="{9D8B030D-6E8A-4147-A177-3AD203B41FA5}">
                      <a16:colId xmlns:a16="http://schemas.microsoft.com/office/drawing/2014/main" val="20000"/>
                    </a:ext>
                  </a:extLst>
                </a:gridCol>
                <a:gridCol w="4907665">
                  <a:extLst>
                    <a:ext uri="{9D8B030D-6E8A-4147-A177-3AD203B41FA5}">
                      <a16:colId xmlns:a16="http://schemas.microsoft.com/office/drawing/2014/main" val="20001"/>
                    </a:ext>
                  </a:extLst>
                </a:gridCol>
                <a:gridCol w="777047">
                  <a:extLst>
                    <a:ext uri="{9D8B030D-6E8A-4147-A177-3AD203B41FA5}">
                      <a16:colId xmlns:a16="http://schemas.microsoft.com/office/drawing/2014/main" val="20002"/>
                    </a:ext>
                  </a:extLst>
                </a:gridCol>
                <a:gridCol w="1073551">
                  <a:extLst>
                    <a:ext uri="{9D8B030D-6E8A-4147-A177-3AD203B41FA5}">
                      <a16:colId xmlns:a16="http://schemas.microsoft.com/office/drawing/2014/main" val="20003"/>
                    </a:ext>
                  </a:extLst>
                </a:gridCol>
              </a:tblGrid>
              <a:tr h="204524">
                <a:tc>
                  <a:txBody>
                    <a:bodyPr/>
                    <a:lstStyle/>
                    <a:p>
                      <a:pPr algn="ctr" fontAlgn="ctr"/>
                      <a:r>
                        <a:rPr lang="en-US" sz="1200" u="none" strike="noStrike" dirty="0">
                          <a:effectLst/>
                        </a:rPr>
                        <a:t>Project Index</a:t>
                      </a:r>
                      <a:endParaRPr lang="en-US" sz="1200" b="1" i="0" u="none" strike="noStrike" dirty="0">
                        <a:solidFill>
                          <a:srgbClr val="000000"/>
                        </a:solidFill>
                        <a:effectLst/>
                        <a:latin typeface="Calibri Light" panose="020F0302020204030204" pitchFamily="34" charset="0"/>
                      </a:endParaRPr>
                    </a:p>
                  </a:txBody>
                  <a:tcPr marL="6674" marR="6674" marT="6674" marB="0" anchor="ctr"/>
                </a:tc>
                <a:tc>
                  <a:txBody>
                    <a:bodyPr/>
                    <a:lstStyle/>
                    <a:p>
                      <a:pPr algn="ctr" fontAlgn="ctr"/>
                      <a:r>
                        <a:rPr lang="en-US" sz="1200" u="none" strike="noStrike" dirty="0">
                          <a:effectLst/>
                        </a:rPr>
                        <a:t>Project Description</a:t>
                      </a:r>
                      <a:endParaRPr lang="en-US" sz="1200" b="1" i="0" u="none" strike="noStrike" dirty="0">
                        <a:solidFill>
                          <a:srgbClr val="000000"/>
                        </a:solidFill>
                        <a:effectLst/>
                        <a:latin typeface="Calibri Light" panose="020F0302020204030204" pitchFamily="34" charset="0"/>
                      </a:endParaRPr>
                    </a:p>
                  </a:txBody>
                  <a:tcPr marL="6674" marR="6674" marT="6674" marB="0" anchor="ctr"/>
                </a:tc>
                <a:tc>
                  <a:txBody>
                    <a:bodyPr/>
                    <a:lstStyle/>
                    <a:p>
                      <a:pPr algn="ctr" fontAlgn="ctr"/>
                      <a:r>
                        <a:rPr lang="en-US" sz="1200" u="none" strike="noStrike" dirty="0">
                          <a:effectLst/>
                        </a:rPr>
                        <a:t>2026</a:t>
                      </a:r>
                      <a:endParaRPr lang="en-US" sz="1200" b="1" i="0" u="none" strike="noStrike" dirty="0">
                        <a:solidFill>
                          <a:srgbClr val="000000"/>
                        </a:solidFill>
                        <a:effectLst/>
                        <a:latin typeface="Calibri Light" panose="020F0302020204030204" pitchFamily="34" charset="0"/>
                      </a:endParaRPr>
                    </a:p>
                  </a:txBody>
                  <a:tcPr marL="6674" marR="6674" marT="6674" marB="0" anchor="ctr"/>
                </a:tc>
                <a:tc>
                  <a:txBody>
                    <a:bodyPr/>
                    <a:lstStyle/>
                    <a:p>
                      <a:pPr algn="ctr" fontAlgn="ctr"/>
                      <a:r>
                        <a:rPr lang="en-US" sz="1200" u="none" strike="noStrike" dirty="0">
                          <a:effectLst/>
                        </a:rPr>
                        <a:t>2031</a:t>
                      </a:r>
                      <a:endParaRPr lang="en-US" sz="1200" b="1" i="0" u="none" strike="noStrike" dirty="0">
                        <a:solidFill>
                          <a:srgbClr val="000000"/>
                        </a:solidFill>
                        <a:effectLst/>
                        <a:latin typeface="Calibri Light" panose="020F0302020204030204" pitchFamily="34" charset="0"/>
                      </a:endParaRPr>
                    </a:p>
                  </a:txBody>
                  <a:tcPr marL="6674" marR="6674" marT="6674" marB="0" anchor="ctr"/>
                </a:tc>
                <a:extLst>
                  <a:ext uri="{0D108BD9-81ED-4DB2-BD59-A6C34878D82A}">
                    <a16:rowId xmlns:a16="http://schemas.microsoft.com/office/drawing/2014/main" val="10000"/>
                  </a:ext>
                </a:extLst>
              </a:tr>
              <a:tr h="163619">
                <a:tc>
                  <a:txBody>
                    <a:bodyPr/>
                    <a:lstStyle/>
                    <a:p>
                      <a:pPr algn="ctr" fontAlgn="b"/>
                      <a:r>
                        <a:rPr lang="en-US" sz="1050" u="none" strike="noStrike" dirty="0">
                          <a:effectLst/>
                        </a:rPr>
                        <a:t>NC2</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Alliance   to Roanoke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 </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1"/>
                  </a:ext>
                </a:extLst>
              </a:tr>
              <a:tr h="163619">
                <a:tc>
                  <a:txBody>
                    <a:bodyPr/>
                    <a:lstStyle/>
                    <a:p>
                      <a:pPr algn="ctr" fontAlgn="b"/>
                      <a:r>
                        <a:rPr lang="en-US" sz="1050" u="none" strike="noStrike" dirty="0">
                          <a:effectLst/>
                        </a:rPr>
                        <a:t>NC3</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Benbrook Switch to Sycamore Creek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2"/>
                  </a:ext>
                </a:extLst>
              </a:tr>
              <a:tr h="163619">
                <a:tc>
                  <a:txBody>
                    <a:bodyPr/>
                    <a:lstStyle/>
                    <a:p>
                      <a:pPr algn="ctr" fontAlgn="b"/>
                      <a:r>
                        <a:rPr lang="en-US" sz="1050" u="none" strike="noStrike" dirty="0">
                          <a:effectLst/>
                        </a:rPr>
                        <a:t>NC4</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Bowman Switch   to Garvey Road Switch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3"/>
                  </a:ext>
                </a:extLst>
              </a:tr>
              <a:tr h="163619">
                <a:tc>
                  <a:txBody>
                    <a:bodyPr/>
                    <a:lstStyle/>
                    <a:p>
                      <a:pPr algn="ctr" fontAlgn="b"/>
                      <a:r>
                        <a:rPr lang="en-US" sz="1050" u="none" strike="noStrike" dirty="0">
                          <a:effectLst/>
                        </a:rPr>
                        <a:t>NC7</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Garvey Switch Road  to Graham SES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4"/>
                  </a:ext>
                </a:extLst>
              </a:tr>
              <a:tr h="163619">
                <a:tc>
                  <a:txBody>
                    <a:bodyPr/>
                    <a:lstStyle/>
                    <a:p>
                      <a:pPr algn="ctr" fontAlgn="b"/>
                      <a:r>
                        <a:rPr lang="en-US" sz="1050" u="none" strike="noStrike" dirty="0">
                          <a:effectLst/>
                        </a:rPr>
                        <a:t>NC8</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Graham SES   to Parker Switch  345-kV double circuit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5"/>
                  </a:ext>
                </a:extLst>
              </a:tr>
              <a:tr h="163619">
                <a:tc>
                  <a:txBody>
                    <a:bodyPr/>
                    <a:lstStyle/>
                    <a:p>
                      <a:pPr algn="ctr" fontAlgn="b"/>
                      <a:r>
                        <a:rPr lang="en-US" sz="1050" u="none" strike="noStrike" dirty="0">
                          <a:effectLst/>
                        </a:rPr>
                        <a:t>NC9</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Hicks Switch  to Alliance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6"/>
                  </a:ext>
                </a:extLst>
              </a:tr>
              <a:tr h="163619">
                <a:tc>
                  <a:txBody>
                    <a:bodyPr/>
                    <a:lstStyle/>
                    <a:p>
                      <a:pPr algn="ctr" fontAlgn="b"/>
                      <a:r>
                        <a:rPr lang="en-US" sz="1050" u="none" strike="noStrike" dirty="0">
                          <a:effectLst/>
                        </a:rPr>
                        <a:t>NC10</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Hicks Switch  to Roanoke Switch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7"/>
                  </a:ext>
                </a:extLst>
              </a:tr>
              <a:tr h="449954">
                <a:tc>
                  <a:txBody>
                    <a:bodyPr/>
                    <a:lstStyle/>
                    <a:p>
                      <a:pPr algn="ctr" fontAlgn="b"/>
                      <a:r>
                        <a:rPr lang="en-US" sz="1050" u="none" strike="noStrike" dirty="0">
                          <a:effectLst/>
                        </a:rPr>
                        <a:t>NC11</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Liggett Switch  to Norwood Switch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8"/>
                  </a:ext>
                </a:extLst>
              </a:tr>
              <a:tr h="163619">
                <a:tc>
                  <a:txBody>
                    <a:bodyPr/>
                    <a:lstStyle/>
                    <a:p>
                      <a:pPr algn="ctr" fontAlgn="b"/>
                      <a:r>
                        <a:rPr lang="en-US" sz="1050" u="none" strike="noStrike" dirty="0">
                          <a:effectLst/>
                        </a:rPr>
                        <a:t>NC14</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Parker Switch  to Benbrook Switch  345-kV double circuit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09"/>
                  </a:ext>
                </a:extLst>
              </a:tr>
              <a:tr h="589029">
                <a:tc>
                  <a:txBody>
                    <a:bodyPr/>
                    <a:lstStyle/>
                    <a:p>
                      <a:pPr algn="ctr" fontAlgn="b"/>
                      <a:r>
                        <a:rPr lang="en-US" sz="1050" u="none" strike="noStrike" dirty="0">
                          <a:effectLst/>
                        </a:rPr>
                        <a:t>NC15</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Riley   to Fisher Road Switch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0"/>
                  </a:ext>
                </a:extLst>
              </a:tr>
              <a:tr h="163619">
                <a:tc>
                  <a:txBody>
                    <a:bodyPr/>
                    <a:lstStyle/>
                    <a:p>
                      <a:pPr algn="ctr" fontAlgn="b"/>
                      <a:r>
                        <a:rPr lang="en-US" sz="1050" u="none" strike="noStrike" dirty="0">
                          <a:effectLst/>
                        </a:rPr>
                        <a:t>NC16</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Roanoke Switch to Lewisville Switch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1"/>
                  </a:ext>
                </a:extLst>
              </a:tr>
              <a:tr h="163619">
                <a:tc>
                  <a:txBody>
                    <a:bodyPr/>
                    <a:lstStyle/>
                    <a:p>
                      <a:pPr algn="ctr" fontAlgn="b"/>
                      <a:r>
                        <a:rPr lang="en-US" sz="1050" u="none" strike="noStrike" dirty="0">
                          <a:effectLst/>
                        </a:rPr>
                        <a:t>NC17</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Venus Switch   to Britton Road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2"/>
                  </a:ext>
                </a:extLst>
              </a:tr>
              <a:tr h="163619">
                <a:tc>
                  <a:txBody>
                    <a:bodyPr/>
                    <a:lstStyle/>
                    <a:p>
                      <a:pPr algn="ctr" fontAlgn="b"/>
                      <a:r>
                        <a:rPr lang="en-US" sz="1050" u="none" strike="noStrike" dirty="0">
                          <a:effectLst/>
                        </a:rPr>
                        <a:t>NC18</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Wolf hollow  to Mitchell Bend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3"/>
                  </a:ext>
                </a:extLst>
              </a:tr>
              <a:tr h="163619">
                <a:tc>
                  <a:txBody>
                    <a:bodyPr/>
                    <a:lstStyle/>
                    <a:p>
                      <a:pPr algn="ctr" fontAlgn="b"/>
                      <a:r>
                        <a:rPr lang="en-US" sz="1050" u="none" strike="noStrike" dirty="0">
                          <a:effectLst/>
                        </a:rPr>
                        <a:t>NC19</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Webb  to Britton Road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4"/>
                  </a:ext>
                </a:extLst>
              </a:tr>
              <a:tr h="163619">
                <a:tc>
                  <a:txBody>
                    <a:bodyPr/>
                    <a:lstStyle/>
                    <a:p>
                      <a:pPr algn="ctr" fontAlgn="b"/>
                      <a:r>
                        <a:rPr lang="en-US" sz="1050" u="none" strike="noStrike" dirty="0">
                          <a:effectLst/>
                        </a:rPr>
                        <a:t>NC20</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Rocky Creek   to Everman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5"/>
                  </a:ext>
                </a:extLst>
              </a:tr>
              <a:tr h="163619">
                <a:tc>
                  <a:txBody>
                    <a:bodyPr/>
                    <a:lstStyle/>
                    <a:p>
                      <a:pPr algn="ctr" fontAlgn="b"/>
                      <a:r>
                        <a:rPr lang="en-US" sz="1050" u="none" strike="noStrike" dirty="0">
                          <a:effectLst/>
                        </a:rPr>
                        <a:t>NC21</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Everman  to Kenandale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6"/>
                  </a:ext>
                </a:extLst>
              </a:tr>
              <a:tr h="163619">
                <a:tc>
                  <a:txBody>
                    <a:bodyPr/>
                    <a:lstStyle/>
                    <a:p>
                      <a:pPr algn="ctr" fontAlgn="b"/>
                      <a:r>
                        <a:rPr lang="en-US" sz="1050" u="none" strike="noStrike" dirty="0">
                          <a:effectLst/>
                        </a:rPr>
                        <a:t>NC22</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Webb  to Cedar Hill Switch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7"/>
                  </a:ext>
                </a:extLst>
              </a:tr>
              <a:tr h="163619">
                <a:tc>
                  <a:txBody>
                    <a:bodyPr/>
                    <a:lstStyle/>
                    <a:p>
                      <a:pPr algn="ctr" fontAlgn="b"/>
                      <a:r>
                        <a:rPr lang="en-US" sz="1050" u="none" strike="noStrike" dirty="0">
                          <a:effectLst/>
                        </a:rPr>
                        <a:t>NC23</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Sycamore Creek   to Everman Switch   345-kV line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8"/>
                  </a:ext>
                </a:extLst>
              </a:tr>
              <a:tr h="163619">
                <a:tc>
                  <a:txBody>
                    <a:bodyPr/>
                    <a:lstStyle/>
                    <a:p>
                      <a:pPr algn="ctr" fontAlgn="b"/>
                      <a:r>
                        <a:rPr lang="en-US" sz="1050" u="none" strike="noStrike" dirty="0">
                          <a:effectLst/>
                        </a:rPr>
                        <a:t>NC24</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Carrolton Northwest auto  transformer  )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19"/>
                  </a:ext>
                </a:extLst>
              </a:tr>
              <a:tr h="163619">
                <a:tc>
                  <a:txBody>
                    <a:bodyPr/>
                    <a:lstStyle/>
                    <a:p>
                      <a:pPr algn="ctr" fontAlgn="b"/>
                      <a:r>
                        <a:rPr lang="en-US" sz="1050" u="none" strike="noStrike" dirty="0">
                          <a:effectLst/>
                        </a:rPr>
                        <a:t>NC25</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Lewisville New Tap Project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20"/>
                  </a:ext>
                </a:extLst>
              </a:tr>
              <a:tr h="163619">
                <a:tc>
                  <a:txBody>
                    <a:bodyPr/>
                    <a:lstStyle/>
                    <a:p>
                      <a:pPr algn="ctr" fontAlgn="b"/>
                      <a:r>
                        <a:rPr lang="en-US" sz="1050" u="none" strike="noStrike" dirty="0">
                          <a:effectLst/>
                        </a:rPr>
                        <a:t>NC27</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Roanoke Switch  to Roanoke Switch  345-kV bus tie breaker upgrade</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21"/>
                  </a:ext>
                </a:extLst>
              </a:tr>
              <a:tr h="163619">
                <a:tc>
                  <a:txBody>
                    <a:bodyPr/>
                    <a:lstStyle/>
                    <a:p>
                      <a:pPr algn="ctr" fontAlgn="b"/>
                      <a:r>
                        <a:rPr lang="en-US" sz="1050" u="none" strike="noStrike" dirty="0">
                          <a:effectLst/>
                        </a:rPr>
                        <a:t>FW1</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Upgrade WFW Alamito Creek Southern Loop</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22"/>
                  </a:ext>
                </a:extLst>
              </a:tr>
              <a:tr h="163619">
                <a:tc>
                  <a:txBody>
                    <a:bodyPr/>
                    <a:lstStyle/>
                    <a:p>
                      <a:pPr algn="ctr" fontAlgn="b"/>
                      <a:r>
                        <a:rPr lang="en-US" sz="1050" u="none" strike="noStrike" dirty="0">
                          <a:effectLst/>
                        </a:rPr>
                        <a:t>FW2</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Upgrade the 138kV line from Wink to Cheyenta Tap to Dollarhide to Andrews County South</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23"/>
                  </a:ext>
                </a:extLst>
              </a:tr>
              <a:tr h="163619">
                <a:tc>
                  <a:txBody>
                    <a:bodyPr/>
                    <a:lstStyle/>
                    <a:p>
                      <a:pPr algn="ctr" fontAlgn="b"/>
                      <a:r>
                        <a:rPr lang="en-US" sz="1050" u="none" strike="noStrike" dirty="0">
                          <a:effectLst/>
                        </a:rPr>
                        <a:t>SC3</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Cico  - Comfort  138-kV line rebuild</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 </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24"/>
                  </a:ext>
                </a:extLst>
              </a:tr>
              <a:tr h="490858">
                <a:tc>
                  <a:txBody>
                    <a:bodyPr/>
                    <a:lstStyle/>
                    <a:p>
                      <a:pPr algn="ctr" fontAlgn="b"/>
                      <a:r>
                        <a:rPr lang="en-US" sz="1050" u="none" strike="noStrike" dirty="0">
                          <a:effectLst/>
                        </a:rPr>
                        <a:t>SC4</a:t>
                      </a:r>
                      <a:endParaRPr lang="en-US" sz="1050" b="0" i="0" u="none" strike="noStrike" dirty="0">
                        <a:solidFill>
                          <a:srgbClr val="000000"/>
                        </a:solidFill>
                        <a:effectLst/>
                        <a:latin typeface="Calibri" panose="020F0502020204030204" pitchFamily="34" charset="0"/>
                      </a:endParaRPr>
                    </a:p>
                  </a:txBody>
                  <a:tcPr marL="6674" marR="6674" marT="6674" marB="0" anchor="b"/>
                </a:tc>
                <a:tc>
                  <a:txBody>
                    <a:bodyPr/>
                    <a:lstStyle/>
                    <a:p>
                      <a:pPr algn="l" fontAlgn="ctr"/>
                      <a:r>
                        <a:rPr lang="en-US" sz="1050" u="none" strike="noStrike" dirty="0">
                          <a:effectLst/>
                        </a:rPr>
                        <a:t>--Winchester new 345-kV substation. </a:t>
                      </a:r>
                      <a:br>
                        <a:rPr lang="en-US" sz="1050" u="none" strike="noStrike" dirty="0">
                          <a:effectLst/>
                        </a:rPr>
                      </a:br>
                      <a:r>
                        <a:rPr lang="en-US" sz="1050" u="none" strike="noStrike" dirty="0">
                          <a:effectLst/>
                        </a:rPr>
                        <a:t>--Winchester 345/138-kV auto addition.</a:t>
                      </a:r>
                      <a:br>
                        <a:rPr lang="en-US" sz="1050" u="none" strike="noStrike" dirty="0">
                          <a:effectLst/>
                        </a:rPr>
                      </a:br>
                      <a:r>
                        <a:rPr lang="en-US" sz="1050" u="none" strike="noStrike" dirty="0">
                          <a:effectLst/>
                        </a:rPr>
                        <a:t>--Winchester to Fayetteville 138-kV line rebuild.</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a:t>
                      </a:r>
                      <a:endParaRPr lang="en-US" sz="1050" b="0" i="0" u="none" strike="noStrike" dirty="0">
                        <a:solidFill>
                          <a:srgbClr val="000000"/>
                        </a:solidFill>
                        <a:effectLst/>
                        <a:latin typeface="Calibri" panose="020F0502020204030204" pitchFamily="34" charset="0"/>
                      </a:endParaRPr>
                    </a:p>
                  </a:txBody>
                  <a:tcPr marL="6674" marR="6674" marT="6674" marB="0" anchor="ctr"/>
                </a:tc>
                <a:tc>
                  <a:txBody>
                    <a:bodyPr/>
                    <a:lstStyle/>
                    <a:p>
                      <a:pPr algn="ctr" fontAlgn="ctr"/>
                      <a:r>
                        <a:rPr lang="en-US" sz="1050" u="none" strike="noStrike" dirty="0">
                          <a:effectLst/>
                        </a:rPr>
                        <a:t>X </a:t>
                      </a:r>
                      <a:endParaRPr lang="en-US" sz="1050" b="0" i="0" u="none" strike="noStrike" dirty="0">
                        <a:solidFill>
                          <a:srgbClr val="000000"/>
                        </a:solidFill>
                        <a:effectLst/>
                        <a:latin typeface="Calibri" panose="020F0502020204030204" pitchFamily="34" charset="0"/>
                      </a:endParaRPr>
                    </a:p>
                  </a:txBody>
                  <a:tcPr marL="6674" marR="6674" marT="6674" marB="0" anchor="ct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875650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Reliability upgrades (Environmental Mandate)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97974596"/>
              </p:ext>
            </p:extLst>
          </p:nvPr>
        </p:nvGraphicFramePr>
        <p:xfrm>
          <a:off x="533400" y="766134"/>
          <a:ext cx="8382000" cy="5891841"/>
        </p:xfrm>
        <a:graphic>
          <a:graphicData uri="http://schemas.openxmlformats.org/drawingml/2006/table">
            <a:tbl>
              <a:tblPr firstRow="1" firstCol="1">
                <a:tableStyleId>{5C22544A-7EE6-4342-B048-85BDC9FD1C3A}</a:tableStyleId>
              </a:tblPr>
              <a:tblGrid>
                <a:gridCol w="1115301">
                  <a:extLst>
                    <a:ext uri="{9D8B030D-6E8A-4147-A177-3AD203B41FA5}">
                      <a16:colId xmlns:a16="http://schemas.microsoft.com/office/drawing/2014/main" val="20000"/>
                    </a:ext>
                  </a:extLst>
                </a:gridCol>
                <a:gridCol w="5519017">
                  <a:extLst>
                    <a:ext uri="{9D8B030D-6E8A-4147-A177-3AD203B41FA5}">
                      <a16:colId xmlns:a16="http://schemas.microsoft.com/office/drawing/2014/main" val="20001"/>
                    </a:ext>
                  </a:extLst>
                </a:gridCol>
                <a:gridCol w="873841">
                  <a:extLst>
                    <a:ext uri="{9D8B030D-6E8A-4147-A177-3AD203B41FA5}">
                      <a16:colId xmlns:a16="http://schemas.microsoft.com/office/drawing/2014/main" val="20002"/>
                    </a:ext>
                  </a:extLst>
                </a:gridCol>
                <a:gridCol w="873841">
                  <a:extLst>
                    <a:ext uri="{9D8B030D-6E8A-4147-A177-3AD203B41FA5}">
                      <a16:colId xmlns:a16="http://schemas.microsoft.com/office/drawing/2014/main" val="20003"/>
                    </a:ext>
                  </a:extLst>
                </a:gridCol>
              </a:tblGrid>
              <a:tr h="223157">
                <a:tc>
                  <a:txBody>
                    <a:bodyPr/>
                    <a:lstStyle/>
                    <a:p>
                      <a:pPr algn="ctr" fontAlgn="ctr"/>
                      <a:r>
                        <a:rPr lang="en-US" sz="800" u="none" strike="noStrike" dirty="0">
                          <a:effectLst/>
                        </a:rPr>
                        <a:t>Project Index</a:t>
                      </a:r>
                      <a:endParaRPr lang="en-US" sz="800" b="1" i="0" u="none" strike="noStrike" dirty="0">
                        <a:solidFill>
                          <a:srgbClr val="000000"/>
                        </a:solidFill>
                        <a:effectLst/>
                        <a:latin typeface="Calibri Light" panose="020F0302020204030204" pitchFamily="34" charset="0"/>
                      </a:endParaRPr>
                    </a:p>
                  </a:txBody>
                  <a:tcPr marL="2284" marR="2284" marT="2284" marB="0" anchor="ctr"/>
                </a:tc>
                <a:tc>
                  <a:txBody>
                    <a:bodyPr/>
                    <a:lstStyle/>
                    <a:p>
                      <a:pPr algn="ctr" fontAlgn="ctr"/>
                      <a:r>
                        <a:rPr lang="en-US" sz="800" u="none" strike="noStrike" dirty="0">
                          <a:effectLst/>
                        </a:rPr>
                        <a:t>Project Description</a:t>
                      </a:r>
                      <a:endParaRPr lang="en-US" sz="800" b="1" i="0" u="none" strike="noStrike" dirty="0">
                        <a:solidFill>
                          <a:srgbClr val="000000"/>
                        </a:solidFill>
                        <a:effectLst/>
                        <a:latin typeface="Calibri Light" panose="020F0302020204030204" pitchFamily="34" charset="0"/>
                      </a:endParaRPr>
                    </a:p>
                  </a:txBody>
                  <a:tcPr marL="2284" marR="2284" marT="2284" marB="0" anchor="ctr"/>
                </a:tc>
                <a:tc>
                  <a:txBody>
                    <a:bodyPr/>
                    <a:lstStyle/>
                    <a:p>
                      <a:pPr algn="ctr" fontAlgn="ctr"/>
                      <a:r>
                        <a:rPr lang="en-US" sz="800" u="none" strike="noStrike" dirty="0">
                          <a:effectLst/>
                        </a:rPr>
                        <a:t>2026</a:t>
                      </a:r>
                      <a:endParaRPr lang="en-US" sz="800" b="1" i="0" u="none" strike="noStrike" dirty="0">
                        <a:solidFill>
                          <a:srgbClr val="000000"/>
                        </a:solidFill>
                        <a:effectLst/>
                        <a:latin typeface="Calibri Light" panose="020F0302020204030204" pitchFamily="34" charset="0"/>
                      </a:endParaRPr>
                    </a:p>
                  </a:txBody>
                  <a:tcPr marL="2284" marR="2284" marT="2284" marB="0" anchor="ctr"/>
                </a:tc>
                <a:tc>
                  <a:txBody>
                    <a:bodyPr/>
                    <a:lstStyle/>
                    <a:p>
                      <a:pPr algn="ctr" fontAlgn="ctr"/>
                      <a:r>
                        <a:rPr lang="en-US" sz="800" u="none" strike="noStrike" dirty="0">
                          <a:effectLst/>
                        </a:rPr>
                        <a:t>2031</a:t>
                      </a:r>
                      <a:endParaRPr lang="en-US" sz="800" b="1" i="0" u="none" strike="noStrike" dirty="0">
                        <a:solidFill>
                          <a:srgbClr val="000000"/>
                        </a:solidFill>
                        <a:effectLst/>
                        <a:latin typeface="Calibri Light" panose="020F0302020204030204" pitchFamily="34" charset="0"/>
                      </a:endParaRPr>
                    </a:p>
                  </a:txBody>
                  <a:tcPr marL="2284" marR="2284" marT="2284" marB="0" anchor="ctr"/>
                </a:tc>
                <a:extLst>
                  <a:ext uri="{0D108BD9-81ED-4DB2-BD59-A6C34878D82A}">
                    <a16:rowId xmlns:a16="http://schemas.microsoft.com/office/drawing/2014/main" val="10000"/>
                  </a:ext>
                </a:extLst>
              </a:tr>
              <a:tr h="65279">
                <a:tc>
                  <a:txBody>
                    <a:bodyPr/>
                    <a:lstStyle/>
                    <a:p>
                      <a:pPr algn="ctr" fontAlgn="ctr"/>
                      <a:r>
                        <a:rPr lang="en-US" sz="600" u="none" strike="noStrike" dirty="0">
                          <a:effectLst/>
                        </a:rPr>
                        <a:t>NC1</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Alliance   to Roanoke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1"/>
                  </a:ext>
                </a:extLst>
              </a:tr>
              <a:tr h="65279">
                <a:tc>
                  <a:txBody>
                    <a:bodyPr/>
                    <a:lstStyle/>
                    <a:p>
                      <a:pPr algn="ctr" fontAlgn="ctr"/>
                      <a:r>
                        <a:rPr lang="en-US" sz="600" u="none" strike="noStrike" dirty="0">
                          <a:effectLst/>
                        </a:rPr>
                        <a:t>NC2</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Benbrook Switch to Sycamore Creek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2"/>
                  </a:ext>
                </a:extLst>
              </a:tr>
              <a:tr h="128968">
                <a:tc>
                  <a:txBody>
                    <a:bodyPr/>
                    <a:lstStyle/>
                    <a:p>
                      <a:pPr algn="ctr" fontAlgn="ctr"/>
                      <a:r>
                        <a:rPr lang="en-US" sz="600" u="none" strike="noStrike" dirty="0">
                          <a:effectLst/>
                        </a:rPr>
                        <a:t>NC3</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Bowman Switch   to Garvey Road Switch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3"/>
                  </a:ext>
                </a:extLst>
              </a:tr>
              <a:tr h="128968">
                <a:tc>
                  <a:txBody>
                    <a:bodyPr/>
                    <a:lstStyle/>
                    <a:p>
                      <a:pPr algn="ctr" fontAlgn="ctr"/>
                      <a:r>
                        <a:rPr lang="en-US" sz="600" u="none" strike="noStrike" dirty="0">
                          <a:effectLst/>
                        </a:rPr>
                        <a:t>NC4</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Garvey Switch Road  to Graham SES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4"/>
                  </a:ext>
                </a:extLst>
              </a:tr>
              <a:tr h="128968">
                <a:tc>
                  <a:txBody>
                    <a:bodyPr/>
                    <a:lstStyle/>
                    <a:p>
                      <a:pPr algn="ctr" fontAlgn="ctr"/>
                      <a:r>
                        <a:rPr lang="en-US" sz="600" u="none" strike="noStrike" dirty="0">
                          <a:effectLst/>
                        </a:rPr>
                        <a:t>NC5</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Graham SES   to Parker Switch  345-kV double circuit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5"/>
                  </a:ext>
                </a:extLst>
              </a:tr>
              <a:tr h="65279">
                <a:tc>
                  <a:txBody>
                    <a:bodyPr/>
                    <a:lstStyle/>
                    <a:p>
                      <a:pPr algn="ctr" fontAlgn="ctr"/>
                      <a:r>
                        <a:rPr lang="en-US" sz="600" u="none" strike="noStrike" dirty="0">
                          <a:effectLst/>
                        </a:rPr>
                        <a:t>NC6</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Hicks Switch  to Alliance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6"/>
                  </a:ext>
                </a:extLst>
              </a:tr>
              <a:tr h="0">
                <a:tc>
                  <a:txBody>
                    <a:bodyPr/>
                    <a:lstStyle/>
                    <a:p>
                      <a:pPr algn="ctr" fontAlgn="ctr"/>
                      <a:r>
                        <a:rPr lang="en-US" sz="600" u="none" strike="noStrike" dirty="0">
                          <a:effectLst/>
                        </a:rPr>
                        <a:t>NC7</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Hicks Switch  to Roanoke Switch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7"/>
                  </a:ext>
                </a:extLst>
              </a:tr>
              <a:tr h="65279">
                <a:tc>
                  <a:txBody>
                    <a:bodyPr/>
                    <a:lstStyle/>
                    <a:p>
                      <a:pPr algn="ctr" fontAlgn="ctr"/>
                      <a:r>
                        <a:rPr lang="en-US" sz="600" u="none" strike="noStrike" dirty="0">
                          <a:effectLst/>
                        </a:rPr>
                        <a:t>NC8</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Roanoke Switch to Lewisville Switch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8"/>
                  </a:ext>
                </a:extLst>
              </a:tr>
              <a:tr h="128968">
                <a:tc>
                  <a:txBody>
                    <a:bodyPr/>
                    <a:lstStyle/>
                    <a:p>
                      <a:pPr algn="ctr" fontAlgn="ctr"/>
                      <a:r>
                        <a:rPr lang="en-US" sz="600" u="none" strike="noStrike" dirty="0">
                          <a:effectLst/>
                        </a:rPr>
                        <a:t>NC9</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Parker Switch  to Benbrook Switch  345-kV double circuit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9"/>
                  </a:ext>
                </a:extLst>
              </a:tr>
              <a:tr h="65279">
                <a:tc>
                  <a:txBody>
                    <a:bodyPr/>
                    <a:lstStyle/>
                    <a:p>
                      <a:pPr algn="ctr" fontAlgn="ctr"/>
                      <a:r>
                        <a:rPr lang="en-US" sz="600" u="none" strike="noStrike" dirty="0">
                          <a:effectLst/>
                        </a:rPr>
                        <a:t>NC10</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Riley   to Fisher Road Switch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0"/>
                  </a:ext>
                </a:extLst>
              </a:tr>
              <a:tr h="65279">
                <a:tc>
                  <a:txBody>
                    <a:bodyPr/>
                    <a:lstStyle/>
                    <a:p>
                      <a:pPr algn="ctr" fontAlgn="ctr"/>
                      <a:r>
                        <a:rPr lang="en-US" sz="600" u="none" strike="noStrike" dirty="0">
                          <a:effectLst/>
                        </a:rPr>
                        <a:t>NC11</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Wolf hollow  to Mitchell Bend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1"/>
                  </a:ext>
                </a:extLst>
              </a:tr>
              <a:tr h="65279">
                <a:tc>
                  <a:txBody>
                    <a:bodyPr/>
                    <a:lstStyle/>
                    <a:p>
                      <a:pPr algn="ctr" fontAlgn="ctr"/>
                      <a:r>
                        <a:rPr lang="en-US" sz="600" u="none" strike="noStrike" dirty="0">
                          <a:effectLst/>
                        </a:rPr>
                        <a:t>NC12</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Rocky Creek   to Everman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2"/>
                  </a:ext>
                </a:extLst>
              </a:tr>
              <a:tr h="65279">
                <a:tc>
                  <a:txBody>
                    <a:bodyPr/>
                    <a:lstStyle/>
                    <a:p>
                      <a:pPr algn="ctr" fontAlgn="ctr"/>
                      <a:r>
                        <a:rPr lang="en-US" sz="600" u="none" strike="noStrike" dirty="0">
                          <a:effectLst/>
                        </a:rPr>
                        <a:t>NC13</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Sycamore Creek   to Everman Switch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3"/>
                  </a:ext>
                </a:extLst>
              </a:tr>
              <a:tr h="65279">
                <a:tc>
                  <a:txBody>
                    <a:bodyPr/>
                    <a:lstStyle/>
                    <a:p>
                      <a:pPr algn="ctr" fontAlgn="ctr"/>
                      <a:r>
                        <a:rPr lang="en-US" sz="600" u="none" strike="noStrike" dirty="0">
                          <a:effectLst/>
                        </a:rPr>
                        <a:t>NC14</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Carrolton North West auto  transformer  )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4"/>
                  </a:ext>
                </a:extLst>
              </a:tr>
              <a:tr h="65279">
                <a:tc>
                  <a:txBody>
                    <a:bodyPr/>
                    <a:lstStyle/>
                    <a:p>
                      <a:pPr algn="ctr" fontAlgn="ctr"/>
                      <a:r>
                        <a:rPr lang="en-US" sz="600" u="none" strike="noStrike" dirty="0">
                          <a:effectLst/>
                        </a:rPr>
                        <a:t>NC15</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Highland Tap Project</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5"/>
                  </a:ext>
                </a:extLst>
              </a:tr>
              <a:tr h="65279">
                <a:tc>
                  <a:txBody>
                    <a:bodyPr/>
                    <a:lstStyle/>
                    <a:p>
                      <a:pPr algn="ctr" fontAlgn="ctr"/>
                      <a:r>
                        <a:rPr lang="en-US" sz="600" u="none" strike="noStrike" dirty="0">
                          <a:effectLst/>
                        </a:rPr>
                        <a:t>NC16</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Parker Switch  to Hicks Switch  345-kV  line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6"/>
                  </a:ext>
                </a:extLst>
              </a:tr>
              <a:tr h="65279">
                <a:tc>
                  <a:txBody>
                    <a:bodyPr/>
                    <a:lstStyle/>
                    <a:p>
                      <a:pPr algn="ctr" fontAlgn="ctr"/>
                      <a:r>
                        <a:rPr lang="en-US" sz="600" u="none" strike="noStrike" dirty="0">
                          <a:effectLst/>
                        </a:rPr>
                        <a:t>NC17</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Roanoke Switch  to Lewisville345-kV line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7"/>
                  </a:ext>
                </a:extLst>
              </a:tr>
              <a:tr h="128968">
                <a:tc>
                  <a:txBody>
                    <a:bodyPr/>
                    <a:lstStyle/>
                    <a:p>
                      <a:pPr algn="ctr" fontAlgn="ctr"/>
                      <a:r>
                        <a:rPr lang="en-US" sz="600" u="none" strike="noStrike" dirty="0">
                          <a:effectLst/>
                        </a:rPr>
                        <a:t>NC18</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Roanoke Switch  to Roanoke Switch  345-kV bus tie breaker upgrade</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8"/>
                  </a:ext>
                </a:extLst>
              </a:tr>
              <a:tr h="65279">
                <a:tc>
                  <a:txBody>
                    <a:bodyPr/>
                    <a:lstStyle/>
                    <a:p>
                      <a:pPr algn="ctr" fontAlgn="ctr"/>
                      <a:r>
                        <a:rPr lang="en-US" sz="600" u="none" strike="noStrike" dirty="0">
                          <a:effectLst/>
                        </a:rPr>
                        <a:t>NC19</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West Roanoke Project </a:t>
                      </a:r>
                    </a:p>
                  </a:txBody>
                  <a:tcPr marL="9525" marR="9525" marT="9525" marB="0" anchor="ctr"/>
                </a:tc>
                <a:tc>
                  <a:txBody>
                    <a:bodyPr/>
                    <a:lstStyle/>
                    <a:p>
                      <a:pPr algn="ctr" fontAlgn="ctr"/>
                      <a:r>
                        <a:rPr lang="en-US" sz="600" u="none" strike="noStrike" dirty="0">
                          <a:effectLst/>
                        </a:rPr>
                        <a:t> </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9"/>
                  </a:ext>
                </a:extLst>
              </a:tr>
              <a:tr h="65279">
                <a:tc>
                  <a:txBody>
                    <a:bodyPr/>
                    <a:lstStyle/>
                    <a:p>
                      <a:pPr algn="ctr" fontAlgn="ctr"/>
                      <a:r>
                        <a:rPr lang="en-US" sz="600" u="none" strike="noStrike" dirty="0">
                          <a:effectLst/>
                        </a:rPr>
                        <a:t>NC20</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Parker Switch  to Eagle mountain  345-kV line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0"/>
                  </a:ext>
                </a:extLst>
              </a:tr>
              <a:tr h="65279">
                <a:tc>
                  <a:txBody>
                    <a:bodyPr/>
                    <a:lstStyle/>
                    <a:p>
                      <a:pPr algn="ctr" fontAlgn="ctr"/>
                      <a:r>
                        <a:rPr lang="en-US" sz="600" u="none" strike="noStrike" dirty="0">
                          <a:effectLst/>
                        </a:rPr>
                        <a:t>NC21</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Jacksboro  to West Krum 345-kV line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1"/>
                  </a:ext>
                </a:extLst>
              </a:tr>
              <a:tr h="65279">
                <a:tc>
                  <a:txBody>
                    <a:bodyPr/>
                    <a:lstStyle/>
                    <a:p>
                      <a:pPr algn="ctr" fontAlgn="ctr"/>
                      <a:r>
                        <a:rPr lang="en-US" sz="600" u="none" strike="noStrike" dirty="0">
                          <a:effectLst/>
                        </a:rPr>
                        <a:t>NC22</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Fisher Road Switch  to Bowman  345-kV line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2"/>
                  </a:ext>
                </a:extLst>
              </a:tr>
              <a:tr h="65279">
                <a:tc>
                  <a:txBody>
                    <a:bodyPr/>
                    <a:lstStyle/>
                    <a:p>
                      <a:pPr algn="ctr" fontAlgn="ctr"/>
                      <a:r>
                        <a:rPr lang="en-US" sz="600" u="none" strike="noStrike" dirty="0">
                          <a:effectLst/>
                        </a:rPr>
                        <a:t>NC23</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Benbrook Switch 345-kV bus tie breaker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3"/>
                  </a:ext>
                </a:extLst>
              </a:tr>
              <a:tr h="65279">
                <a:tc>
                  <a:txBody>
                    <a:bodyPr/>
                    <a:lstStyle/>
                    <a:p>
                      <a:pPr algn="ctr" fontAlgn="ctr"/>
                      <a:r>
                        <a:rPr lang="en-US" sz="600" u="none" strike="noStrike" dirty="0">
                          <a:effectLst/>
                        </a:rPr>
                        <a:t>NC24</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Benbrook auto  transformer  )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4"/>
                  </a:ext>
                </a:extLst>
              </a:tr>
              <a:tr h="65279">
                <a:tc>
                  <a:txBody>
                    <a:bodyPr/>
                    <a:lstStyle/>
                    <a:p>
                      <a:pPr algn="ctr" fontAlgn="ctr"/>
                      <a:r>
                        <a:rPr lang="en-US" sz="600" u="none" strike="noStrike" dirty="0">
                          <a:effectLst/>
                        </a:rPr>
                        <a:t>NC25</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Brazos/Oncor Project</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5"/>
                  </a:ext>
                </a:extLst>
              </a:tr>
              <a:tr h="65279">
                <a:tc>
                  <a:txBody>
                    <a:bodyPr/>
                    <a:lstStyle/>
                    <a:p>
                      <a:pPr algn="ctr" fontAlgn="ctr"/>
                      <a:r>
                        <a:rPr lang="en-US" sz="600" u="none" strike="noStrike" dirty="0">
                          <a:effectLst/>
                        </a:rPr>
                        <a:t>NC26</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Bowman auto  transformer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6"/>
                  </a:ext>
                </a:extLst>
              </a:tr>
              <a:tr h="128968">
                <a:tc>
                  <a:txBody>
                    <a:bodyPr/>
                    <a:lstStyle/>
                    <a:p>
                      <a:pPr algn="ctr" fontAlgn="ctr"/>
                      <a:r>
                        <a:rPr lang="en-US" sz="600" u="none" strike="noStrike" dirty="0">
                          <a:effectLst/>
                        </a:rPr>
                        <a:t>NC27</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Roanoke Switch  to Roanoke Switch  345-Kv bus tie breaker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7"/>
                  </a:ext>
                </a:extLst>
              </a:tr>
              <a:tr h="65279">
                <a:tc>
                  <a:txBody>
                    <a:bodyPr/>
                    <a:lstStyle/>
                    <a:p>
                      <a:pPr algn="ctr" fontAlgn="ctr"/>
                      <a:r>
                        <a:rPr lang="en-US" sz="600" u="none" strike="noStrike" dirty="0">
                          <a:effectLst/>
                        </a:rPr>
                        <a:t>NC28</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Jack County Auto Transformer#2  Addition</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8"/>
                  </a:ext>
                </a:extLst>
              </a:tr>
              <a:tr h="65279">
                <a:tc>
                  <a:txBody>
                    <a:bodyPr/>
                    <a:lstStyle/>
                    <a:p>
                      <a:pPr algn="ctr" fontAlgn="ctr"/>
                      <a:r>
                        <a:rPr lang="en-US" sz="600" u="none" strike="noStrike" dirty="0">
                          <a:effectLst/>
                        </a:rPr>
                        <a:t>NC29</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Liggett Switch  to Norwood Switch  345-kV line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29"/>
                  </a:ext>
                </a:extLst>
              </a:tr>
              <a:tr h="65279">
                <a:tc>
                  <a:txBody>
                    <a:bodyPr/>
                    <a:lstStyle/>
                    <a:p>
                      <a:pPr algn="ctr" fontAlgn="ctr"/>
                      <a:r>
                        <a:rPr lang="en-US" sz="600" u="none" strike="noStrike" dirty="0">
                          <a:effectLst/>
                        </a:rPr>
                        <a:t>NC30</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Venus Switch   to Britton Road  345-kV line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0"/>
                  </a:ext>
                </a:extLst>
              </a:tr>
              <a:tr h="65279">
                <a:tc>
                  <a:txBody>
                    <a:bodyPr/>
                    <a:lstStyle/>
                    <a:p>
                      <a:pPr algn="ctr" fontAlgn="ctr"/>
                      <a:r>
                        <a:rPr lang="en-US" sz="600" u="none" strike="noStrike" dirty="0">
                          <a:effectLst/>
                        </a:rPr>
                        <a:t>FW1</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Upgrade WFW ALMC Southern Loop</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1"/>
                  </a:ext>
                </a:extLst>
              </a:tr>
              <a:tr h="128968">
                <a:tc>
                  <a:txBody>
                    <a:bodyPr/>
                    <a:lstStyle/>
                    <a:p>
                      <a:pPr algn="ctr" fontAlgn="ctr"/>
                      <a:r>
                        <a:rPr lang="en-US" sz="600" u="none" strike="noStrike" dirty="0">
                          <a:effectLst/>
                        </a:rPr>
                        <a:t>FW2</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Implement proposed Far West Project  with some modification</a:t>
                      </a:r>
                    </a:p>
                  </a:txBody>
                  <a:tcPr marL="9525" marR="9525" marT="9525"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2"/>
                  </a:ext>
                </a:extLst>
              </a:tr>
              <a:tr h="128968">
                <a:tc>
                  <a:txBody>
                    <a:bodyPr/>
                    <a:lstStyle/>
                    <a:p>
                      <a:pPr algn="ctr" fontAlgn="ctr"/>
                      <a:r>
                        <a:rPr lang="en-US" sz="600" u="none" strike="noStrike" dirty="0">
                          <a:effectLst/>
                        </a:rPr>
                        <a:t>FW3</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Upgrade the 345kV transmission line from Midland Odessa  to Odessa EHV Switch </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3"/>
                  </a:ext>
                </a:extLst>
              </a:tr>
              <a:tr h="128968">
                <a:tc>
                  <a:txBody>
                    <a:bodyPr/>
                    <a:lstStyle/>
                    <a:p>
                      <a:pPr algn="ctr" fontAlgn="ctr"/>
                      <a:r>
                        <a:rPr lang="en-US" sz="600" u="none" strike="noStrike" dirty="0">
                          <a:effectLst/>
                        </a:rPr>
                        <a:t>FW4</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345kV Midland East  to Midland County Northwest Switch  terminal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4"/>
                  </a:ext>
                </a:extLst>
              </a:tr>
              <a:tr h="128968">
                <a:tc>
                  <a:txBody>
                    <a:bodyPr/>
                    <a:lstStyle/>
                    <a:p>
                      <a:pPr algn="ctr" fontAlgn="ctr"/>
                      <a:r>
                        <a:rPr lang="en-US" sz="600" u="none" strike="noStrike" dirty="0">
                          <a:effectLst/>
                        </a:rPr>
                        <a:t>FW5</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345kV Falcon Seaboard  to Morgan Creek SES   terminal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5"/>
                  </a:ext>
                </a:extLst>
              </a:tr>
              <a:tr h="128968">
                <a:tc>
                  <a:txBody>
                    <a:bodyPr/>
                    <a:lstStyle/>
                    <a:p>
                      <a:pPr algn="ctr" fontAlgn="ctr"/>
                      <a:r>
                        <a:rPr lang="en-US" sz="600" u="none" strike="noStrike" dirty="0">
                          <a:effectLst/>
                        </a:rPr>
                        <a:t>FW6</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345kV  Morgan Creek SES  to Gasconades Creek   terminal upgrade</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6"/>
                  </a:ext>
                </a:extLst>
              </a:tr>
              <a:tr h="241339">
                <a:tc>
                  <a:txBody>
                    <a:bodyPr/>
                    <a:lstStyle/>
                    <a:p>
                      <a:pPr algn="ctr" fontAlgn="ctr"/>
                      <a:r>
                        <a:rPr lang="en-US" sz="600" u="none" strike="noStrike" dirty="0">
                          <a:effectLst/>
                        </a:rPr>
                        <a:t>FW13</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Add a second 345/138/13.8kV 3-Windings transformer at Midland County Northwest Switch station</a:t>
                      </a:r>
                    </a:p>
                  </a:txBody>
                  <a:tcPr marL="9525" marR="9525" marT="9525" marB="0" anchor="ctr"/>
                </a:tc>
                <a:tc>
                  <a:txBody>
                    <a:bodyPr/>
                    <a:lstStyle/>
                    <a:p>
                      <a:pPr algn="ctr" fontAlgn="ctr"/>
                      <a:r>
                        <a:rPr lang="en-US" sz="600" u="none" strike="noStrike" dirty="0">
                          <a:effectLst/>
                        </a:rPr>
                        <a:t>-</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7"/>
                  </a:ext>
                </a:extLst>
              </a:tr>
              <a:tr h="65279">
                <a:tc>
                  <a:txBody>
                    <a:bodyPr/>
                    <a:lstStyle/>
                    <a:p>
                      <a:pPr algn="ctr" fontAlgn="ctr"/>
                      <a:r>
                        <a:rPr lang="en-US" sz="600" u="none" strike="noStrike" dirty="0">
                          <a:effectLst/>
                        </a:rPr>
                        <a:t>W1</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900" b="0" i="0" u="none" strike="noStrike" dirty="0">
                          <a:solidFill>
                            <a:srgbClr val="000000"/>
                          </a:solidFill>
                          <a:effectLst/>
                          <a:latin typeface="Calibri" panose="020F0502020204030204" pitchFamily="34" charset="0"/>
                        </a:rPr>
                        <a:t>Mountain Home 345/138-kV auto addition</a:t>
                      </a:r>
                    </a:p>
                  </a:txBody>
                  <a:tcPr marL="9525" marR="9525" marT="9525" marB="0" anchor="ctr"/>
                </a:tc>
                <a:tc>
                  <a:txBody>
                    <a:bodyPr/>
                    <a:lstStyle/>
                    <a:p>
                      <a:pPr algn="ctr" fontAlgn="ctr"/>
                      <a:r>
                        <a:rPr lang="en-US" sz="600" u="none" strike="noStrike" dirty="0">
                          <a:effectLst/>
                        </a:rPr>
                        <a:t>X </a:t>
                      </a:r>
                      <a:endParaRPr lang="en-US" sz="6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600" u="none" strike="noStrike" dirty="0">
                          <a:effectLst/>
                        </a:rPr>
                        <a:t>X </a:t>
                      </a:r>
                      <a:endParaRPr lang="en-US" sz="6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38"/>
                  </a:ext>
                </a:extLst>
              </a:tr>
            </a:tbl>
          </a:graphicData>
        </a:graphic>
      </p:graphicFrame>
    </p:spTree>
    <p:extLst>
      <p:ext uri="{BB962C8B-B14F-4D97-AF65-F5344CB8AC3E}">
        <p14:creationId xmlns:p14="http://schemas.microsoft.com/office/powerpoint/2010/main" val="3398327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Reliability upgrades (Environmental Mandate)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75710091"/>
              </p:ext>
            </p:extLst>
          </p:nvPr>
        </p:nvGraphicFramePr>
        <p:xfrm>
          <a:off x="533400" y="834232"/>
          <a:ext cx="8153400" cy="5622034"/>
        </p:xfrm>
        <a:graphic>
          <a:graphicData uri="http://schemas.openxmlformats.org/drawingml/2006/table">
            <a:tbl>
              <a:tblPr firstRow="1" firstCol="1">
                <a:tableStyleId>{5C22544A-7EE6-4342-B048-85BDC9FD1C3A}</a:tableStyleId>
              </a:tblPr>
              <a:tblGrid>
                <a:gridCol w="783980">
                  <a:extLst>
                    <a:ext uri="{9D8B030D-6E8A-4147-A177-3AD203B41FA5}">
                      <a16:colId xmlns:a16="http://schemas.microsoft.com/office/drawing/2014/main" val="20000"/>
                    </a:ext>
                  </a:extLst>
                </a:gridCol>
                <a:gridCol w="6456593">
                  <a:extLst>
                    <a:ext uri="{9D8B030D-6E8A-4147-A177-3AD203B41FA5}">
                      <a16:colId xmlns:a16="http://schemas.microsoft.com/office/drawing/2014/main" val="20001"/>
                    </a:ext>
                  </a:extLst>
                </a:gridCol>
                <a:gridCol w="455626">
                  <a:extLst>
                    <a:ext uri="{9D8B030D-6E8A-4147-A177-3AD203B41FA5}">
                      <a16:colId xmlns:a16="http://schemas.microsoft.com/office/drawing/2014/main" val="20002"/>
                    </a:ext>
                  </a:extLst>
                </a:gridCol>
                <a:gridCol w="457201">
                  <a:extLst>
                    <a:ext uri="{9D8B030D-6E8A-4147-A177-3AD203B41FA5}">
                      <a16:colId xmlns:a16="http://schemas.microsoft.com/office/drawing/2014/main" val="20003"/>
                    </a:ext>
                  </a:extLst>
                </a:gridCol>
              </a:tblGrid>
              <a:tr h="152399">
                <a:tc>
                  <a:txBody>
                    <a:bodyPr/>
                    <a:lstStyle/>
                    <a:p>
                      <a:pPr algn="ctr" fontAlgn="ctr"/>
                      <a:r>
                        <a:rPr lang="en-US" sz="1000" u="none" strike="noStrike" dirty="0">
                          <a:effectLst/>
                        </a:rPr>
                        <a:t>Project Index</a:t>
                      </a:r>
                      <a:endParaRPr lang="en-US" sz="1000" b="1" i="0" u="none" strike="noStrike" dirty="0">
                        <a:solidFill>
                          <a:srgbClr val="000000"/>
                        </a:solidFill>
                        <a:effectLst/>
                        <a:latin typeface="Calibri Light" panose="020F0302020204030204" pitchFamily="34" charset="0"/>
                      </a:endParaRPr>
                    </a:p>
                  </a:txBody>
                  <a:tcPr marL="2284" marR="2284" marT="2284" marB="0" anchor="ctr"/>
                </a:tc>
                <a:tc>
                  <a:txBody>
                    <a:bodyPr/>
                    <a:lstStyle/>
                    <a:p>
                      <a:pPr algn="ctr" fontAlgn="ctr"/>
                      <a:r>
                        <a:rPr lang="en-US" sz="1000" u="none" strike="noStrike" dirty="0">
                          <a:effectLst/>
                        </a:rPr>
                        <a:t>Project Description</a:t>
                      </a:r>
                      <a:endParaRPr lang="en-US" sz="1000" b="1" i="0" u="none" strike="noStrike" dirty="0">
                        <a:solidFill>
                          <a:srgbClr val="000000"/>
                        </a:solidFill>
                        <a:effectLst/>
                        <a:latin typeface="Calibri Light" panose="020F0302020204030204" pitchFamily="34" charset="0"/>
                      </a:endParaRPr>
                    </a:p>
                  </a:txBody>
                  <a:tcPr marL="2284" marR="2284" marT="2284" marB="0" anchor="ctr"/>
                </a:tc>
                <a:tc>
                  <a:txBody>
                    <a:bodyPr/>
                    <a:lstStyle/>
                    <a:p>
                      <a:pPr algn="ctr" fontAlgn="ctr"/>
                      <a:r>
                        <a:rPr lang="en-US" sz="1000" u="none" strike="noStrike" dirty="0">
                          <a:effectLst/>
                        </a:rPr>
                        <a:t>2026</a:t>
                      </a:r>
                      <a:endParaRPr lang="en-US" sz="1000" b="1" i="0" u="none" strike="noStrike" dirty="0">
                        <a:solidFill>
                          <a:srgbClr val="000000"/>
                        </a:solidFill>
                        <a:effectLst/>
                        <a:latin typeface="Calibri Light" panose="020F0302020204030204" pitchFamily="34" charset="0"/>
                      </a:endParaRPr>
                    </a:p>
                  </a:txBody>
                  <a:tcPr marL="2284" marR="2284" marT="2284" marB="0" anchor="ctr"/>
                </a:tc>
                <a:tc>
                  <a:txBody>
                    <a:bodyPr/>
                    <a:lstStyle/>
                    <a:p>
                      <a:pPr algn="ctr" fontAlgn="ctr"/>
                      <a:r>
                        <a:rPr lang="en-US" sz="1000" u="none" strike="noStrike" dirty="0">
                          <a:effectLst/>
                        </a:rPr>
                        <a:t>2031</a:t>
                      </a:r>
                      <a:endParaRPr lang="en-US" sz="1000" b="1" i="0" u="none" strike="noStrike" dirty="0">
                        <a:solidFill>
                          <a:srgbClr val="000000"/>
                        </a:solidFill>
                        <a:effectLst/>
                        <a:latin typeface="Calibri Light" panose="020F0302020204030204" pitchFamily="34" charset="0"/>
                      </a:endParaRPr>
                    </a:p>
                  </a:txBody>
                  <a:tcPr marL="2284" marR="2284" marT="2284" marB="0" anchor="ctr"/>
                </a:tc>
                <a:extLst>
                  <a:ext uri="{0D108BD9-81ED-4DB2-BD59-A6C34878D82A}">
                    <a16:rowId xmlns:a16="http://schemas.microsoft.com/office/drawing/2014/main" val="10000"/>
                  </a:ext>
                </a:extLst>
              </a:tr>
              <a:tr h="857861">
                <a:tc>
                  <a:txBody>
                    <a:bodyPr/>
                    <a:lstStyle/>
                    <a:p>
                      <a:pPr algn="ctr" fontAlgn="ctr"/>
                      <a:r>
                        <a:rPr lang="en-US" sz="900" u="none" strike="noStrike" dirty="0">
                          <a:effectLst/>
                        </a:rPr>
                        <a:t>S1</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--Howard - Moore - Uvalde - Brackettville - Asherton - North Laredo Switch - Lobo  345-kV line additions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--Trumbo  - Loxley  - Pleasanton  - Big Foot  - Moore  - Downie Switch  - Uvalde  138-kV line rebuilds.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--Hamilton  - Maverick  - Eagle Highway Tap  - Escondido  - Rosita Creek  - Pueblo  - West Conoco  - Dimmit  - Bevo  - Asherton  - Catarina  - Piloncillo  - North Laredo Switch  138-kV line rebuilds.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--Howard 345-kV substation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--Brackettville - West Batesville - Palo Duro - Fowlerton 345-kV line additions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--Uvalde - West Batesville 345-kV line addition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--Uvalde - West Batesville 138-kV line rebuild</a:t>
                      </a:r>
                    </a:p>
                  </a:txBody>
                  <a:tcPr marL="9525" marR="9525" marT="9525"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1"/>
                  </a:ext>
                </a:extLst>
              </a:tr>
              <a:tr h="102257">
                <a:tc>
                  <a:txBody>
                    <a:bodyPr/>
                    <a:lstStyle/>
                    <a:p>
                      <a:pPr algn="ctr" fontAlgn="ctr"/>
                      <a:r>
                        <a:rPr lang="en-US" sz="900" u="none" strike="noStrike" dirty="0">
                          <a:effectLst/>
                        </a:rPr>
                        <a:t>S2</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it-IT" sz="1000" b="0" i="0" u="none" strike="noStrike">
                          <a:solidFill>
                            <a:srgbClr val="000000"/>
                          </a:solidFill>
                          <a:effectLst/>
                          <a:latin typeface="Calibri" panose="020F0502020204030204" pitchFamily="34" charset="0"/>
                        </a:rPr>
                        <a:t>San Miguel - Moore - Palo Duro 345-kV line additions</a:t>
                      </a:r>
                    </a:p>
                  </a:txBody>
                  <a:tcPr marL="9525" marR="9525" marT="9525" marB="0" anchor="ctr"/>
                </a:tc>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2"/>
                  </a:ext>
                </a:extLst>
              </a:tr>
              <a:tr h="505246">
                <a:tc>
                  <a:txBody>
                    <a:bodyPr/>
                    <a:lstStyle/>
                    <a:p>
                      <a:pPr algn="ctr" fontAlgn="ctr"/>
                      <a:r>
                        <a:rPr lang="en-US" sz="900" u="none" strike="noStrike" dirty="0">
                          <a:effectLst/>
                        </a:rPr>
                        <a:t>SC1</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--Hays Energy  - McCarty Lane - Canyon - Turnersville - new substation east of Turnersville 345-kV line additions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--At the new substation east of Turnersville, tap the Gilleland Creek to Clear Springs 345-kV line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--Hays Energy 345/138-kV auto addition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--McCarty Lane  - Ranch Road  138-kV line rebuilds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--Canyon  - Rohr  - Goforth  -Turnersville  138-kV line rebuilds</a:t>
                      </a:r>
                    </a:p>
                  </a:txBody>
                  <a:tcPr marL="9525" marR="9525" marT="9525"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3"/>
                  </a:ext>
                </a:extLst>
              </a:tr>
              <a:tr h="152631">
                <a:tc>
                  <a:txBody>
                    <a:bodyPr/>
                    <a:lstStyle/>
                    <a:p>
                      <a:pPr algn="ctr" fontAlgn="ctr"/>
                      <a:r>
                        <a:rPr lang="en-US" sz="900" u="none" strike="noStrike" dirty="0">
                          <a:effectLst/>
                        </a:rPr>
                        <a:t>SC2</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--Lytton  - new substation east of Turnersville 345-kV line addition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--McCarty Lane 345/138-kV auto addition</a:t>
                      </a:r>
                    </a:p>
                  </a:txBody>
                  <a:tcPr marL="9525" marR="9525" marT="9525" marB="0" anchor="ctr"/>
                </a:tc>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4"/>
                  </a:ext>
                </a:extLst>
              </a:tr>
              <a:tr h="505246">
                <a:tc>
                  <a:txBody>
                    <a:bodyPr/>
                    <a:lstStyle/>
                    <a:p>
                      <a:pPr algn="ctr" fontAlgn="ctr"/>
                      <a:r>
                        <a:rPr lang="en-US" sz="900" u="none" strike="noStrike" dirty="0">
                          <a:effectLst/>
                        </a:rPr>
                        <a:t>SC3</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--Mountain Home  - Medina County  - Cagnon and Medina County  - Hondo Creek  - Howard  345-kV line additions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--Medina County 345-kV substation addition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--Hondo Creek 345-kV substation addition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--If double circuit tower construction is utilized, and depending on the routing of the new 345-kV lines, various underlying 138-kV facilities can be upgraded.</a:t>
                      </a:r>
                    </a:p>
                  </a:txBody>
                  <a:tcPr marL="9525" marR="9525" marT="9525" marB="0" anchor="ctr"/>
                </a:tc>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5"/>
                  </a:ext>
                </a:extLst>
              </a:tr>
              <a:tr h="72293">
                <a:tc>
                  <a:txBody>
                    <a:bodyPr/>
                    <a:lstStyle/>
                    <a:p>
                      <a:pPr algn="ctr" fontAlgn="ctr"/>
                      <a:r>
                        <a:rPr lang="en-US" sz="900" u="none" strike="noStrike" dirty="0">
                          <a:effectLst/>
                        </a:rPr>
                        <a:t>SC4</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Cico  - Comfort  138-kV line rebuild</a:t>
                      </a:r>
                    </a:p>
                  </a:txBody>
                  <a:tcPr marL="9525" marR="9525" marT="9525"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6"/>
                  </a:ext>
                </a:extLst>
              </a:tr>
              <a:tr h="72293">
                <a:tc>
                  <a:txBody>
                    <a:bodyPr/>
                    <a:lstStyle/>
                    <a:p>
                      <a:pPr algn="ctr" fontAlgn="ctr"/>
                      <a:r>
                        <a:rPr lang="en-US" sz="900" u="none" strike="noStrike" dirty="0">
                          <a:effectLst/>
                        </a:rPr>
                        <a:t>SC5</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Howard 345/138-kV auto addition</a:t>
                      </a:r>
                    </a:p>
                  </a:txBody>
                  <a:tcPr marL="9525" marR="9525" marT="9525" marB="0" anchor="ctr"/>
                </a:tc>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7"/>
                  </a:ext>
                </a:extLst>
              </a:tr>
              <a:tr h="212672">
                <a:tc>
                  <a:txBody>
                    <a:bodyPr/>
                    <a:lstStyle/>
                    <a:p>
                      <a:pPr algn="ctr" fontAlgn="ctr"/>
                      <a:r>
                        <a:rPr lang="en-US" sz="900" u="none" strike="noStrike" dirty="0">
                          <a:effectLst/>
                        </a:rPr>
                        <a:t>SC6</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--Winchester new 345-kV substation.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--Winchester 345/138-kV auto addition.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--Winchester to Fayetteville 138-kV line rebuild.</a:t>
                      </a:r>
                    </a:p>
                  </a:txBody>
                  <a:tcPr marL="9525" marR="9525" marT="9525" marB="0" anchor="ctr"/>
                </a:tc>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8"/>
                  </a:ext>
                </a:extLst>
              </a:tr>
              <a:tr h="203004">
                <a:tc>
                  <a:txBody>
                    <a:bodyPr/>
                    <a:lstStyle/>
                    <a:p>
                      <a:pPr algn="ctr" fontAlgn="ctr"/>
                      <a:r>
                        <a:rPr lang="en-US" sz="900" u="none" strike="noStrike" dirty="0">
                          <a:effectLst/>
                        </a:rPr>
                        <a:t>SC7</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--Wirtz  - Flat rock  - Paleface  - Marshall Ford  138-kV line rebuilds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--Starke  - Paleface  - Bee Creek  138-kV line rebuild</a:t>
                      </a:r>
                    </a:p>
                  </a:txBody>
                  <a:tcPr marL="9525" marR="9525" marT="9525"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09"/>
                  </a:ext>
                </a:extLst>
              </a:tr>
              <a:tr h="102257">
                <a:tc>
                  <a:txBody>
                    <a:bodyPr/>
                    <a:lstStyle/>
                    <a:p>
                      <a:pPr algn="ctr" fontAlgn="ctr"/>
                      <a:r>
                        <a:rPr lang="en-US" sz="900" u="none" strike="noStrike" dirty="0">
                          <a:effectLst/>
                        </a:rPr>
                        <a:t>C1</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Upgrade South Texas Project - Dow/Jones Creek 345-kV line to 2812 MVA</a:t>
                      </a:r>
                    </a:p>
                  </a:txBody>
                  <a:tcPr marL="9525" marR="9525" marT="9525" marB="0" anchor="ctr"/>
                </a:tc>
                <a:tc>
                  <a:txBody>
                    <a:bodyPr/>
                    <a:lstStyle/>
                    <a:p>
                      <a:pPr algn="ctr" fontAlgn="ctr"/>
                      <a:r>
                        <a:rPr lang="en-US" sz="900" u="none" strike="noStrike" dirty="0">
                          <a:effectLst/>
                        </a:rPr>
                        <a:t>X</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0"/>
                  </a:ext>
                </a:extLst>
              </a:tr>
              <a:tr h="102257">
                <a:tc>
                  <a:txBody>
                    <a:bodyPr/>
                    <a:lstStyle/>
                    <a:p>
                      <a:pPr algn="ctr" fontAlgn="ctr"/>
                      <a:r>
                        <a:rPr lang="en-US" sz="900" u="none" strike="noStrike" dirty="0">
                          <a:effectLst/>
                        </a:rPr>
                        <a:t>E1</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Upgrade Singleton - Zenith 345-kV line to 2988 MVA</a:t>
                      </a:r>
                    </a:p>
                  </a:txBody>
                  <a:tcPr marL="9525" marR="9525" marT="9525" marB="0" anchor="ctr"/>
                </a:tc>
                <a:tc>
                  <a:txBody>
                    <a:bodyPr/>
                    <a:lstStyle/>
                    <a:p>
                      <a:pPr algn="ctr" fontAlgn="ctr"/>
                      <a:r>
                        <a:rPr lang="en-US" sz="900" u="none" strike="noStrike" dirty="0">
                          <a:effectLst/>
                        </a:rPr>
                        <a:t>X</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1"/>
                  </a:ext>
                </a:extLst>
              </a:tr>
              <a:tr h="72293">
                <a:tc>
                  <a:txBody>
                    <a:bodyPr/>
                    <a:lstStyle/>
                    <a:p>
                      <a:pPr algn="ctr" fontAlgn="ctr"/>
                      <a:r>
                        <a:rPr lang="en-US" sz="900" u="none" strike="noStrike" dirty="0">
                          <a:effectLst/>
                        </a:rPr>
                        <a:t>E2</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Upgrade Stryker Creek 345/138-kV Transformer</a:t>
                      </a:r>
                    </a:p>
                  </a:txBody>
                  <a:tcPr marL="9525" marR="9525" marT="9525" marB="0" anchor="ctr"/>
                </a:tc>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2"/>
                  </a:ext>
                </a:extLst>
              </a:tr>
              <a:tr h="203004">
                <a:tc>
                  <a:txBody>
                    <a:bodyPr/>
                    <a:lstStyle/>
                    <a:p>
                      <a:pPr algn="ctr" fontAlgn="ctr"/>
                      <a:r>
                        <a:rPr lang="en-US" sz="900" u="none" strike="noStrike" dirty="0">
                          <a:effectLst/>
                        </a:rPr>
                        <a:t>E3</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 Upgrade Jewett South to Singleton 345-kV line to 2988 MVA</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Upgrade Jewett North to Singleton 345-kV line to 2988 MVA</a:t>
                      </a:r>
                    </a:p>
                  </a:txBody>
                  <a:tcPr marL="9525" marR="9525" marT="9525" marB="0" anchor="ctr"/>
                </a:tc>
                <a:tc>
                  <a:txBody>
                    <a:bodyPr/>
                    <a:lstStyle/>
                    <a:p>
                      <a:pPr algn="ctr" fontAlgn="ctr"/>
                      <a:r>
                        <a:rPr lang="en-US" sz="900" u="none" strike="noStrike" dirty="0">
                          <a:effectLst/>
                        </a:rPr>
                        <a:t>X (a)</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 (a,b)</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3"/>
                  </a:ext>
                </a:extLst>
              </a:tr>
              <a:tr h="102257">
                <a:tc>
                  <a:txBody>
                    <a:bodyPr/>
                    <a:lstStyle/>
                    <a:p>
                      <a:pPr algn="ctr" fontAlgn="ctr"/>
                      <a:r>
                        <a:rPr lang="en-US" sz="900" u="none" strike="noStrike" dirty="0">
                          <a:effectLst/>
                        </a:rPr>
                        <a:t>E4</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l" fontAlgn="ctr"/>
                      <a:r>
                        <a:rPr lang="en-US" sz="1000" b="0" i="0" u="none" strike="noStrike" dirty="0">
                          <a:solidFill>
                            <a:srgbClr val="000000"/>
                          </a:solidFill>
                          <a:effectLst/>
                          <a:latin typeface="Calibri" panose="020F0502020204030204" pitchFamily="34" charset="0"/>
                        </a:rPr>
                        <a:t>Upgrade Twin Oak to Jack Creek 345-kV line to 2988 MVA</a:t>
                      </a:r>
                    </a:p>
                  </a:txBody>
                  <a:tcPr marL="9525" marR="9525" marT="9525" marB="0" anchor="ctr"/>
                </a:tc>
                <a:tc>
                  <a:txBody>
                    <a:bodyPr/>
                    <a:lstStyle/>
                    <a:p>
                      <a:pPr algn="ctr" fontAlgn="ctr"/>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2284" marR="2284" marT="2284" marB="0" anchor="ctr"/>
                </a:tc>
                <a:tc>
                  <a:txBody>
                    <a:bodyPr/>
                    <a:lstStyle/>
                    <a:p>
                      <a:pPr algn="ctr" fontAlgn="ctr"/>
                      <a:r>
                        <a:rPr lang="en-US" sz="900" u="none" strike="noStrike" dirty="0">
                          <a:effectLst/>
                        </a:rPr>
                        <a:t>X</a:t>
                      </a:r>
                      <a:endParaRPr lang="en-US" sz="900" b="0" i="0" u="none" strike="noStrike" dirty="0">
                        <a:solidFill>
                          <a:srgbClr val="000000"/>
                        </a:solidFill>
                        <a:effectLst/>
                        <a:latin typeface="Calibri" panose="020F0502020204030204" pitchFamily="34" charset="0"/>
                      </a:endParaRPr>
                    </a:p>
                  </a:txBody>
                  <a:tcPr marL="2284" marR="2284" marT="2284"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05133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Reliability upgrades (High Energy Efficiency –Distributed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47458430"/>
              </p:ext>
            </p:extLst>
          </p:nvPr>
        </p:nvGraphicFramePr>
        <p:xfrm>
          <a:off x="838200" y="1066800"/>
          <a:ext cx="7239000" cy="5248669"/>
        </p:xfrm>
        <a:graphic>
          <a:graphicData uri="http://schemas.openxmlformats.org/drawingml/2006/table">
            <a:tbl>
              <a:tblPr firstRow="1" firstCol="1">
                <a:tableStyleId>{5C22544A-7EE6-4342-B048-85BDC9FD1C3A}</a:tableStyleId>
              </a:tblPr>
              <a:tblGrid>
                <a:gridCol w="906177">
                  <a:extLst>
                    <a:ext uri="{9D8B030D-6E8A-4147-A177-3AD203B41FA5}">
                      <a16:colId xmlns:a16="http://schemas.microsoft.com/office/drawing/2014/main" val="20000"/>
                    </a:ext>
                  </a:extLst>
                </a:gridCol>
                <a:gridCol w="5113623">
                  <a:extLst>
                    <a:ext uri="{9D8B030D-6E8A-4147-A177-3AD203B41FA5}">
                      <a16:colId xmlns:a16="http://schemas.microsoft.com/office/drawing/2014/main" val="20001"/>
                    </a:ext>
                  </a:extLst>
                </a:gridCol>
                <a:gridCol w="594251">
                  <a:extLst>
                    <a:ext uri="{9D8B030D-6E8A-4147-A177-3AD203B41FA5}">
                      <a16:colId xmlns:a16="http://schemas.microsoft.com/office/drawing/2014/main" val="20002"/>
                    </a:ext>
                  </a:extLst>
                </a:gridCol>
                <a:gridCol w="624949">
                  <a:extLst>
                    <a:ext uri="{9D8B030D-6E8A-4147-A177-3AD203B41FA5}">
                      <a16:colId xmlns:a16="http://schemas.microsoft.com/office/drawing/2014/main" val="20003"/>
                    </a:ext>
                  </a:extLst>
                </a:gridCol>
              </a:tblGrid>
              <a:tr h="348107">
                <a:tc>
                  <a:txBody>
                    <a:bodyPr/>
                    <a:lstStyle/>
                    <a:p>
                      <a:pPr algn="ctr" fontAlgn="ctr"/>
                      <a:r>
                        <a:rPr lang="en-US" sz="1000" u="none" strike="noStrike" dirty="0">
                          <a:effectLst/>
                        </a:rPr>
                        <a:t>Project Index</a:t>
                      </a:r>
                      <a:endParaRPr lang="en-US" sz="1000" b="1" i="0" u="none" strike="noStrike" dirty="0">
                        <a:solidFill>
                          <a:srgbClr val="000000"/>
                        </a:solidFill>
                        <a:effectLst/>
                        <a:latin typeface="Calibri Light" panose="020F0302020204030204" pitchFamily="34" charset="0"/>
                      </a:endParaRPr>
                    </a:p>
                  </a:txBody>
                  <a:tcPr marL="6962" marR="6962" marT="6962" marB="0" anchor="ctr"/>
                </a:tc>
                <a:tc>
                  <a:txBody>
                    <a:bodyPr/>
                    <a:lstStyle/>
                    <a:p>
                      <a:pPr algn="ctr" fontAlgn="ctr"/>
                      <a:r>
                        <a:rPr lang="en-US" sz="1000" u="none" strike="noStrike" dirty="0">
                          <a:effectLst/>
                        </a:rPr>
                        <a:t>Project Description</a:t>
                      </a:r>
                      <a:endParaRPr lang="en-US" sz="1000" b="1" i="0" u="none" strike="noStrike" dirty="0">
                        <a:solidFill>
                          <a:srgbClr val="000000"/>
                        </a:solidFill>
                        <a:effectLst/>
                        <a:latin typeface="Calibri Light" panose="020F0302020204030204" pitchFamily="34" charset="0"/>
                      </a:endParaRPr>
                    </a:p>
                  </a:txBody>
                  <a:tcPr marL="6962" marR="6962" marT="6962" marB="0" anchor="ctr"/>
                </a:tc>
                <a:tc>
                  <a:txBody>
                    <a:bodyPr/>
                    <a:lstStyle/>
                    <a:p>
                      <a:pPr algn="ctr" fontAlgn="ctr"/>
                      <a:r>
                        <a:rPr lang="en-US" sz="1000" u="none" strike="noStrike" dirty="0">
                          <a:effectLst/>
                        </a:rPr>
                        <a:t>2026</a:t>
                      </a:r>
                      <a:endParaRPr lang="en-US" sz="1000" b="1" i="0" u="none" strike="noStrike" dirty="0">
                        <a:solidFill>
                          <a:srgbClr val="000000"/>
                        </a:solidFill>
                        <a:effectLst/>
                        <a:latin typeface="Calibri Light" panose="020F0302020204030204" pitchFamily="34" charset="0"/>
                      </a:endParaRPr>
                    </a:p>
                  </a:txBody>
                  <a:tcPr marL="6962" marR="6962" marT="6962" marB="0" anchor="ctr"/>
                </a:tc>
                <a:tc>
                  <a:txBody>
                    <a:bodyPr/>
                    <a:lstStyle/>
                    <a:p>
                      <a:pPr algn="ctr" fontAlgn="ctr"/>
                      <a:r>
                        <a:rPr lang="en-US" sz="1000" u="none" strike="noStrike" dirty="0">
                          <a:effectLst/>
                        </a:rPr>
                        <a:t>2031</a:t>
                      </a:r>
                      <a:endParaRPr lang="en-US" sz="1000" b="1" i="0" u="none" strike="noStrike" dirty="0">
                        <a:solidFill>
                          <a:srgbClr val="000000"/>
                        </a:solidFill>
                        <a:effectLst/>
                        <a:latin typeface="Calibri Light" panose="020F0302020204030204" pitchFamily="34" charset="0"/>
                      </a:endParaRPr>
                    </a:p>
                  </a:txBody>
                  <a:tcPr marL="6962" marR="6962" marT="6962" marB="0" anchor="ctr"/>
                </a:tc>
                <a:extLst>
                  <a:ext uri="{0D108BD9-81ED-4DB2-BD59-A6C34878D82A}">
                    <a16:rowId xmlns:a16="http://schemas.microsoft.com/office/drawing/2014/main" val="10000"/>
                  </a:ext>
                </a:extLst>
              </a:tr>
              <a:tr h="139243">
                <a:tc>
                  <a:txBody>
                    <a:bodyPr/>
                    <a:lstStyle/>
                    <a:p>
                      <a:pPr algn="ctr" fontAlgn="b"/>
                      <a:r>
                        <a:rPr lang="en-US" sz="800" u="none" strike="noStrike" dirty="0">
                          <a:effectLst/>
                        </a:rPr>
                        <a:t>NC1</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Alliance   to Roanoke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1"/>
                  </a:ext>
                </a:extLst>
              </a:tr>
              <a:tr h="139243">
                <a:tc>
                  <a:txBody>
                    <a:bodyPr/>
                    <a:lstStyle/>
                    <a:p>
                      <a:pPr algn="ctr" fontAlgn="b"/>
                      <a:r>
                        <a:rPr lang="en-US" sz="800" u="none" strike="noStrike" dirty="0">
                          <a:effectLst/>
                        </a:rPr>
                        <a:t>NC2</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Benbrook Switch to Sycamore Creek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2"/>
                  </a:ext>
                </a:extLst>
              </a:tr>
              <a:tr h="139243">
                <a:tc>
                  <a:txBody>
                    <a:bodyPr/>
                    <a:lstStyle/>
                    <a:p>
                      <a:pPr algn="ctr" fontAlgn="b"/>
                      <a:r>
                        <a:rPr lang="en-US" sz="800" u="none" strike="noStrike" dirty="0">
                          <a:effectLst/>
                        </a:rPr>
                        <a:t>NC3</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Bowman Switch   to Garvey Road Switch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3"/>
                  </a:ext>
                </a:extLst>
              </a:tr>
              <a:tr h="139243">
                <a:tc>
                  <a:txBody>
                    <a:bodyPr/>
                    <a:lstStyle/>
                    <a:p>
                      <a:pPr algn="ctr" fontAlgn="b"/>
                      <a:r>
                        <a:rPr lang="en-US" sz="800" u="none" strike="noStrike" dirty="0">
                          <a:effectLst/>
                        </a:rPr>
                        <a:t>NC4</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Garvey Switch Road  to Graham SES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4"/>
                  </a:ext>
                </a:extLst>
              </a:tr>
              <a:tr h="139243">
                <a:tc>
                  <a:txBody>
                    <a:bodyPr/>
                    <a:lstStyle/>
                    <a:p>
                      <a:pPr algn="ctr" fontAlgn="b"/>
                      <a:r>
                        <a:rPr lang="en-US" sz="800" u="none" strike="noStrike" dirty="0">
                          <a:effectLst/>
                        </a:rPr>
                        <a:t>NC5</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Hicks Switch  to Alliance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5"/>
                  </a:ext>
                </a:extLst>
              </a:tr>
              <a:tr h="139243">
                <a:tc>
                  <a:txBody>
                    <a:bodyPr/>
                    <a:lstStyle/>
                    <a:p>
                      <a:pPr algn="ctr" fontAlgn="b"/>
                      <a:r>
                        <a:rPr lang="en-US" sz="800" u="none" strike="noStrike" dirty="0">
                          <a:effectLst/>
                        </a:rPr>
                        <a:t>NC6</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Hicks Switch  to Roanoke Switch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6"/>
                  </a:ext>
                </a:extLst>
              </a:tr>
              <a:tr h="382918">
                <a:tc>
                  <a:txBody>
                    <a:bodyPr/>
                    <a:lstStyle/>
                    <a:p>
                      <a:pPr algn="ctr" fontAlgn="b"/>
                      <a:r>
                        <a:rPr lang="en-US" sz="800" u="none" strike="noStrike" dirty="0">
                          <a:effectLst/>
                        </a:rPr>
                        <a:t>NC7</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Liggett Switch  to Norwood Switch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7"/>
                  </a:ext>
                </a:extLst>
              </a:tr>
              <a:tr h="139243">
                <a:tc>
                  <a:txBody>
                    <a:bodyPr/>
                    <a:lstStyle/>
                    <a:p>
                      <a:pPr algn="ctr" fontAlgn="b"/>
                      <a:r>
                        <a:rPr lang="en-US" sz="800" u="none" strike="noStrike" dirty="0">
                          <a:effectLst/>
                        </a:rPr>
                        <a:t>NC8</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Parker Switch  to Benbrook Switch  345-kV double circuit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8"/>
                  </a:ext>
                </a:extLst>
              </a:tr>
              <a:tr h="139243">
                <a:tc>
                  <a:txBody>
                    <a:bodyPr/>
                    <a:lstStyle/>
                    <a:p>
                      <a:pPr algn="ctr" fontAlgn="b"/>
                      <a:r>
                        <a:rPr lang="en-US" sz="800" u="none" strike="noStrike" dirty="0">
                          <a:effectLst/>
                        </a:rPr>
                        <a:t>NC9</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Venus Switch   to Britton Road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09"/>
                  </a:ext>
                </a:extLst>
              </a:tr>
              <a:tr h="139243">
                <a:tc>
                  <a:txBody>
                    <a:bodyPr/>
                    <a:lstStyle/>
                    <a:p>
                      <a:pPr algn="ctr" fontAlgn="b"/>
                      <a:r>
                        <a:rPr lang="en-US" sz="800" u="none" strike="noStrike" dirty="0">
                          <a:effectLst/>
                        </a:rPr>
                        <a:t>NC10</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Wolf hollow  to Mitchell Bend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10"/>
                  </a:ext>
                </a:extLst>
              </a:tr>
              <a:tr h="139243">
                <a:tc>
                  <a:txBody>
                    <a:bodyPr/>
                    <a:lstStyle/>
                    <a:p>
                      <a:pPr algn="ctr" fontAlgn="b"/>
                      <a:r>
                        <a:rPr lang="en-US" sz="800" u="none" strike="noStrike" dirty="0">
                          <a:effectLst/>
                        </a:rPr>
                        <a:t>NC11</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Webb  to Britton Road   345-kV line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11"/>
                  </a:ext>
                </a:extLst>
              </a:tr>
              <a:tr h="139243">
                <a:tc>
                  <a:txBody>
                    <a:bodyPr/>
                    <a:lstStyle/>
                    <a:p>
                      <a:pPr algn="ctr" fontAlgn="b"/>
                      <a:r>
                        <a:rPr lang="en-US" sz="800" u="none" strike="noStrike" dirty="0">
                          <a:effectLst/>
                        </a:rPr>
                        <a:t>NC12</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Roanoke Switch  to Roanoke Switch  345-kV bus tie breaker upgrade</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12"/>
                  </a:ext>
                </a:extLst>
              </a:tr>
              <a:tr h="139243">
                <a:tc>
                  <a:txBody>
                    <a:bodyPr/>
                    <a:lstStyle/>
                    <a:p>
                      <a:pPr algn="ctr" fontAlgn="b"/>
                      <a:r>
                        <a:rPr lang="en-US" sz="800" u="none" strike="noStrike" dirty="0">
                          <a:effectLst/>
                        </a:rPr>
                        <a:t>NC13</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Highland Tap Project</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13"/>
                  </a:ext>
                </a:extLst>
              </a:tr>
              <a:tr h="696214">
                <a:tc>
                  <a:txBody>
                    <a:bodyPr/>
                    <a:lstStyle/>
                    <a:p>
                      <a:pPr algn="ctr" fontAlgn="b"/>
                      <a:r>
                        <a:rPr lang="en-US" sz="800" u="none" strike="noStrike" dirty="0">
                          <a:effectLst/>
                        </a:rPr>
                        <a:t>S1</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--Hamilton  - Maverick  - Eagle Highway Tap  - Escondido  - Rosita Creek  - Pueblo  - West Conoco  - Dimmit  - Bevo  - Asherton  138-kV line rebuilds.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--Hamilton  - Brackettville  - Odlaw Switchyard  - Asphalt Mines  - Uvalde  - West Batesville  - Asherton  138-kV line rebuilds.</a:t>
                      </a:r>
                    </a:p>
                  </a:txBody>
                  <a:tcPr marL="9525" marR="9525" marT="9525" marB="0" anchor="ctr"/>
                </a:tc>
                <a:tc>
                  <a:txBody>
                    <a:bodyPr/>
                    <a:lstStyle/>
                    <a:p>
                      <a:pPr algn="ctr" fontAlgn="ctr"/>
                      <a:r>
                        <a:rPr lang="en-US" sz="800" u="none" strike="noStrike" dirty="0">
                          <a:effectLst/>
                        </a:rPr>
                        <a:t>X </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 </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14"/>
                  </a:ext>
                </a:extLst>
              </a:tr>
              <a:tr h="1113942">
                <a:tc>
                  <a:txBody>
                    <a:bodyPr/>
                    <a:lstStyle/>
                    <a:p>
                      <a:pPr algn="ctr" fontAlgn="b"/>
                      <a:r>
                        <a:rPr lang="en-US" sz="800" u="none" strike="noStrike" dirty="0">
                          <a:effectLst/>
                        </a:rPr>
                        <a:t>SC1</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--Hays Energy  - McCarty Lane - Canyon - Turnersville - new substation east of Turnersville to Lytton 345-kV line additions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--At the new substation east of Turnersville, tap both the Hutto to Zorn and the Gilleland Creek to Clear Springs 345-kV lines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--Existing 138-kV line between Turnersville and Lytton to be reconfigured to operate as 345-kV</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--Turnersville 345/138-kV auto addition</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--McCarty Lane  - Ranch Road  138-kV line rebuilds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--Canyon  - Rohr  - Goforth  -Turnersville  138-kV line rebuilds</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 </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15"/>
                  </a:ext>
                </a:extLst>
              </a:tr>
              <a:tr h="139243">
                <a:tc>
                  <a:txBody>
                    <a:bodyPr/>
                    <a:lstStyle/>
                    <a:p>
                      <a:pPr algn="ctr" fontAlgn="b"/>
                      <a:r>
                        <a:rPr lang="en-US" sz="800" u="none" strike="noStrike" dirty="0">
                          <a:effectLst/>
                        </a:rPr>
                        <a:t>SC2</a:t>
                      </a:r>
                      <a:endParaRPr lang="en-US" sz="800" b="0" i="0" u="none" strike="noStrike" dirty="0">
                        <a:solidFill>
                          <a:srgbClr val="000000"/>
                        </a:solidFill>
                        <a:effectLst/>
                        <a:latin typeface="Calibri" panose="020F0502020204030204" pitchFamily="34" charset="0"/>
                      </a:endParaRPr>
                    </a:p>
                  </a:txBody>
                  <a:tcPr marL="6962" marR="6962" marT="6962" marB="0" anchor="b"/>
                </a:tc>
                <a:tc>
                  <a:txBody>
                    <a:bodyPr/>
                    <a:lstStyle/>
                    <a:p>
                      <a:pPr algn="l" fontAlgn="ctr"/>
                      <a:r>
                        <a:rPr lang="en-US" sz="1100" b="0" i="0" u="none" strike="noStrike" dirty="0">
                          <a:solidFill>
                            <a:srgbClr val="000000"/>
                          </a:solidFill>
                          <a:effectLst/>
                          <a:latin typeface="Calibri" panose="020F0502020204030204" pitchFamily="34" charset="0"/>
                        </a:rPr>
                        <a:t>Paleface  - Marshall Ford  138-kV line rebuild</a:t>
                      </a:r>
                    </a:p>
                  </a:txBody>
                  <a:tcPr marL="9525" marR="9525" marT="9525" marB="0" anchor="ctr"/>
                </a:tc>
                <a:tc>
                  <a:txBody>
                    <a:bodyPr/>
                    <a:lstStyle/>
                    <a:p>
                      <a:pPr algn="ctr" fontAlgn="ctr"/>
                      <a:r>
                        <a:rPr lang="en-US" sz="800" u="none" strike="noStrike" dirty="0">
                          <a:effectLst/>
                        </a:rPr>
                        <a:t>-</a:t>
                      </a:r>
                      <a:endParaRPr lang="en-US" sz="800" b="0" i="0" u="none" strike="noStrike" dirty="0">
                        <a:solidFill>
                          <a:srgbClr val="000000"/>
                        </a:solidFill>
                        <a:effectLst/>
                        <a:latin typeface="Calibri" panose="020F0502020204030204" pitchFamily="34" charset="0"/>
                      </a:endParaRPr>
                    </a:p>
                  </a:txBody>
                  <a:tcPr marL="6962" marR="6962" marT="6962" marB="0" anchor="ctr"/>
                </a:tc>
                <a:tc>
                  <a:txBody>
                    <a:bodyPr/>
                    <a:lstStyle/>
                    <a:p>
                      <a:pPr algn="ctr" fontAlgn="ctr"/>
                      <a:r>
                        <a:rPr lang="en-US" sz="800" u="none" strike="noStrike" dirty="0">
                          <a:effectLst/>
                        </a:rPr>
                        <a:t>X </a:t>
                      </a:r>
                      <a:endParaRPr lang="en-US" sz="800" b="0" i="0" u="none" strike="noStrike" dirty="0">
                        <a:solidFill>
                          <a:srgbClr val="000000"/>
                        </a:solidFill>
                        <a:effectLst/>
                        <a:latin typeface="Calibri" panose="020F0502020204030204" pitchFamily="34" charset="0"/>
                      </a:endParaRPr>
                    </a:p>
                  </a:txBody>
                  <a:tcPr marL="6962" marR="6962" marT="6962"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74122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congested elements from two or more scenarios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dirty="0"/>
          </a:p>
        </p:txBody>
      </p:sp>
      <p:pic>
        <p:nvPicPr>
          <p:cNvPr id="7" name="Picture 6"/>
          <p:cNvPicPr>
            <a:picLocks noChangeAspect="1"/>
          </p:cNvPicPr>
          <p:nvPr/>
        </p:nvPicPr>
        <p:blipFill>
          <a:blip r:embed="rId2"/>
          <a:stretch>
            <a:fillRect/>
          </a:stretch>
        </p:blipFill>
        <p:spPr>
          <a:xfrm>
            <a:off x="1981200" y="1191139"/>
            <a:ext cx="5465312" cy="5585618"/>
          </a:xfrm>
          <a:prstGeom prst="rect">
            <a:avLst/>
          </a:prstGeom>
        </p:spPr>
      </p:pic>
    </p:spTree>
    <p:extLst>
      <p:ext uri="{BB962C8B-B14F-4D97-AF65-F5344CB8AC3E}">
        <p14:creationId xmlns:p14="http://schemas.microsoft.com/office/powerpoint/2010/main" val="3007793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projects evaluated in 2016 LTSA</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pic>
        <p:nvPicPr>
          <p:cNvPr id="6" name="Picture 5"/>
          <p:cNvPicPr>
            <a:picLocks noChangeAspect="1"/>
          </p:cNvPicPr>
          <p:nvPr/>
        </p:nvPicPr>
        <p:blipFill>
          <a:blip r:embed="rId2"/>
          <a:stretch>
            <a:fillRect/>
          </a:stretch>
        </p:blipFill>
        <p:spPr>
          <a:xfrm>
            <a:off x="1828800" y="1219200"/>
            <a:ext cx="4722341" cy="5019674"/>
          </a:xfrm>
          <a:prstGeom prst="rect">
            <a:avLst/>
          </a:prstGeom>
        </p:spPr>
      </p:pic>
    </p:spTree>
    <p:extLst>
      <p:ext uri="{BB962C8B-B14F-4D97-AF65-F5344CB8AC3E}">
        <p14:creationId xmlns:p14="http://schemas.microsoft.com/office/powerpoint/2010/main" val="208903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LTSA scenarios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94945583"/>
              </p:ext>
            </p:extLst>
          </p:nvPr>
        </p:nvGraphicFramePr>
        <p:xfrm>
          <a:off x="457200" y="1219200"/>
          <a:ext cx="7924800" cy="4410394"/>
        </p:xfrm>
        <a:graphic>
          <a:graphicData uri="http://schemas.openxmlformats.org/drawingml/2006/table">
            <a:tbl>
              <a:tblPr firstRow="1" firstCol="1" bandRow="1">
                <a:tableStyleId>{5C22544A-7EE6-4342-B048-85BDC9FD1C3A}</a:tableStyleId>
              </a:tblPr>
              <a:tblGrid>
                <a:gridCol w="26670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23779">
                <a:tc>
                  <a:txBody>
                    <a:bodyPr/>
                    <a:lstStyle/>
                    <a:p>
                      <a:pPr marL="0" marR="0">
                        <a:spcBef>
                          <a:spcPts val="600"/>
                        </a:spcBef>
                        <a:spcAft>
                          <a:spcPts val="600"/>
                        </a:spcAft>
                      </a:pPr>
                      <a:r>
                        <a:rPr lang="en-US" sz="1400" dirty="0">
                          <a:effectLst/>
                        </a:rPr>
                        <a:t>Scenario</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Description</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0"/>
                  </a:ext>
                </a:extLst>
              </a:tr>
              <a:tr h="583963">
                <a:tc>
                  <a:txBody>
                    <a:bodyPr/>
                    <a:lstStyle/>
                    <a:p>
                      <a:pPr marL="0" marR="0">
                        <a:spcBef>
                          <a:spcPts val="600"/>
                        </a:spcBef>
                        <a:spcAft>
                          <a:spcPts val="600"/>
                        </a:spcAft>
                      </a:pPr>
                      <a:r>
                        <a:rPr lang="en-US" sz="1400" dirty="0">
                          <a:effectLst/>
                        </a:rPr>
                        <a:t>Current Trends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Trajectory of what we know and is knowable today (e.g., LNG export terminals, Texas growth, low natural gas and oil prices)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1"/>
                  </a:ext>
                </a:extLst>
              </a:tr>
              <a:tr h="583963">
                <a:tc>
                  <a:txBody>
                    <a:bodyPr/>
                    <a:lstStyle/>
                    <a:p>
                      <a:pPr marL="0" marR="0">
                        <a:spcBef>
                          <a:spcPts val="600"/>
                        </a:spcBef>
                        <a:spcAft>
                          <a:spcPts val="600"/>
                        </a:spcAft>
                      </a:pPr>
                      <a:r>
                        <a:rPr lang="en-US" sz="1400" dirty="0">
                          <a:effectLst/>
                        </a:rPr>
                        <a:t>High Economic Growth</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Significant population and economic growth from all sectors of the economy (affecting load from residential, commercial and industrial)</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2"/>
                  </a:ext>
                </a:extLst>
              </a:tr>
              <a:tr h="291982">
                <a:tc>
                  <a:txBody>
                    <a:bodyPr/>
                    <a:lstStyle/>
                    <a:p>
                      <a:pPr marL="0" marR="0">
                        <a:spcBef>
                          <a:spcPts val="600"/>
                        </a:spcBef>
                        <a:spcAft>
                          <a:spcPts val="600"/>
                        </a:spcAft>
                      </a:pPr>
                      <a:r>
                        <a:rPr lang="en-US" sz="1400" dirty="0">
                          <a:effectLst/>
                        </a:rPr>
                        <a:t>Texas Recession</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Significant reduction in economic activity in Texas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3"/>
                  </a:ext>
                </a:extLst>
              </a:tr>
              <a:tr h="729954">
                <a:tc>
                  <a:txBody>
                    <a:bodyPr/>
                    <a:lstStyle/>
                    <a:p>
                      <a:pPr marL="0" marR="0">
                        <a:spcBef>
                          <a:spcPts val="600"/>
                        </a:spcBef>
                        <a:spcAft>
                          <a:spcPts val="600"/>
                        </a:spcAft>
                      </a:pPr>
                      <a:r>
                        <a:rPr lang="en-US" sz="1400" dirty="0">
                          <a:effectLst/>
                        </a:rPr>
                        <a:t>Environmental Mandate</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On top of current regulations, aggressive action on mitigating environmental impacts in the energy sector has occurred. Federal or higher Texas renewable standards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4"/>
                  </a:ext>
                </a:extLst>
              </a:tr>
              <a:tr h="437972">
                <a:tc>
                  <a:txBody>
                    <a:bodyPr/>
                    <a:lstStyle/>
                    <a:p>
                      <a:pPr marL="0" marR="0">
                        <a:spcBef>
                          <a:spcPts val="600"/>
                        </a:spcBef>
                        <a:spcAft>
                          <a:spcPts val="600"/>
                        </a:spcAft>
                      </a:pPr>
                      <a:r>
                        <a:rPr lang="en-US" sz="1400" dirty="0">
                          <a:effectLst/>
                        </a:rPr>
                        <a:t>High Efficiency/High DG</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Reduced net demand growth due to increase in distributed solar and higher building and efficiency standards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5"/>
                  </a:ext>
                </a:extLst>
              </a:tr>
              <a:tr h="437972">
                <a:tc>
                  <a:txBody>
                    <a:bodyPr/>
                    <a:lstStyle/>
                    <a:p>
                      <a:pPr marL="0" marR="0">
                        <a:spcBef>
                          <a:spcPts val="600"/>
                        </a:spcBef>
                        <a:spcAft>
                          <a:spcPts val="600"/>
                        </a:spcAft>
                      </a:pPr>
                      <a:r>
                        <a:rPr lang="en-US" sz="1400" dirty="0">
                          <a:effectLst/>
                        </a:rPr>
                        <a:t>Extended Extreme Weather</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Extreme weather conditions exist for an extended period impacting water-intensive generating resources.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6"/>
                  </a:ext>
                </a:extLst>
              </a:tr>
              <a:tr h="423779">
                <a:tc>
                  <a:txBody>
                    <a:bodyPr/>
                    <a:lstStyle/>
                    <a:p>
                      <a:pPr marL="0" marR="0">
                        <a:spcBef>
                          <a:spcPts val="600"/>
                        </a:spcBef>
                        <a:spcAft>
                          <a:spcPts val="600"/>
                        </a:spcAft>
                      </a:pPr>
                      <a:r>
                        <a:rPr lang="en-US" sz="1400" dirty="0">
                          <a:effectLst/>
                        </a:rPr>
                        <a:t>Sustained Low Natural Gas Prices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Low domestic gas prices continue for the entire period.</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7"/>
                  </a:ext>
                </a:extLst>
              </a:tr>
              <a:tr h="437972">
                <a:tc>
                  <a:txBody>
                    <a:bodyPr/>
                    <a:lstStyle/>
                    <a:p>
                      <a:pPr marL="0" marR="0">
                        <a:spcBef>
                          <a:spcPts val="600"/>
                        </a:spcBef>
                        <a:spcAft>
                          <a:spcPts val="600"/>
                        </a:spcAft>
                      </a:pPr>
                      <a:r>
                        <a:rPr lang="en-US" sz="1400" dirty="0">
                          <a:effectLst/>
                        </a:rPr>
                        <a:t>Storage/Electric Vehicle Adoption</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tc>
                  <a:txBody>
                    <a:bodyPr/>
                    <a:lstStyle/>
                    <a:p>
                      <a:pPr marL="0" marR="0">
                        <a:spcBef>
                          <a:spcPts val="600"/>
                        </a:spcBef>
                        <a:spcAft>
                          <a:spcPts val="600"/>
                        </a:spcAft>
                      </a:pPr>
                      <a:r>
                        <a:rPr lang="en-US" sz="1400" dirty="0">
                          <a:effectLst/>
                        </a:rPr>
                        <a:t>High penetration of electric vehicles and large amounts of residential and utility-scale storage</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4747" marR="54747"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6012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LTSA scenario drivers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85705895"/>
              </p:ext>
            </p:extLst>
          </p:nvPr>
        </p:nvGraphicFramePr>
        <p:xfrm>
          <a:off x="381000" y="914401"/>
          <a:ext cx="8001000" cy="5075194"/>
        </p:xfrm>
        <a:graphic>
          <a:graphicData uri="http://schemas.openxmlformats.org/drawingml/2006/table">
            <a:tbl>
              <a:tblPr firstRow="1" firstCol="1" bandRow="1">
                <a:tableStyleId>{5C22544A-7EE6-4342-B048-85BDC9FD1C3A}</a:tableStyleId>
              </a:tblPr>
              <a:tblGrid>
                <a:gridCol w="2204357">
                  <a:extLst>
                    <a:ext uri="{9D8B030D-6E8A-4147-A177-3AD203B41FA5}">
                      <a16:colId xmlns:a16="http://schemas.microsoft.com/office/drawing/2014/main" val="20000"/>
                    </a:ext>
                  </a:extLst>
                </a:gridCol>
                <a:gridCol w="5796643">
                  <a:extLst>
                    <a:ext uri="{9D8B030D-6E8A-4147-A177-3AD203B41FA5}">
                      <a16:colId xmlns:a16="http://schemas.microsoft.com/office/drawing/2014/main" val="20001"/>
                    </a:ext>
                  </a:extLst>
                </a:gridCol>
              </a:tblGrid>
              <a:tr h="259080">
                <a:tc>
                  <a:txBody>
                    <a:bodyPr/>
                    <a:lstStyle/>
                    <a:p>
                      <a:pPr marL="0" marR="0">
                        <a:spcBef>
                          <a:spcPts val="0"/>
                        </a:spcBef>
                        <a:spcAft>
                          <a:spcPts val="0"/>
                        </a:spcAft>
                      </a:pPr>
                      <a:r>
                        <a:rPr lang="en-US" sz="1200" dirty="0">
                          <a:effectLst/>
                        </a:rPr>
                        <a:t>Drivers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Brief description</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0"/>
                  </a:ext>
                </a:extLst>
              </a:tr>
              <a:tr h="566602">
                <a:tc>
                  <a:txBody>
                    <a:bodyPr/>
                    <a:lstStyle/>
                    <a:p>
                      <a:pPr marL="0" marR="0">
                        <a:spcBef>
                          <a:spcPts val="0"/>
                        </a:spcBef>
                        <a:spcAft>
                          <a:spcPts val="0"/>
                        </a:spcAft>
                      </a:pPr>
                      <a:r>
                        <a:rPr lang="en-US" sz="1200" dirty="0">
                          <a:effectLst/>
                        </a:rPr>
                        <a:t>Economic Conditions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The US and Texas economy, regional and state-wide population, oil &amp; gas, and industrial growth, LNG export terminals, urban/suburban shifts, financial market conditions and business environment</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1"/>
                  </a:ext>
                </a:extLst>
              </a:tr>
              <a:tr h="991553">
                <a:tc>
                  <a:txBody>
                    <a:bodyPr/>
                    <a:lstStyle/>
                    <a:p>
                      <a:pPr marL="0" marR="0">
                        <a:spcBef>
                          <a:spcPts val="0"/>
                        </a:spcBef>
                        <a:spcAft>
                          <a:spcPts val="0"/>
                        </a:spcAft>
                      </a:pPr>
                      <a:r>
                        <a:rPr lang="en-US" sz="1200" dirty="0">
                          <a:effectLst/>
                        </a:rPr>
                        <a:t>Environmental Regulations and Energy Policies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Environmental regulations including air emissions standards (e.g., ozone, MATS, CSAPR), GHG regulations, water regulations (e.g., 316b), and nuclear safety standards; energy policies include renewable standards and incentives (incl. taxes/financing), mandated fuel mix, solar mandate, and nuclear relicensing.</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2"/>
                  </a:ext>
                </a:extLst>
              </a:tr>
              <a:tr h="566602">
                <a:tc>
                  <a:txBody>
                    <a:bodyPr/>
                    <a:lstStyle/>
                    <a:p>
                      <a:pPr marL="0" marR="0">
                        <a:spcBef>
                          <a:spcPts val="0"/>
                        </a:spcBef>
                        <a:spcAft>
                          <a:spcPts val="0"/>
                        </a:spcAft>
                      </a:pPr>
                      <a:r>
                        <a:rPr lang="en-US" sz="1200" dirty="0">
                          <a:effectLst/>
                        </a:rPr>
                        <a:t>Alternative Generation Resources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Capital cost trends for renewables (solar and the wind), technological improvements affecting wind capacity factors, caps on annual capacity additions, storage costs, other DG costs, and financing methods.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3"/>
                  </a:ext>
                </a:extLst>
              </a:tr>
              <a:tr h="849902">
                <a:tc>
                  <a:txBody>
                    <a:bodyPr/>
                    <a:lstStyle/>
                    <a:p>
                      <a:pPr marL="0" marR="0">
                        <a:spcBef>
                          <a:spcPts val="0"/>
                        </a:spcBef>
                        <a:spcAft>
                          <a:spcPts val="0"/>
                        </a:spcAft>
                      </a:pPr>
                      <a:r>
                        <a:rPr lang="en-US" sz="1200" dirty="0">
                          <a:effectLst/>
                        </a:rPr>
                        <a:t>Natural Gas and Oil Prices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Gas prices are a function of total gas production, well productivity, LNG exports, industrial gas demand growth, and oil prices. Oil prices are dependent on global supply and demand balance, the spread of horizontal drilling technologies. Oil and gas prices will affect drilling locations within Texas.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4"/>
                  </a:ext>
                </a:extLst>
              </a:tr>
              <a:tr h="424951">
                <a:tc>
                  <a:txBody>
                    <a:bodyPr/>
                    <a:lstStyle/>
                    <a:p>
                      <a:pPr marL="0" marR="0">
                        <a:spcBef>
                          <a:spcPts val="0"/>
                        </a:spcBef>
                        <a:spcAft>
                          <a:spcPts val="0"/>
                        </a:spcAft>
                      </a:pPr>
                      <a:r>
                        <a:rPr lang="en-US" sz="1200" dirty="0">
                          <a:effectLst/>
                        </a:rPr>
                        <a:t>Government Regulations/Policy/Mandates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New policies around resource adequacy, transmission build out, interconnections to neighboring regions and cost recovery</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5"/>
                  </a:ext>
                </a:extLst>
              </a:tr>
              <a:tr h="424951">
                <a:tc>
                  <a:txBody>
                    <a:bodyPr/>
                    <a:lstStyle/>
                    <a:p>
                      <a:pPr marL="0" marR="0">
                        <a:spcBef>
                          <a:spcPts val="0"/>
                        </a:spcBef>
                        <a:spcAft>
                          <a:spcPts val="0"/>
                        </a:spcAft>
                      </a:pPr>
                      <a:r>
                        <a:rPr lang="en-US" sz="1200" dirty="0">
                          <a:effectLst/>
                        </a:rPr>
                        <a:t>Technology</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Improvements in technologies resulting in more efficient turbines, or higher capacity factor intermittent resources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6"/>
                  </a:ext>
                </a:extLst>
              </a:tr>
              <a:tr h="424951">
                <a:tc>
                  <a:txBody>
                    <a:bodyPr/>
                    <a:lstStyle/>
                    <a:p>
                      <a:pPr marL="0" marR="0">
                        <a:spcBef>
                          <a:spcPts val="0"/>
                        </a:spcBef>
                        <a:spcAft>
                          <a:spcPts val="0"/>
                        </a:spcAft>
                      </a:pPr>
                      <a:r>
                        <a:rPr lang="en-US" sz="1200" dirty="0">
                          <a:effectLst/>
                        </a:rPr>
                        <a:t>End-Use/New Markets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End-use technologies, efficiency standards and incentives, demand response, changes in consumer choices, DG growth, increase interest in micro grids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7"/>
                  </a:ext>
                </a:extLst>
              </a:tr>
              <a:tr h="566602">
                <a:tc>
                  <a:txBody>
                    <a:bodyPr/>
                    <a:lstStyle/>
                    <a:p>
                      <a:pPr marL="0" marR="0">
                        <a:spcBef>
                          <a:spcPts val="0"/>
                        </a:spcBef>
                        <a:spcAft>
                          <a:spcPts val="0"/>
                        </a:spcAft>
                      </a:pPr>
                      <a:r>
                        <a:rPr lang="en-US" sz="1200" dirty="0">
                          <a:effectLst/>
                        </a:rPr>
                        <a:t>Weather and Water Conditions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tc>
                  <a:txBody>
                    <a:bodyPr/>
                    <a:lstStyle/>
                    <a:p>
                      <a:pPr marL="0" marR="0">
                        <a:spcBef>
                          <a:spcPts val="0"/>
                        </a:spcBef>
                        <a:spcAft>
                          <a:spcPts val="0"/>
                        </a:spcAft>
                      </a:pPr>
                      <a:r>
                        <a:rPr lang="en-US" sz="1200" dirty="0">
                          <a:effectLst/>
                        </a:rPr>
                        <a:t>May affect load growth, environmental regulations and policies, technology mix, average summer temperatures, frequency of extreme weather events, water costs</a:t>
                      </a:r>
                      <a:endParaRPr lang="en-US" sz="12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6621" marR="46621"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1474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LTSA scenario drivers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71453236"/>
              </p:ext>
            </p:extLst>
          </p:nvPr>
        </p:nvGraphicFramePr>
        <p:xfrm>
          <a:off x="609600" y="815182"/>
          <a:ext cx="7543798" cy="5380602"/>
        </p:xfrm>
        <a:graphic>
          <a:graphicData uri="http://schemas.openxmlformats.org/drawingml/2006/table">
            <a:tbl>
              <a:tblPr firstRow="1" firstCol="1" bandRow="1">
                <a:tableStyleId>{5C22544A-7EE6-4342-B048-85BDC9FD1C3A}</a:tableStyleId>
              </a:tblPr>
              <a:tblGrid>
                <a:gridCol w="1676399">
                  <a:extLst>
                    <a:ext uri="{9D8B030D-6E8A-4147-A177-3AD203B41FA5}">
                      <a16:colId xmlns:a16="http://schemas.microsoft.com/office/drawing/2014/main" val="20000"/>
                    </a:ext>
                  </a:extLst>
                </a:gridCol>
                <a:gridCol w="3048001">
                  <a:extLst>
                    <a:ext uri="{9D8B030D-6E8A-4147-A177-3AD203B41FA5}">
                      <a16:colId xmlns:a16="http://schemas.microsoft.com/office/drawing/2014/main" val="20001"/>
                    </a:ext>
                  </a:extLst>
                </a:gridCol>
                <a:gridCol w="2819398">
                  <a:extLst>
                    <a:ext uri="{9D8B030D-6E8A-4147-A177-3AD203B41FA5}">
                      <a16:colId xmlns:a16="http://schemas.microsoft.com/office/drawing/2014/main" val="20002"/>
                    </a:ext>
                  </a:extLst>
                </a:gridCol>
              </a:tblGrid>
              <a:tr h="341403">
                <a:tc>
                  <a:txBody>
                    <a:bodyPr/>
                    <a:lstStyle/>
                    <a:p>
                      <a:pPr marL="0" marR="0" algn="ctr">
                        <a:spcBef>
                          <a:spcPts val="0"/>
                        </a:spcBef>
                        <a:spcAft>
                          <a:spcPts val="0"/>
                        </a:spcAft>
                      </a:pPr>
                      <a:r>
                        <a:rPr lang="en-US" sz="1400" dirty="0">
                          <a:effectLst/>
                        </a:rPr>
                        <a:t>Category</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lgn="ctr">
                        <a:spcBef>
                          <a:spcPts val="0"/>
                        </a:spcBef>
                        <a:spcAft>
                          <a:spcPts val="0"/>
                        </a:spcAft>
                      </a:pPr>
                      <a:r>
                        <a:rPr lang="en-US" sz="1400" dirty="0">
                          <a:effectLst/>
                        </a:rPr>
                        <a:t>Speaker</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lgn="ctr">
                        <a:spcBef>
                          <a:spcPts val="0"/>
                        </a:spcBef>
                        <a:spcAft>
                          <a:spcPts val="0"/>
                        </a:spcAft>
                      </a:pPr>
                      <a:r>
                        <a:rPr lang="en-US" sz="1400" dirty="0">
                          <a:effectLst/>
                        </a:rPr>
                        <a:t>Topic</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0"/>
                  </a:ext>
                </a:extLst>
              </a:tr>
              <a:tr h="356247">
                <a:tc rowSpan="2">
                  <a:txBody>
                    <a:bodyPr/>
                    <a:lstStyle/>
                    <a:p>
                      <a:pPr marL="0" marR="0" algn="ctr">
                        <a:spcBef>
                          <a:spcPts val="0"/>
                        </a:spcBef>
                        <a:spcAft>
                          <a:spcPts val="0"/>
                        </a:spcAft>
                      </a:pPr>
                      <a:r>
                        <a:rPr lang="en-US" sz="1400" dirty="0">
                          <a:effectLst/>
                        </a:rPr>
                        <a:t>Technology</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Michael Goggin, AWEA</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Cost and capabilities of future wind technologies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1"/>
                  </a:ext>
                </a:extLst>
              </a:tr>
              <a:tr h="341403">
                <a:tc vMerge="1">
                  <a:txBody>
                    <a:bodyPr/>
                    <a:lstStyle/>
                    <a:p>
                      <a:endParaRPr lang="en-US"/>
                    </a:p>
                  </a:txBody>
                  <a:tcPr/>
                </a:tc>
                <a:tc>
                  <a:txBody>
                    <a:bodyPr/>
                    <a:lstStyle/>
                    <a:p>
                      <a:pPr marL="0" marR="0">
                        <a:spcBef>
                          <a:spcPts val="0"/>
                        </a:spcBef>
                        <a:spcAft>
                          <a:spcPts val="0"/>
                        </a:spcAft>
                      </a:pPr>
                      <a:r>
                        <a:rPr lang="en-US" sz="1400" dirty="0">
                          <a:effectLst/>
                        </a:rPr>
                        <a:t>Colin Meehan, First Solar</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Solar growth trends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2"/>
                  </a:ext>
                </a:extLst>
              </a:tr>
              <a:tr h="356247">
                <a:tc rowSpan="3">
                  <a:txBody>
                    <a:bodyPr/>
                    <a:lstStyle/>
                    <a:p>
                      <a:pPr marL="0" marR="0" algn="ctr">
                        <a:spcBef>
                          <a:spcPts val="0"/>
                        </a:spcBef>
                        <a:spcAft>
                          <a:spcPts val="0"/>
                        </a:spcAft>
                      </a:pPr>
                      <a:r>
                        <a:rPr lang="en-US" sz="1400" dirty="0">
                          <a:effectLst/>
                        </a:rPr>
                        <a:t>End Use</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Michele Allen, Walmart</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Demand side management at big retail stores </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3"/>
                  </a:ext>
                </a:extLst>
              </a:tr>
              <a:tr h="534369">
                <a:tc vMerge="1">
                  <a:txBody>
                    <a:bodyPr/>
                    <a:lstStyle/>
                    <a:p>
                      <a:endParaRPr lang="en-US"/>
                    </a:p>
                  </a:txBody>
                  <a:tcPr/>
                </a:tc>
                <a:tc>
                  <a:txBody>
                    <a:bodyPr/>
                    <a:lstStyle/>
                    <a:p>
                      <a:pPr marL="0" marR="0">
                        <a:spcBef>
                          <a:spcPts val="0"/>
                        </a:spcBef>
                        <a:spcAft>
                          <a:spcPts val="0"/>
                        </a:spcAft>
                      </a:pPr>
                      <a:r>
                        <a:rPr lang="en-US" sz="1400" dirty="0">
                          <a:effectLst/>
                        </a:rPr>
                        <a:t>Dr. Varun Rai, Lyndon B. Johnson School of Public Affairs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Adoption of residential rooftop PV</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4"/>
                  </a:ext>
                </a:extLst>
              </a:tr>
              <a:tr h="534369">
                <a:tc vMerge="1">
                  <a:txBody>
                    <a:bodyPr/>
                    <a:lstStyle/>
                    <a:p>
                      <a:endParaRPr lang="en-US"/>
                    </a:p>
                  </a:txBody>
                  <a:tcPr/>
                </a:tc>
                <a:tc>
                  <a:txBody>
                    <a:bodyPr/>
                    <a:lstStyle/>
                    <a:p>
                      <a:pPr marL="0" marR="0">
                        <a:spcBef>
                          <a:spcPts val="0"/>
                        </a:spcBef>
                        <a:spcAft>
                          <a:spcPts val="0"/>
                        </a:spcAft>
                      </a:pPr>
                      <a:r>
                        <a:rPr lang="en-US" sz="1400" dirty="0">
                          <a:effectLst/>
                        </a:rPr>
                        <a:t>Mike Legatt, ERCOT</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Impact of growth in Electric vehicle on the price of storage</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5"/>
                  </a:ext>
                </a:extLst>
              </a:tr>
              <a:tr h="356247">
                <a:tc rowSpan="2">
                  <a:txBody>
                    <a:bodyPr/>
                    <a:lstStyle/>
                    <a:p>
                      <a:pPr marL="0" marR="0" algn="ctr">
                        <a:spcBef>
                          <a:spcPts val="0"/>
                        </a:spcBef>
                        <a:spcAft>
                          <a:spcPts val="0"/>
                        </a:spcAft>
                      </a:pPr>
                      <a:r>
                        <a:rPr lang="en-US" sz="1400" dirty="0">
                          <a:effectLst/>
                        </a:rPr>
                        <a:t>Environmental Regulations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Susana Hildebrand, EFH</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Environmental regulations: Overview</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6"/>
                  </a:ext>
                </a:extLst>
              </a:tr>
              <a:tr h="356247">
                <a:tc vMerge="1">
                  <a:txBody>
                    <a:bodyPr/>
                    <a:lstStyle/>
                    <a:p>
                      <a:endParaRPr lang="en-US"/>
                    </a:p>
                  </a:txBody>
                  <a:tcPr/>
                </a:tc>
                <a:tc>
                  <a:txBody>
                    <a:bodyPr/>
                    <a:lstStyle/>
                    <a:p>
                      <a:pPr marL="0" marR="0">
                        <a:spcBef>
                          <a:spcPts val="0"/>
                        </a:spcBef>
                        <a:spcAft>
                          <a:spcPts val="0"/>
                        </a:spcAft>
                      </a:pPr>
                      <a:r>
                        <a:rPr lang="en-US" sz="1400" dirty="0">
                          <a:effectLst/>
                        </a:rPr>
                        <a:t>Dana Lazarus, ERCOT</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Environmental regulations impacting ERCOT region</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7"/>
                  </a:ext>
                </a:extLst>
              </a:tr>
              <a:tr h="356247">
                <a:tc>
                  <a:txBody>
                    <a:bodyPr/>
                    <a:lstStyle/>
                    <a:p>
                      <a:pPr marL="0" marR="0" algn="ctr">
                        <a:spcBef>
                          <a:spcPts val="0"/>
                        </a:spcBef>
                        <a:spcAft>
                          <a:spcPts val="0"/>
                        </a:spcAft>
                      </a:pPr>
                      <a:r>
                        <a:rPr lang="en-US" sz="1400" dirty="0">
                          <a:effectLst/>
                        </a:rPr>
                        <a:t>Oil and Gas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Gurcan Gulen-Bureau of Economic Geology</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Oil and gas growth — impact on other industries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8"/>
                  </a:ext>
                </a:extLst>
              </a:tr>
              <a:tr h="534369">
                <a:tc rowSpan="2">
                  <a:txBody>
                    <a:bodyPr/>
                    <a:lstStyle/>
                    <a:p>
                      <a:pPr marL="0" marR="0" algn="ctr">
                        <a:spcBef>
                          <a:spcPts val="0"/>
                        </a:spcBef>
                        <a:spcAft>
                          <a:spcPts val="0"/>
                        </a:spcAft>
                      </a:pPr>
                      <a:r>
                        <a:rPr lang="en-US" sz="1400" dirty="0">
                          <a:effectLst/>
                        </a:rPr>
                        <a:t>Modeling in LTSA</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Doug Murray, ERCOT</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Modeling data and sources currently available to ERCOT</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09"/>
                  </a:ext>
                </a:extLst>
              </a:tr>
              <a:tr h="356247">
                <a:tc vMerge="1">
                  <a:txBody>
                    <a:bodyPr/>
                    <a:lstStyle/>
                    <a:p>
                      <a:endParaRPr lang="en-US"/>
                    </a:p>
                  </a:txBody>
                  <a:tcPr/>
                </a:tc>
                <a:tc>
                  <a:txBody>
                    <a:bodyPr/>
                    <a:lstStyle/>
                    <a:p>
                      <a:pPr marL="0" marR="0">
                        <a:spcBef>
                          <a:spcPts val="0"/>
                        </a:spcBef>
                        <a:spcAft>
                          <a:spcPts val="0"/>
                        </a:spcAft>
                      </a:pPr>
                      <a:r>
                        <a:rPr lang="en-US" sz="1400" dirty="0">
                          <a:effectLst/>
                        </a:rPr>
                        <a:t>Calvin Opheim, ERCOT</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Load forecasting for LTSA Scenarios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10"/>
                  </a:ext>
                </a:extLst>
              </a:tr>
              <a:tr h="534369">
                <a:tc>
                  <a:txBody>
                    <a:bodyPr/>
                    <a:lstStyle/>
                    <a:p>
                      <a:pPr marL="0" marR="0" algn="ctr">
                        <a:spcBef>
                          <a:spcPts val="0"/>
                        </a:spcBef>
                        <a:spcAft>
                          <a:spcPts val="0"/>
                        </a:spcAft>
                      </a:pPr>
                      <a:r>
                        <a:rPr lang="en-US" sz="1400" dirty="0">
                          <a:effectLst/>
                        </a:rPr>
                        <a:t>Texas Economy</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Tom Currah, Texas Comptroller of Public Accounts</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tc>
                  <a:txBody>
                    <a:bodyPr/>
                    <a:lstStyle/>
                    <a:p>
                      <a:pPr marL="0" marR="0">
                        <a:spcBef>
                          <a:spcPts val="0"/>
                        </a:spcBef>
                        <a:spcAft>
                          <a:spcPts val="0"/>
                        </a:spcAft>
                      </a:pPr>
                      <a:r>
                        <a:rPr lang="en-US" sz="1400" dirty="0">
                          <a:effectLst/>
                        </a:rPr>
                        <a:t>Texas Economy</a:t>
                      </a:r>
                      <a:endParaRPr lang="en-US" sz="1400" dirty="0">
                        <a:solidFill>
                          <a:srgbClr val="5B677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8626" marR="58626"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03116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85801"/>
            <a:ext cx="2877232" cy="199553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latin typeface="Calibri" panose="020F0502020204030204" pitchFamily="34" charset="0"/>
              </a:rPr>
              <a:t>Economic Growth</a:t>
            </a: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Migration to TX along I-35 corridor</a:t>
            </a: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Lower</a:t>
            </a:r>
            <a:r>
              <a:rPr lang="en-US" sz="900" dirty="0">
                <a:solidFill>
                  <a:srgbClr val="FF0000"/>
                </a:solidFill>
                <a:latin typeface="Calibri" panose="020F0502020204030204" pitchFamily="34" charset="0"/>
                <a:cs typeface="Arial" panose="020B0604020202020204" pitchFamily="34" charset="0"/>
              </a:rPr>
              <a:t> Growth in south </a:t>
            </a:r>
            <a:r>
              <a:rPr lang="en-US" sz="900" dirty="0">
                <a:solidFill>
                  <a:schemeClr val="tx1"/>
                </a:solidFill>
                <a:latin typeface="Calibri" panose="020F0502020204030204" pitchFamily="34" charset="0"/>
                <a:cs typeface="Arial" panose="020B0604020202020204" pitchFamily="34" charset="0"/>
              </a:rPr>
              <a:t>and west </a:t>
            </a:r>
            <a:r>
              <a:rPr lang="en-US" sz="900" dirty="0">
                <a:solidFill>
                  <a:srgbClr val="FF0000"/>
                </a:solidFill>
                <a:latin typeface="Calibri" panose="020F0502020204030204" pitchFamily="34" charset="0"/>
                <a:cs typeface="Arial" panose="020B0604020202020204" pitchFamily="34" charset="0"/>
              </a:rPr>
              <a:t>Texas</a:t>
            </a: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Industrial growth in Houston, I-35</a:t>
            </a: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Average GDP growth in line with long-term average US GDP growth rate</a:t>
            </a:r>
            <a:r>
              <a:rPr lang="en-US" sz="900" dirty="0">
                <a:solidFill>
                  <a:srgbClr val="FF0000"/>
                </a:solidFill>
                <a:latin typeface="Calibri" panose="020F0502020204030204" pitchFamily="34" charset="0"/>
                <a:cs typeface="Arial" panose="020B0604020202020204" pitchFamily="34" charset="0"/>
              </a:rPr>
              <a:t>~1.5% load growth – high growth in near term then tapering off in long-term </a:t>
            </a:r>
          </a:p>
          <a:p>
            <a:pPr marL="117445" indent="-117445">
              <a:buFont typeface="Arial" pitchFamily="34" charset="0"/>
              <a:buChar char="•"/>
              <a:defRPr/>
            </a:pPr>
            <a:r>
              <a:rPr lang="en-US" sz="900" dirty="0">
                <a:solidFill>
                  <a:srgbClr val="FF0000"/>
                </a:solidFill>
                <a:latin typeface="Calibri" panose="020F0502020204030204" pitchFamily="34" charset="0"/>
                <a:cs typeface="Arial" panose="020B0604020202020204" pitchFamily="34" charset="0"/>
              </a:rPr>
              <a:t>LNG growth based on permits existing –</a:t>
            </a:r>
            <a:r>
              <a:rPr lang="en-US" sz="900" dirty="0">
                <a:solidFill>
                  <a:schemeClr val="tx1"/>
                </a:solidFill>
                <a:latin typeface="Calibri" panose="020F0502020204030204" pitchFamily="34" charset="0"/>
                <a:cs typeface="Arial" panose="020B0604020202020204" pitchFamily="34" charset="0"/>
              </a:rPr>
              <a:t> may be 2 new LNG plants </a:t>
            </a:r>
          </a:p>
          <a:p>
            <a:pPr marL="117445" indent="-117445">
              <a:buFont typeface="Arial" pitchFamily="34" charset="0"/>
              <a:buChar char="•"/>
              <a:defRPr/>
            </a:pPr>
            <a:r>
              <a:rPr lang="en-US" sz="900" dirty="0">
                <a:solidFill>
                  <a:schemeClr val="tx1"/>
                </a:solidFill>
                <a:latin typeface="Calibri" panose="020F0502020204030204" pitchFamily="34" charset="0"/>
                <a:cs typeface="Arial" panose="020B0604020202020204" pitchFamily="34" charset="0"/>
              </a:rPr>
              <a:t>Oil production rates drop to those seen in recent projections</a:t>
            </a:r>
            <a:endParaRPr lang="en-US" sz="900" strike="sngStrike" dirty="0">
              <a:solidFill>
                <a:srgbClr val="FF0000"/>
              </a:solidFill>
              <a:latin typeface="Calibri" panose="020F0502020204030204" pitchFamily="34" charset="0"/>
              <a:cs typeface="Arial" panose="020B0604020202020204" pitchFamily="34" charset="0"/>
            </a:endParaRPr>
          </a:p>
        </p:txBody>
      </p:sp>
      <p:sp>
        <p:nvSpPr>
          <p:cNvPr id="3" name="Rounded Rectangle 2"/>
          <p:cNvSpPr/>
          <p:nvPr/>
        </p:nvSpPr>
        <p:spPr>
          <a:xfrm>
            <a:off x="6248400" y="5208984"/>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latin typeface="Calibri" panose="020F0502020204030204" pitchFamily="34" charset="0"/>
              </a:rPr>
              <a:t>Weather / Water</a:t>
            </a:r>
          </a:p>
          <a:p>
            <a:pPr marL="119033" indent="-119033">
              <a:buFont typeface="Arial" pitchFamily="34" charset="0"/>
              <a:buChar char="•"/>
              <a:defRPr/>
            </a:pPr>
            <a:r>
              <a:rPr lang="en-US" sz="1050" dirty="0">
                <a:solidFill>
                  <a:schemeClr val="tx1"/>
                </a:solidFill>
                <a:latin typeface="Calibri" panose="020F0502020204030204" pitchFamily="34" charset="0"/>
              </a:rPr>
              <a:t>No drought situation, but water supply continues to be a concern to existing and new generators.  </a:t>
            </a:r>
          </a:p>
          <a:p>
            <a:pPr marL="119033" indent="-119033">
              <a:buFont typeface="Arial" pitchFamily="34" charset="0"/>
              <a:buChar char="•"/>
              <a:defRPr/>
            </a:pPr>
            <a:r>
              <a:rPr lang="en-US" sz="1050" dirty="0">
                <a:solidFill>
                  <a:schemeClr val="tx1"/>
                </a:solidFill>
                <a:latin typeface="Calibri" panose="020F0502020204030204" pitchFamily="34" charset="0"/>
              </a:rPr>
              <a:t>No specific increase in electricity consumption due to drought conditions.</a:t>
            </a:r>
            <a:endParaRPr lang="en-US" sz="1400" b="1" dirty="0">
              <a:solidFill>
                <a:schemeClr val="tx1"/>
              </a:solidFill>
              <a:latin typeface="Calibri" panose="020F0502020204030204" pitchFamily="34" charset="0"/>
            </a:endParaRPr>
          </a:p>
        </p:txBody>
      </p:sp>
      <p:sp>
        <p:nvSpPr>
          <p:cNvPr id="6" name="Rounded Rectangle 5"/>
          <p:cNvSpPr/>
          <p:nvPr/>
        </p:nvSpPr>
        <p:spPr>
          <a:xfrm>
            <a:off x="6248399" y="685802"/>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latin typeface="Calibri" panose="020F0502020204030204" pitchFamily="34" charset="0"/>
              </a:rPr>
              <a:t>Technology</a:t>
            </a:r>
          </a:p>
          <a:p>
            <a:pPr marL="117445" indent="-117445">
              <a:buFont typeface="Arial" pitchFamily="34" charset="0"/>
              <a:buChar char="•"/>
              <a:defRPr/>
            </a:pPr>
            <a:r>
              <a:rPr lang="en-US" sz="1200" dirty="0">
                <a:solidFill>
                  <a:srgbClr val="FF0000"/>
                </a:solidFill>
                <a:latin typeface="Calibri" panose="020F0502020204030204" pitchFamily="34" charset="0"/>
              </a:rPr>
              <a:t>No breakthroughs – steady modest cost improvements</a:t>
            </a:r>
          </a:p>
          <a:p>
            <a:pPr marL="117445" indent="-117445">
              <a:buFont typeface="Arial" pitchFamily="34" charset="0"/>
              <a:buChar char="•"/>
              <a:defRPr/>
            </a:pPr>
            <a:r>
              <a:rPr lang="en-US" sz="1200" dirty="0">
                <a:solidFill>
                  <a:srgbClr val="FF0000"/>
                </a:solidFill>
                <a:latin typeface="Calibri" panose="020F0502020204030204" pitchFamily="34" charset="0"/>
              </a:rPr>
              <a:t>New DC ties</a:t>
            </a:r>
          </a:p>
        </p:txBody>
      </p:sp>
      <p:sp>
        <p:nvSpPr>
          <p:cNvPr id="7" name="Rounded Rectangle 6"/>
          <p:cNvSpPr/>
          <p:nvPr/>
        </p:nvSpPr>
        <p:spPr>
          <a:xfrm>
            <a:off x="6248400" y="3748181"/>
            <a:ext cx="2777671" cy="1371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prstClr val="black"/>
                </a:solidFill>
                <a:latin typeface="Calibri" panose="020F0502020204030204" pitchFamily="34" charset="0"/>
              </a:rPr>
              <a:t>End-Use</a:t>
            </a:r>
            <a:endParaRPr lang="en-US" sz="1300" b="1" dirty="0">
              <a:solidFill>
                <a:prstClr val="black"/>
              </a:solidFill>
              <a:latin typeface="Calibri" panose="020F0502020204030204" pitchFamily="34" charset="0"/>
            </a:endParaRPr>
          </a:p>
          <a:p>
            <a:pPr marL="119033" indent="-119033">
              <a:buFont typeface="Arial" pitchFamily="34" charset="0"/>
              <a:buChar char="•"/>
              <a:defRPr/>
            </a:pPr>
            <a:r>
              <a:rPr lang="en-US" sz="1100" dirty="0">
                <a:solidFill>
                  <a:prstClr val="black"/>
                </a:solidFill>
                <a:latin typeface="Calibri" panose="020F0502020204030204" pitchFamily="34" charset="0"/>
              </a:rPr>
              <a:t>Increased need for ancillary services</a:t>
            </a:r>
          </a:p>
          <a:p>
            <a:pPr marL="119033" indent="-119033">
              <a:buFont typeface="Arial" pitchFamily="34" charset="0"/>
              <a:buChar char="•"/>
              <a:defRPr/>
            </a:pPr>
            <a:r>
              <a:rPr lang="en-US" sz="1100" dirty="0">
                <a:solidFill>
                  <a:prstClr val="black"/>
                </a:solidFill>
                <a:latin typeface="Calibri" panose="020F0502020204030204" pitchFamily="34" charset="0"/>
              </a:rPr>
              <a:t>Increase penetration of demand response</a:t>
            </a:r>
          </a:p>
          <a:p>
            <a:pPr marL="119033" indent="-119033">
              <a:buFont typeface="Arial" pitchFamily="34" charset="0"/>
              <a:buChar char="•"/>
              <a:defRPr/>
            </a:pPr>
            <a:r>
              <a:rPr lang="en-US" sz="1100" dirty="0">
                <a:solidFill>
                  <a:prstClr val="black"/>
                </a:solidFill>
                <a:latin typeface="Calibri" panose="020F0502020204030204" pitchFamily="34" charset="0"/>
              </a:rPr>
              <a:t>Increasing distributed generation</a:t>
            </a:r>
            <a:endParaRPr lang="en-US" sz="1100" dirty="0">
              <a:solidFill>
                <a:srgbClr val="0070C0"/>
              </a:solidFill>
              <a:latin typeface="Calibri" panose="020F0502020204030204" pitchFamily="34" charset="0"/>
            </a:endParaRPr>
          </a:p>
        </p:txBody>
      </p:sp>
      <p:sp>
        <p:nvSpPr>
          <p:cNvPr id="9" name="Rounded Rectangle 8"/>
          <p:cNvSpPr/>
          <p:nvPr/>
        </p:nvSpPr>
        <p:spPr>
          <a:xfrm>
            <a:off x="6248400" y="2133600"/>
            <a:ext cx="2777671" cy="152757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latin typeface="Calibri" panose="020F0502020204030204" pitchFamily="34" charset="0"/>
              </a:rPr>
              <a:t>Government policy/mandate</a:t>
            </a:r>
          </a:p>
          <a:p>
            <a:pPr marL="117445" indent="-117445">
              <a:buFont typeface="Arial" pitchFamily="34" charset="0"/>
              <a:buChar char="•"/>
              <a:defRPr/>
            </a:pPr>
            <a:r>
              <a:rPr lang="en-US" sz="1000" dirty="0">
                <a:solidFill>
                  <a:srgbClr val="FF0000"/>
                </a:solidFill>
                <a:latin typeface="Calibri" panose="020F0502020204030204" pitchFamily="34" charset="0"/>
              </a:rPr>
              <a:t>No reserve margin set for ERCOT</a:t>
            </a:r>
          </a:p>
          <a:p>
            <a:pPr marL="117445" indent="-117445">
              <a:buFont typeface="Arial" pitchFamily="34" charset="0"/>
              <a:buChar char="•"/>
              <a:defRPr/>
            </a:pPr>
            <a:r>
              <a:rPr lang="en-US" sz="1000" dirty="0">
                <a:solidFill>
                  <a:prstClr val="black"/>
                </a:solidFill>
                <a:latin typeface="Calibri" panose="020F0502020204030204" pitchFamily="34" charset="0"/>
              </a:rPr>
              <a:t>Maintain energy-only market</a:t>
            </a:r>
          </a:p>
          <a:p>
            <a:pPr marL="117445" indent="-117445">
              <a:buFont typeface="Arial" pitchFamily="34" charset="0"/>
              <a:buChar char="•"/>
              <a:defRPr/>
            </a:pPr>
            <a:r>
              <a:rPr lang="en-US" sz="1000" dirty="0">
                <a:solidFill>
                  <a:prstClr val="black"/>
                </a:solidFill>
                <a:latin typeface="Calibri" panose="020F0502020204030204" pitchFamily="34" charset="0"/>
              </a:rPr>
              <a:t>Economic retirements continues based on economics</a:t>
            </a:r>
          </a:p>
          <a:p>
            <a:pPr marL="117445" indent="-117445">
              <a:buFont typeface="Arial" pitchFamily="34" charset="0"/>
              <a:buChar char="•"/>
              <a:defRPr/>
            </a:pPr>
            <a:r>
              <a:rPr lang="en-US" sz="1000" dirty="0">
                <a:solidFill>
                  <a:prstClr val="black"/>
                </a:solidFill>
                <a:latin typeface="Calibri" panose="020F0502020204030204" pitchFamily="34" charset="0"/>
              </a:rPr>
              <a:t>Increased DC-tie capacity with neighboring region</a:t>
            </a:r>
            <a:endParaRPr lang="en-US" sz="1200" dirty="0">
              <a:solidFill>
                <a:prstClr val="black"/>
              </a:solidFill>
              <a:latin typeface="Calibri" panose="020F0502020204030204" pitchFamily="34" charset="0"/>
            </a:endParaRPr>
          </a:p>
          <a:p>
            <a:pPr marL="117445" indent="-117445">
              <a:buFont typeface="Arial" pitchFamily="34" charset="0"/>
              <a:buChar char="•"/>
              <a:defRPr/>
            </a:pPr>
            <a:endParaRPr lang="en-US" sz="1200" dirty="0">
              <a:solidFill>
                <a:prstClr val="black"/>
              </a:solidFill>
              <a:latin typeface="Calibri" panose="020F0502020204030204" pitchFamily="34" charset="0"/>
            </a:endParaRPr>
          </a:p>
        </p:txBody>
      </p:sp>
      <p:sp>
        <p:nvSpPr>
          <p:cNvPr id="4" name="Rounded Rectangle 3"/>
          <p:cNvSpPr/>
          <p:nvPr/>
        </p:nvSpPr>
        <p:spPr>
          <a:xfrm>
            <a:off x="108857" y="2667000"/>
            <a:ext cx="2877232" cy="1204864"/>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prstClr val="black"/>
                </a:solidFill>
                <a:latin typeface="Calibri" panose="020F0502020204030204" pitchFamily="34" charset="0"/>
              </a:rPr>
              <a:t>Environmental Regulation</a:t>
            </a:r>
          </a:p>
          <a:p>
            <a:pPr marL="117445" indent="-117445">
              <a:buFont typeface="Arial" pitchFamily="34" charset="0"/>
              <a:buChar char="•"/>
              <a:defRPr/>
            </a:pPr>
            <a:r>
              <a:rPr lang="en-US" sz="900" dirty="0">
                <a:solidFill>
                  <a:srgbClr val="FF0000"/>
                </a:solidFill>
                <a:latin typeface="Calibri" panose="020F0502020204030204" pitchFamily="34" charset="0"/>
              </a:rPr>
              <a:t>Impact of Regional HAZE and CSAPR are seen in the near future</a:t>
            </a:r>
          </a:p>
          <a:p>
            <a:pPr marL="117445" indent="-117445">
              <a:buFont typeface="Arial" pitchFamily="34" charset="0"/>
              <a:buChar char="•"/>
              <a:defRPr/>
            </a:pPr>
            <a:r>
              <a:rPr lang="en-US" sz="900" dirty="0">
                <a:solidFill>
                  <a:srgbClr val="FF0000"/>
                </a:solidFill>
                <a:latin typeface="Calibri" panose="020F0502020204030204" pitchFamily="34" charset="0"/>
              </a:rPr>
              <a:t>CSAPR Hybrid </a:t>
            </a:r>
          </a:p>
          <a:p>
            <a:pPr marL="117445" indent="-117445">
              <a:buFont typeface="Arial" pitchFamily="34" charset="0"/>
              <a:buChar char="•"/>
              <a:defRPr/>
            </a:pPr>
            <a:r>
              <a:rPr lang="en-US" sz="900" dirty="0">
                <a:solidFill>
                  <a:srgbClr val="FF0000"/>
                </a:solidFill>
                <a:latin typeface="Calibri" panose="020F0502020204030204" pitchFamily="34" charset="0"/>
              </a:rPr>
              <a:t>Greenhouse gas regulation set with flexibility</a:t>
            </a:r>
          </a:p>
          <a:p>
            <a:pPr marL="117445" indent="-117445">
              <a:buFont typeface="Arial" pitchFamily="34" charset="0"/>
              <a:buChar char="•"/>
              <a:defRPr/>
            </a:pPr>
            <a:r>
              <a:rPr lang="en-US" sz="900" dirty="0">
                <a:solidFill>
                  <a:srgbClr val="FF0000"/>
                </a:solidFill>
                <a:latin typeface="Calibri" panose="020F0502020204030204" pitchFamily="34" charset="0"/>
              </a:rPr>
              <a:t>No other major changes in environmental regulations – no CPP impacts</a:t>
            </a:r>
            <a:endParaRPr lang="en-US" sz="1000" dirty="0">
              <a:solidFill>
                <a:srgbClr val="FF0000"/>
              </a:solidFill>
              <a:latin typeface="Calibri" panose="020F0502020204030204" pitchFamily="34" charset="0"/>
            </a:endParaRPr>
          </a:p>
        </p:txBody>
      </p:sp>
      <p:sp>
        <p:nvSpPr>
          <p:cNvPr id="23" name="Rounded Rectangle 22"/>
          <p:cNvSpPr/>
          <p:nvPr/>
        </p:nvSpPr>
        <p:spPr>
          <a:xfrm>
            <a:off x="2986089" y="685802"/>
            <a:ext cx="3178175" cy="374818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prstClr val="black"/>
                </a:solidFill>
                <a:latin typeface="Calibri" panose="020F0502020204030204" pitchFamily="34" charset="0"/>
              </a:rPr>
              <a:t>Story:</a:t>
            </a:r>
          </a:p>
          <a:p>
            <a:pPr>
              <a:defRPr/>
            </a:pPr>
            <a:r>
              <a:rPr lang="en-US" sz="1000" dirty="0">
                <a:solidFill>
                  <a:schemeClr val="tx1"/>
                </a:solidFill>
                <a:latin typeface="Calibri" panose="020F0502020204030204" pitchFamily="34" charset="0"/>
              </a:rPr>
              <a:t>Same old, same old. The recent population and economic growth in Texas continues in the near future, </a:t>
            </a:r>
            <a:r>
              <a:rPr lang="en-US" sz="1000" dirty="0">
                <a:solidFill>
                  <a:srgbClr val="FF0000"/>
                </a:solidFill>
                <a:latin typeface="Calibri" panose="020F0502020204030204" pitchFamily="34" charset="0"/>
              </a:rPr>
              <a:t>however the recent decline of the oil and gas sector has impacted growth in the west and south Texas especially in areas near the oil and gas plays. </a:t>
            </a:r>
            <a:r>
              <a:rPr lang="en-US" sz="1000" dirty="0">
                <a:solidFill>
                  <a:schemeClr val="tx1"/>
                </a:solidFill>
                <a:latin typeface="Calibri" panose="020F0502020204030204" pitchFamily="34" charset="0"/>
              </a:rPr>
              <a:t>World oil prices are </a:t>
            </a:r>
            <a:r>
              <a:rPr lang="en-US" sz="1000" dirty="0">
                <a:solidFill>
                  <a:srgbClr val="FF0000"/>
                </a:solidFill>
                <a:latin typeface="Calibri" panose="020F0502020204030204" pitchFamily="34" charset="0"/>
              </a:rPr>
              <a:t>low</a:t>
            </a:r>
            <a:r>
              <a:rPr lang="en-US" sz="1000" dirty="0">
                <a:solidFill>
                  <a:schemeClr val="tx1"/>
                </a:solidFill>
                <a:latin typeface="Calibri" panose="020F0502020204030204" pitchFamily="34" charset="0"/>
              </a:rPr>
              <a:t> enough to keep oil production low in the short-term, </a:t>
            </a:r>
            <a:r>
              <a:rPr lang="en-US" sz="1000" dirty="0">
                <a:solidFill>
                  <a:srgbClr val="FF0000"/>
                </a:solidFill>
                <a:latin typeface="Calibri" panose="020F0502020204030204" pitchFamily="34" charset="0"/>
              </a:rPr>
              <a:t>while also </a:t>
            </a:r>
            <a:r>
              <a:rPr lang="en-US" sz="1000" dirty="0">
                <a:solidFill>
                  <a:schemeClr val="tx1"/>
                </a:solidFill>
                <a:latin typeface="Calibri" panose="020F0502020204030204" pitchFamily="34" charset="0"/>
              </a:rPr>
              <a:t>keeping domestic natural gas prices relatively low. With low gas prices, several LNG export terminals are built between 2014 and 2024. Modest wind growth continues based on economics without production tax credits.  Capital costs for solar continues to decline at </a:t>
            </a:r>
            <a:r>
              <a:rPr lang="en-US" sz="1000" dirty="0">
                <a:solidFill>
                  <a:srgbClr val="FF0000"/>
                </a:solidFill>
                <a:latin typeface="Calibri" panose="020F0502020204030204" pitchFamily="34" charset="0"/>
              </a:rPr>
              <a:t>the current rate for 3-4 more years</a:t>
            </a:r>
            <a:r>
              <a:rPr lang="en-US" sz="1000" dirty="0">
                <a:solidFill>
                  <a:schemeClr val="tx1"/>
                </a:solidFill>
                <a:latin typeface="Calibri" panose="020F0502020204030204" pitchFamily="34" charset="0"/>
              </a:rPr>
              <a:t>. No required reserve margin is set for ERCOT and the environmental regulations continues to be moderate, with no explicit federal carbon tax or required national cap and trade, but greenhouse gas emissions become regulated beyond 2016.</a:t>
            </a:r>
            <a:r>
              <a:rPr lang="en-US" sz="1000" dirty="0">
                <a:solidFill>
                  <a:srgbClr val="FF0000"/>
                </a:solidFill>
                <a:latin typeface="Calibri" panose="020F0502020204030204" pitchFamily="34" charset="0"/>
              </a:rPr>
              <a:t> however CSAPR and Regional Haze rules may be mandated in the near future.</a:t>
            </a:r>
          </a:p>
          <a:p>
            <a:pPr>
              <a:defRPr/>
            </a:pPr>
            <a:endParaRPr lang="en-US" sz="1000" dirty="0">
              <a:solidFill>
                <a:schemeClr val="tx1"/>
              </a:solidFill>
              <a:latin typeface="Calibri" panose="020F0502020204030204" pitchFamily="34" charset="0"/>
            </a:endParaRPr>
          </a:p>
        </p:txBody>
      </p:sp>
      <p:sp>
        <p:nvSpPr>
          <p:cNvPr id="25" name="Rounded Rectangle 24"/>
          <p:cNvSpPr/>
          <p:nvPr/>
        </p:nvSpPr>
        <p:spPr>
          <a:xfrm>
            <a:off x="2986089" y="4563070"/>
            <a:ext cx="3178175" cy="192821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Continued modest economic and therefore load growth in Texas.</a:t>
            </a:r>
          </a:p>
          <a:p>
            <a:pPr marL="166649" indent="-166649">
              <a:buFont typeface="Arial" panose="020B0604020202020204" pitchFamily="34" charset="0"/>
              <a:buChar char="•"/>
              <a:defRPr/>
            </a:pPr>
            <a:r>
              <a:rPr lang="en-US" sz="1000" dirty="0">
                <a:solidFill>
                  <a:srgbClr val="FF0000"/>
                </a:solidFill>
                <a:latin typeface="Calibri" panose="020F0502020204030204" pitchFamily="34" charset="0"/>
              </a:rPr>
              <a:t>Reduction</a:t>
            </a:r>
            <a:r>
              <a:rPr lang="en-US" sz="1000" dirty="0">
                <a:solidFill>
                  <a:schemeClr val="tx1"/>
                </a:solidFill>
                <a:latin typeface="Calibri" panose="020F0502020204030204" pitchFamily="34" charset="0"/>
              </a:rPr>
              <a:t> in oil production and population across the state leads </a:t>
            </a:r>
            <a:r>
              <a:rPr lang="en-US" sz="1000" dirty="0">
                <a:solidFill>
                  <a:srgbClr val="FF0000"/>
                </a:solidFill>
                <a:latin typeface="Calibri" panose="020F0502020204030204" pitchFamily="34" charset="0"/>
              </a:rPr>
              <a:t>fewer</a:t>
            </a:r>
            <a:r>
              <a:rPr lang="en-US" sz="1000" dirty="0">
                <a:solidFill>
                  <a:schemeClr val="tx1"/>
                </a:solidFill>
                <a:latin typeface="Calibri" panose="020F0502020204030204" pitchFamily="34" charset="0"/>
              </a:rPr>
              <a:t> transmission needs</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Continued increased renewables </a:t>
            </a:r>
            <a:r>
              <a:rPr lang="en-US" sz="1000" dirty="0">
                <a:solidFill>
                  <a:srgbClr val="FF0000"/>
                </a:solidFill>
                <a:latin typeface="Calibri" panose="020F0502020204030204" pitchFamily="34" charset="0"/>
              </a:rPr>
              <a:t>especially solar</a:t>
            </a:r>
            <a:r>
              <a:rPr lang="en-US" sz="1000" dirty="0">
                <a:solidFill>
                  <a:schemeClr val="tx1"/>
                </a:solidFill>
                <a:latin typeface="Calibri" panose="020F0502020204030204" pitchFamily="34" charset="0"/>
              </a:rPr>
              <a:t> leading to reliability (inertia) issues</a:t>
            </a:r>
          </a:p>
          <a:p>
            <a:pPr>
              <a:defRPr/>
            </a:pPr>
            <a:r>
              <a:rPr lang="en-US" sz="1000" dirty="0">
                <a:solidFill>
                  <a:srgbClr val="0070C0"/>
                </a:solidFill>
                <a:latin typeface="Calibri" panose="020F0502020204030204" pitchFamily="34" charset="0"/>
              </a:rPr>
              <a:t> </a:t>
            </a:r>
          </a:p>
          <a:p>
            <a:pPr marL="166649" indent="-166649">
              <a:buFont typeface="Arial" panose="020B0604020202020204" pitchFamily="34" charset="0"/>
              <a:buChar char="•"/>
              <a:defRPr/>
            </a:pPr>
            <a:endParaRPr lang="en-US" sz="1200" dirty="0">
              <a:solidFill>
                <a:prstClr val="black"/>
              </a:solidFill>
              <a:latin typeface="Calibri" panose="020F0502020204030204" pitchFamily="34" charset="0"/>
            </a:endParaRPr>
          </a:p>
        </p:txBody>
      </p:sp>
      <p:sp>
        <p:nvSpPr>
          <p:cNvPr id="27" name="TextBox 26"/>
          <p:cNvSpPr txBox="1"/>
          <p:nvPr/>
        </p:nvSpPr>
        <p:spPr>
          <a:xfrm>
            <a:off x="304799" y="152401"/>
            <a:ext cx="87212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solidFill>
                  <a:prstClr val="black"/>
                </a:solidFill>
                <a:latin typeface="Calibri" panose="020F0502020204030204" pitchFamily="34" charset="0"/>
              </a:rPr>
              <a:t>1. Scenario: Current Trends</a:t>
            </a:r>
          </a:p>
        </p:txBody>
      </p:sp>
      <p:sp>
        <p:nvSpPr>
          <p:cNvPr id="8" name="Rounded Rectangle 7"/>
          <p:cNvSpPr/>
          <p:nvPr/>
        </p:nvSpPr>
        <p:spPr>
          <a:xfrm>
            <a:off x="119970" y="3871864"/>
            <a:ext cx="2866119" cy="2022920"/>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prstClr val="black"/>
                </a:solidFill>
                <a:latin typeface="Calibri" panose="020F0502020204030204" pitchFamily="34" charset="0"/>
              </a:rPr>
              <a:t>Alternative Generation</a:t>
            </a:r>
          </a:p>
          <a:p>
            <a:pPr marL="117445" indent="-117445">
              <a:buFont typeface="Arial" pitchFamily="34" charset="0"/>
              <a:buChar char="•"/>
              <a:defRPr/>
            </a:pPr>
            <a:r>
              <a:rPr lang="en-US" sz="900" dirty="0">
                <a:solidFill>
                  <a:srgbClr val="FF0000"/>
                </a:solidFill>
                <a:latin typeface="Calibri" panose="020F0502020204030204" pitchFamily="34" charset="0"/>
              </a:rPr>
              <a:t>Total wind capacity of 20K to 25K generation added by 2017</a:t>
            </a:r>
          </a:p>
          <a:p>
            <a:pPr marL="117445" indent="-117445">
              <a:buFont typeface="Arial" pitchFamily="34" charset="0"/>
              <a:buChar char="•"/>
              <a:defRPr/>
            </a:pPr>
            <a:r>
              <a:rPr lang="en-US" sz="900" dirty="0">
                <a:solidFill>
                  <a:schemeClr val="tx1"/>
                </a:solidFill>
                <a:latin typeface="Calibri" panose="020F0502020204030204" pitchFamily="34" charset="0"/>
              </a:rPr>
              <a:t>Solar capability addition limit:1000 MW/ year </a:t>
            </a:r>
          </a:p>
          <a:p>
            <a:pPr marL="117445" indent="-117445">
              <a:buFont typeface="Arial" pitchFamily="34" charset="0"/>
              <a:buChar char="•"/>
              <a:defRPr/>
            </a:pPr>
            <a:r>
              <a:rPr lang="en-US" sz="900" dirty="0">
                <a:solidFill>
                  <a:schemeClr val="tx1"/>
                </a:solidFill>
                <a:latin typeface="Calibri" panose="020F0502020204030204" pitchFamily="34" charset="0"/>
              </a:rPr>
              <a:t>Wind capacity addition limit: 3,000 MW/yr</a:t>
            </a:r>
          </a:p>
          <a:p>
            <a:pPr marL="117445" indent="-117445">
              <a:buFont typeface="Arial" pitchFamily="34" charset="0"/>
              <a:buChar char="•"/>
              <a:defRPr/>
            </a:pPr>
            <a:r>
              <a:rPr lang="en-US" sz="900" dirty="0">
                <a:solidFill>
                  <a:schemeClr val="tx1"/>
                </a:solidFill>
                <a:latin typeface="Calibri" panose="020F0502020204030204" pitchFamily="34" charset="0"/>
              </a:rPr>
              <a:t>Capacity factor wind – rely on historical data from ERCOT</a:t>
            </a:r>
          </a:p>
          <a:p>
            <a:pPr marL="117445" indent="-117445">
              <a:buFont typeface="Arial" pitchFamily="34" charset="0"/>
              <a:buChar char="•"/>
              <a:defRPr/>
            </a:pPr>
            <a:r>
              <a:rPr lang="en-US" sz="900" dirty="0">
                <a:solidFill>
                  <a:schemeClr val="tx1"/>
                </a:solidFill>
                <a:latin typeface="Calibri" panose="020F0502020204030204" pitchFamily="34" charset="0"/>
              </a:rPr>
              <a:t>Capital cost wind </a:t>
            </a:r>
            <a:r>
              <a:rPr lang="en-US" sz="900" dirty="0">
                <a:solidFill>
                  <a:srgbClr val="FF0000"/>
                </a:solidFill>
                <a:latin typeface="Calibri" panose="020F0502020204030204" pitchFamily="34" charset="0"/>
              </a:rPr>
              <a:t>~$1755/kW</a:t>
            </a:r>
          </a:p>
          <a:p>
            <a:pPr marL="117445" indent="-117445">
              <a:buFont typeface="Arial" pitchFamily="34" charset="0"/>
              <a:buChar char="•"/>
              <a:defRPr/>
            </a:pPr>
            <a:r>
              <a:rPr lang="en-US" sz="900" dirty="0">
                <a:solidFill>
                  <a:schemeClr val="tx1"/>
                </a:solidFill>
                <a:latin typeface="Calibri" panose="020F0502020204030204" pitchFamily="34" charset="0"/>
              </a:rPr>
              <a:t>Capital cost solar ~4.4% reduction/year </a:t>
            </a:r>
            <a:r>
              <a:rPr lang="en-US" sz="900" dirty="0">
                <a:solidFill>
                  <a:srgbClr val="FF0000"/>
                </a:solidFill>
                <a:latin typeface="Calibri" panose="020F0502020204030204" pitchFamily="34" charset="0"/>
              </a:rPr>
              <a:t>continues for 3 to 4 years</a:t>
            </a:r>
          </a:p>
          <a:p>
            <a:pPr marL="117445" indent="-117445">
              <a:buFont typeface="Arial" pitchFamily="34" charset="0"/>
              <a:buChar char="•"/>
              <a:defRPr/>
            </a:pPr>
            <a:r>
              <a:rPr lang="en-US" sz="900" dirty="0">
                <a:solidFill>
                  <a:schemeClr val="tx1"/>
                </a:solidFill>
                <a:latin typeface="Calibri" panose="020F0502020204030204" pitchFamily="34" charset="0"/>
              </a:rPr>
              <a:t>Overall renewable growth driven by economic entry</a:t>
            </a:r>
          </a:p>
          <a:p>
            <a:pPr marL="117445" indent="-117445">
              <a:buFont typeface="Arial" pitchFamily="34" charset="0"/>
              <a:buChar char="•"/>
              <a:defRPr/>
            </a:pPr>
            <a:r>
              <a:rPr lang="en-US" sz="900" dirty="0">
                <a:solidFill>
                  <a:schemeClr val="tx1"/>
                </a:solidFill>
                <a:latin typeface="Calibri" panose="020F0502020204030204" pitchFamily="34" charset="0"/>
              </a:rPr>
              <a:t>No production tax credit beyond 2013</a:t>
            </a:r>
          </a:p>
          <a:p>
            <a:pPr marL="117445" indent="-117445">
              <a:buFont typeface="Arial" pitchFamily="34" charset="0"/>
              <a:buChar char="•"/>
              <a:defRPr/>
            </a:pPr>
            <a:r>
              <a:rPr lang="en-US" sz="900" dirty="0">
                <a:solidFill>
                  <a:schemeClr val="tx1"/>
                </a:solidFill>
                <a:latin typeface="Calibri" panose="020F0502020204030204" pitchFamily="34" charset="0"/>
              </a:rPr>
              <a:t>No change to existing investment tax credit policy</a:t>
            </a:r>
            <a:endParaRPr lang="en-US" sz="1200" dirty="0">
              <a:solidFill>
                <a:schemeClr val="tx1"/>
              </a:solidFill>
              <a:latin typeface="Calibri" panose="020F0502020204030204" pitchFamily="34" charset="0"/>
            </a:endParaRPr>
          </a:p>
        </p:txBody>
      </p:sp>
      <p:sp>
        <p:nvSpPr>
          <p:cNvPr id="13" name="Rounded Rectangle 12"/>
          <p:cNvSpPr/>
          <p:nvPr/>
        </p:nvSpPr>
        <p:spPr>
          <a:xfrm>
            <a:off x="108857" y="5949585"/>
            <a:ext cx="2786744" cy="60361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prstClr val="black"/>
                </a:solidFill>
                <a:latin typeface="Calibri" panose="020F0502020204030204" pitchFamily="34" charset="0"/>
              </a:rPr>
              <a:t>Gas/Oil Prices</a:t>
            </a:r>
          </a:p>
          <a:p>
            <a:pPr marL="117445" indent="-117445">
              <a:buFont typeface="Arial" pitchFamily="34" charset="0"/>
              <a:buChar char="•"/>
              <a:defRPr/>
            </a:pPr>
            <a:r>
              <a:rPr lang="en-US" sz="900" dirty="0">
                <a:solidFill>
                  <a:schemeClr val="tx1"/>
                </a:solidFill>
                <a:latin typeface="Calibri" panose="020F0502020204030204" pitchFamily="34" charset="0"/>
              </a:rPr>
              <a:t>Sustained low oil and gas prices</a:t>
            </a:r>
            <a:endParaRPr lang="en-US" sz="900" strike="sngStrike" dirty="0">
              <a:solidFill>
                <a:srgbClr val="FF0000"/>
              </a:solidFill>
              <a:latin typeface="Calibri" panose="020F0502020204030204" pitchFamily="34" charset="0"/>
            </a:endParaRPr>
          </a:p>
        </p:txBody>
      </p:sp>
    </p:spTree>
    <p:extLst>
      <p:ext uri="{BB962C8B-B14F-4D97-AF65-F5344CB8AC3E}">
        <p14:creationId xmlns:p14="http://schemas.microsoft.com/office/powerpoint/2010/main" val="170018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48401" y="685330"/>
            <a:ext cx="2777671" cy="1371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400" b="1" dirty="0">
                <a:solidFill>
                  <a:schemeClr val="tx1"/>
                </a:solidFill>
                <a:latin typeface="Calibri" panose="020F0502020204030204" pitchFamily="34" charset="0"/>
              </a:rPr>
              <a:t>Technology</a:t>
            </a:r>
          </a:p>
          <a:p>
            <a:pPr marL="117387" indent="-117387">
              <a:buFont typeface="Arial" pitchFamily="34" charset="0"/>
              <a:buChar char="•"/>
              <a:defRPr/>
            </a:pPr>
            <a:r>
              <a:rPr lang="en-US" sz="1050" dirty="0">
                <a:solidFill>
                  <a:schemeClr val="tx1"/>
                </a:solidFill>
                <a:latin typeface="Calibri" panose="020F0502020204030204" pitchFamily="34" charset="0"/>
              </a:rPr>
              <a:t>Smarter appliances with an increase in efficiency and price responsive</a:t>
            </a:r>
          </a:p>
          <a:p>
            <a:pPr marL="117387" indent="-117387">
              <a:buFont typeface="Arial" pitchFamily="34" charset="0"/>
              <a:buChar char="•"/>
              <a:defRPr/>
            </a:pPr>
            <a:r>
              <a:rPr lang="en-US" sz="1050" dirty="0">
                <a:solidFill>
                  <a:schemeClr val="tx1"/>
                </a:solidFill>
                <a:latin typeface="Calibri" panose="020F0502020204030204" pitchFamily="34" charset="0"/>
              </a:rPr>
              <a:t>Automated price responsive demand response is greater than Current Trends</a:t>
            </a:r>
          </a:p>
        </p:txBody>
      </p:sp>
      <p:sp>
        <p:nvSpPr>
          <p:cNvPr id="2" name="Rounded Rectangle 1"/>
          <p:cNvSpPr/>
          <p:nvPr/>
        </p:nvSpPr>
        <p:spPr>
          <a:xfrm>
            <a:off x="108859" y="685329"/>
            <a:ext cx="2786743" cy="169654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Economic Conditions</a:t>
            </a:r>
          </a:p>
          <a:p>
            <a:pPr marL="117387" indent="-117387">
              <a:buFont typeface="Arial" pitchFamily="34" charset="0"/>
              <a:buChar char="•"/>
              <a:defRPr/>
            </a:pPr>
            <a:r>
              <a:rPr lang="en-US" sz="900" dirty="0">
                <a:solidFill>
                  <a:schemeClr val="tx1"/>
                </a:solidFill>
                <a:latin typeface="Calibri" panose="020F0502020204030204" pitchFamily="34" charset="0"/>
              </a:rPr>
              <a:t>High Texas </a:t>
            </a:r>
            <a:r>
              <a:rPr lang="en-US" sz="900" dirty="0">
                <a:solidFill>
                  <a:srgbClr val="FF0000"/>
                </a:solidFill>
                <a:latin typeface="Calibri" panose="020F0502020204030204" pitchFamily="34" charset="0"/>
              </a:rPr>
              <a:t>GSP</a:t>
            </a:r>
            <a:r>
              <a:rPr lang="en-US" sz="900" dirty="0">
                <a:solidFill>
                  <a:schemeClr val="tx1"/>
                </a:solidFill>
                <a:latin typeface="Calibri" panose="020F0502020204030204" pitchFamily="34" charset="0"/>
              </a:rPr>
              <a:t> growth </a:t>
            </a:r>
            <a:r>
              <a:rPr lang="en-US" sz="900" dirty="0">
                <a:solidFill>
                  <a:srgbClr val="FF0000"/>
                </a:solidFill>
                <a:latin typeface="Calibri" panose="020F0502020204030204" pitchFamily="34" charset="0"/>
              </a:rPr>
              <a:t>~5%/year</a:t>
            </a:r>
          </a:p>
          <a:p>
            <a:pPr marL="117387" indent="-117387">
              <a:buFont typeface="Arial" pitchFamily="34" charset="0"/>
              <a:buChar char="•"/>
              <a:defRPr/>
            </a:pPr>
            <a:r>
              <a:rPr lang="en-US" sz="900" dirty="0">
                <a:solidFill>
                  <a:schemeClr val="tx1"/>
                </a:solidFill>
                <a:latin typeface="Calibri" panose="020F0502020204030204" pitchFamily="34" charset="0"/>
              </a:rPr>
              <a:t>High population growth (2.5%/yr)</a:t>
            </a:r>
          </a:p>
          <a:p>
            <a:pPr marL="117387" indent="-117387">
              <a:buFont typeface="Arial" pitchFamily="34" charset="0"/>
              <a:buChar char="•"/>
              <a:defRPr/>
            </a:pPr>
            <a:r>
              <a:rPr lang="en-US" sz="900" dirty="0">
                <a:solidFill>
                  <a:schemeClr val="tx1"/>
                </a:solidFill>
                <a:latin typeface="Calibri" panose="020F0502020204030204" pitchFamily="34" charset="0"/>
              </a:rPr>
              <a:t>Pro-business environment</a:t>
            </a:r>
          </a:p>
          <a:p>
            <a:pPr marL="117387" indent="-117387">
              <a:buFont typeface="Arial" pitchFamily="34" charset="0"/>
              <a:buChar char="•"/>
              <a:defRPr/>
            </a:pPr>
            <a:r>
              <a:rPr lang="en-US" sz="900" dirty="0">
                <a:solidFill>
                  <a:schemeClr val="tx1"/>
                </a:solidFill>
                <a:latin typeface="Calibri" panose="020F0502020204030204" pitchFamily="34" charset="0"/>
              </a:rPr>
              <a:t>Industrial growth concentrated in Houston, I-35 corridor, Midlands/Odessa, Lower Rio Grand Valley</a:t>
            </a:r>
          </a:p>
          <a:p>
            <a:pPr marL="117387" indent="-117387">
              <a:buFont typeface="Arial" pitchFamily="34" charset="0"/>
              <a:buChar char="•"/>
              <a:defRPr/>
            </a:pPr>
            <a:r>
              <a:rPr lang="en-US" sz="900" dirty="0">
                <a:solidFill>
                  <a:schemeClr val="tx1"/>
                </a:solidFill>
                <a:latin typeface="Calibri" panose="020F0502020204030204" pitchFamily="34" charset="0"/>
              </a:rPr>
              <a:t>Higher LNG exports than under Current Trends </a:t>
            </a:r>
          </a:p>
          <a:p>
            <a:pPr marL="117387" indent="-117387">
              <a:buFont typeface="Arial" pitchFamily="34" charset="0"/>
              <a:buChar char="•"/>
              <a:defRPr/>
            </a:pPr>
            <a:r>
              <a:rPr lang="en-US" sz="900" dirty="0">
                <a:solidFill>
                  <a:schemeClr val="tx1"/>
                </a:solidFill>
                <a:latin typeface="Calibri" panose="020F0502020204030204" pitchFamily="34" charset="0"/>
              </a:rPr>
              <a:t>Capital is available to support new generation and transmission</a:t>
            </a:r>
          </a:p>
          <a:p>
            <a:pPr>
              <a:defRPr/>
            </a:pPr>
            <a:endParaRPr lang="en-US" sz="1400" dirty="0">
              <a:solidFill>
                <a:schemeClr val="tx1"/>
              </a:solidFill>
              <a:latin typeface="Calibri" panose="020F0502020204030204" pitchFamily="34" charset="0"/>
            </a:endParaRPr>
          </a:p>
          <a:p>
            <a:pPr marL="117387" indent="-117387">
              <a:buFont typeface="Arial" pitchFamily="34" charset="0"/>
              <a:buChar char="•"/>
              <a:defRPr/>
            </a:pPr>
            <a:endParaRPr lang="en-US" dirty="0">
              <a:solidFill>
                <a:schemeClr val="tx1"/>
              </a:solidFill>
              <a:latin typeface="Calibri" panose="020F0502020204030204" pitchFamily="34" charset="0"/>
            </a:endParaRPr>
          </a:p>
          <a:p>
            <a:pPr marL="117387" indent="-117387">
              <a:buFont typeface="Arial" pitchFamily="34" charset="0"/>
              <a:buChar char="•"/>
              <a:defRPr/>
            </a:pPr>
            <a:endParaRPr lang="en-US" dirty="0">
              <a:solidFill>
                <a:schemeClr val="tx1"/>
              </a:solidFill>
              <a:latin typeface="Calibri" panose="020F0502020204030204" pitchFamily="34" charset="0"/>
            </a:endParaRPr>
          </a:p>
        </p:txBody>
      </p:sp>
      <p:sp>
        <p:nvSpPr>
          <p:cNvPr id="3" name="Rounded Rectangle 2"/>
          <p:cNvSpPr/>
          <p:nvPr/>
        </p:nvSpPr>
        <p:spPr>
          <a:xfrm>
            <a:off x="6248401" y="4911955"/>
            <a:ext cx="2777671" cy="1371600"/>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Weather / Water</a:t>
            </a:r>
          </a:p>
          <a:p>
            <a:pPr marL="118973" indent="-118973">
              <a:buFont typeface="Arial" pitchFamily="34" charset="0"/>
              <a:buChar char="•"/>
              <a:defRPr/>
            </a:pPr>
            <a:r>
              <a:rPr lang="en-US" sz="900" dirty="0">
                <a:solidFill>
                  <a:srgbClr val="FF0000"/>
                </a:solidFill>
                <a:latin typeface="Calibri" panose="020F0502020204030204" pitchFamily="34" charset="0"/>
              </a:rPr>
              <a:t>Same as Current Trends</a:t>
            </a:r>
          </a:p>
        </p:txBody>
      </p:sp>
      <p:sp>
        <p:nvSpPr>
          <p:cNvPr id="5" name="Rounded Rectangle 4"/>
          <p:cNvSpPr/>
          <p:nvPr/>
        </p:nvSpPr>
        <p:spPr>
          <a:xfrm>
            <a:off x="108859" y="5105400"/>
            <a:ext cx="2786743" cy="1371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Oil/Gas Prices</a:t>
            </a:r>
          </a:p>
          <a:p>
            <a:pPr marL="117387" indent="-117387">
              <a:buFont typeface="Arial" pitchFamily="34" charset="0"/>
              <a:buChar char="•"/>
              <a:defRPr/>
            </a:pPr>
            <a:r>
              <a:rPr lang="en-US" sz="1000" dirty="0">
                <a:solidFill>
                  <a:schemeClr val="tx1"/>
                </a:solidFill>
                <a:latin typeface="Calibri" panose="020F0502020204030204" pitchFamily="34" charset="0"/>
              </a:rPr>
              <a:t>Higher (but still relatively low) gas prices than under Current Trends (~$6/7 or use EIA’s high forecast) </a:t>
            </a:r>
          </a:p>
          <a:p>
            <a:pPr marL="117387" indent="-117387">
              <a:buFont typeface="Arial" pitchFamily="34" charset="0"/>
              <a:buChar char="•"/>
              <a:defRPr/>
            </a:pPr>
            <a:r>
              <a:rPr lang="en-US" sz="1000" dirty="0">
                <a:solidFill>
                  <a:srgbClr val="FF0000"/>
                </a:solidFill>
                <a:latin typeface="Calibri" panose="020F0502020204030204" pitchFamily="34" charset="0"/>
              </a:rPr>
              <a:t>Higher</a:t>
            </a:r>
            <a:r>
              <a:rPr lang="en-US" sz="1000" dirty="0">
                <a:solidFill>
                  <a:schemeClr val="tx1"/>
                </a:solidFill>
                <a:latin typeface="Calibri" panose="020F0502020204030204" pitchFamily="34" charset="0"/>
              </a:rPr>
              <a:t> oil prices than under Current Trends</a:t>
            </a:r>
            <a:endParaRPr lang="en-US" sz="1000" b="1" dirty="0">
              <a:solidFill>
                <a:schemeClr val="tx1"/>
              </a:solidFill>
              <a:latin typeface="Calibri" panose="020F0502020204030204" pitchFamily="34" charset="0"/>
            </a:endParaRPr>
          </a:p>
        </p:txBody>
      </p:sp>
      <p:sp>
        <p:nvSpPr>
          <p:cNvPr id="7" name="Rounded Rectangle 6"/>
          <p:cNvSpPr/>
          <p:nvPr/>
        </p:nvSpPr>
        <p:spPr>
          <a:xfrm>
            <a:off x="6248401" y="3464155"/>
            <a:ext cx="2777671" cy="141217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End-Use </a:t>
            </a:r>
          </a:p>
          <a:p>
            <a:pPr marL="117387" indent="-117387">
              <a:buFont typeface="Arial" pitchFamily="34" charset="0"/>
              <a:buChar char="•"/>
              <a:defRPr/>
            </a:pPr>
            <a:r>
              <a:rPr lang="en-US" sz="900" dirty="0">
                <a:solidFill>
                  <a:schemeClr val="tx1"/>
                </a:solidFill>
                <a:latin typeface="Calibri" panose="020F0502020204030204" pitchFamily="34" charset="0"/>
              </a:rPr>
              <a:t>Growth of household income however, more energy-efficient new homes </a:t>
            </a:r>
          </a:p>
          <a:p>
            <a:pPr marL="117387" indent="-117387">
              <a:buFont typeface="Arial" pitchFamily="34" charset="0"/>
              <a:buChar char="•"/>
              <a:defRPr/>
            </a:pPr>
            <a:r>
              <a:rPr lang="en-US" sz="900" dirty="0">
                <a:solidFill>
                  <a:schemeClr val="tx1"/>
                </a:solidFill>
                <a:latin typeface="Calibri" panose="020F0502020204030204" pitchFamily="34" charset="0"/>
              </a:rPr>
              <a:t>Overall efficiency gains are similar as under Current Trends</a:t>
            </a:r>
          </a:p>
          <a:p>
            <a:pPr marL="117387" indent="-117387">
              <a:buFont typeface="Arial" pitchFamily="34" charset="0"/>
              <a:buChar char="•"/>
              <a:defRPr/>
            </a:pPr>
            <a:r>
              <a:rPr lang="en-US" sz="900" dirty="0">
                <a:solidFill>
                  <a:srgbClr val="FF0000"/>
                </a:solidFill>
                <a:latin typeface="Calibri" panose="020F0502020204030204" pitchFamily="34" charset="0"/>
              </a:rPr>
              <a:t>Higher distributed generation than current trends</a:t>
            </a:r>
          </a:p>
        </p:txBody>
      </p:sp>
      <p:sp>
        <p:nvSpPr>
          <p:cNvPr id="8" name="Rounded Rectangle 7"/>
          <p:cNvSpPr/>
          <p:nvPr/>
        </p:nvSpPr>
        <p:spPr>
          <a:xfrm>
            <a:off x="108859" y="3698238"/>
            <a:ext cx="2786743" cy="1371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Alt. Gen. Resources</a:t>
            </a:r>
          </a:p>
          <a:p>
            <a:pPr marL="117387" indent="-117387">
              <a:buFont typeface="Arial" pitchFamily="34" charset="0"/>
              <a:buChar char="•"/>
              <a:defRPr/>
            </a:pPr>
            <a:r>
              <a:rPr lang="en-US" sz="1000" dirty="0">
                <a:solidFill>
                  <a:schemeClr val="tx1"/>
                </a:solidFill>
                <a:latin typeface="Calibri" panose="020F0502020204030204" pitchFamily="34" charset="0"/>
              </a:rPr>
              <a:t>Renewables are economic and growth occur due to higher gas prices</a:t>
            </a:r>
          </a:p>
          <a:p>
            <a:pPr marL="117387" indent="-117387">
              <a:buFont typeface="Arial" pitchFamily="34" charset="0"/>
              <a:buChar char="•"/>
              <a:defRPr/>
            </a:pPr>
            <a:r>
              <a:rPr lang="en-US" sz="1000" dirty="0">
                <a:solidFill>
                  <a:schemeClr val="tx1"/>
                </a:solidFill>
                <a:latin typeface="Calibri" panose="020F0502020204030204" pitchFamily="34" charset="0"/>
              </a:rPr>
              <a:t>More technological improvement than under Current Trends for renewables and storage</a:t>
            </a:r>
          </a:p>
          <a:p>
            <a:pPr marL="117387" indent="-117387">
              <a:buFont typeface="Arial" pitchFamily="34" charset="0"/>
              <a:buChar char="•"/>
              <a:defRPr/>
            </a:pPr>
            <a:r>
              <a:rPr lang="en-US" sz="1000" dirty="0">
                <a:solidFill>
                  <a:schemeClr val="tx1"/>
                </a:solidFill>
                <a:latin typeface="Calibri" panose="020F0502020204030204" pitchFamily="34" charset="0"/>
              </a:rPr>
              <a:t>Cap on annual wind capacity growth</a:t>
            </a:r>
          </a:p>
        </p:txBody>
      </p:sp>
      <p:sp>
        <p:nvSpPr>
          <p:cNvPr id="9" name="Rounded Rectangle 8"/>
          <p:cNvSpPr/>
          <p:nvPr/>
        </p:nvSpPr>
        <p:spPr>
          <a:xfrm>
            <a:off x="6248401" y="2092555"/>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Gen Resource Adequacy Standards</a:t>
            </a:r>
          </a:p>
          <a:p>
            <a:pPr marL="117387" indent="-117387">
              <a:buFont typeface="Arial" pitchFamily="34" charset="0"/>
              <a:buChar char="•"/>
              <a:defRPr/>
            </a:pPr>
            <a:r>
              <a:rPr lang="en-US" sz="1000" dirty="0">
                <a:solidFill>
                  <a:srgbClr val="FF0000"/>
                </a:solidFill>
                <a:latin typeface="Calibri" panose="020F0502020204030204" pitchFamily="34" charset="0"/>
              </a:rPr>
              <a:t>No mandated reserve </a:t>
            </a:r>
          </a:p>
          <a:p>
            <a:pPr marL="117387" indent="-117387">
              <a:buFont typeface="Arial" pitchFamily="34" charset="0"/>
              <a:buChar char="•"/>
              <a:defRPr/>
            </a:pPr>
            <a:r>
              <a:rPr lang="en-US" sz="1000" dirty="0">
                <a:solidFill>
                  <a:srgbClr val="FF0000"/>
                </a:solidFill>
                <a:latin typeface="Calibri" panose="020F0502020204030204" pitchFamily="34" charset="0"/>
              </a:rPr>
              <a:t>Consider additional ancillary services </a:t>
            </a:r>
          </a:p>
          <a:p>
            <a:pPr>
              <a:defRPr/>
            </a:pPr>
            <a:r>
              <a:rPr lang="en-US" sz="1200" dirty="0">
                <a:solidFill>
                  <a:schemeClr val="tx1"/>
                </a:solidFill>
                <a:latin typeface="Calibri" panose="020F0502020204030204" pitchFamily="34" charset="0"/>
              </a:rPr>
              <a:t> </a:t>
            </a:r>
          </a:p>
        </p:txBody>
      </p:sp>
      <p:sp>
        <p:nvSpPr>
          <p:cNvPr id="4" name="Rounded Rectangle 3"/>
          <p:cNvSpPr/>
          <p:nvPr/>
        </p:nvSpPr>
        <p:spPr>
          <a:xfrm>
            <a:off x="108859" y="2436833"/>
            <a:ext cx="2786743" cy="121484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08" tIns="28554" rIns="57108" bIns="28554"/>
          <a:lstStyle/>
          <a:p>
            <a:pPr>
              <a:defRPr/>
            </a:pPr>
            <a:r>
              <a:rPr lang="en-US" sz="1300" b="1" dirty="0">
                <a:solidFill>
                  <a:schemeClr val="tx1"/>
                </a:solidFill>
                <a:latin typeface="Calibri" panose="020F0502020204030204" pitchFamily="34" charset="0"/>
              </a:rPr>
              <a:t>Environ. Regs/Energy Policy</a:t>
            </a:r>
          </a:p>
          <a:p>
            <a:pPr marL="117387" indent="-117387">
              <a:buFont typeface="Arial" pitchFamily="34" charset="0"/>
              <a:buChar char="•"/>
              <a:defRPr/>
            </a:pPr>
            <a:r>
              <a:rPr lang="en-US" sz="1000" dirty="0">
                <a:solidFill>
                  <a:schemeClr val="tx1"/>
                </a:solidFill>
                <a:latin typeface="Calibri" panose="020F0502020204030204" pitchFamily="34" charset="0"/>
              </a:rPr>
              <a:t>Continued modest environmental regulations, no significant changes from assumptions under Current Trends</a:t>
            </a:r>
          </a:p>
          <a:p>
            <a:pPr marL="117387" indent="-117387">
              <a:buFont typeface="Arial" pitchFamily="34" charset="0"/>
              <a:buChar char="•"/>
              <a:defRPr/>
            </a:pPr>
            <a:r>
              <a:rPr lang="en-US" sz="1000" dirty="0">
                <a:solidFill>
                  <a:schemeClr val="tx1"/>
                </a:solidFill>
                <a:latin typeface="Calibri" panose="020F0502020204030204" pitchFamily="34" charset="0"/>
              </a:rPr>
              <a:t>U.S. more focused on developing domestic energy sources </a:t>
            </a:r>
          </a:p>
        </p:txBody>
      </p:sp>
      <p:sp>
        <p:nvSpPr>
          <p:cNvPr id="23" name="Rounded Rectangle 22"/>
          <p:cNvSpPr/>
          <p:nvPr/>
        </p:nvSpPr>
        <p:spPr>
          <a:xfrm>
            <a:off x="2986089" y="720955"/>
            <a:ext cx="3178175" cy="276695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schemeClr val="tx1"/>
                </a:solidFill>
                <a:latin typeface="Calibri" panose="020F0502020204030204" pitchFamily="34" charset="0"/>
              </a:rPr>
              <a:t>Story:</a:t>
            </a:r>
          </a:p>
          <a:p>
            <a:pPr marL="171450" indent="-171450">
              <a:buFont typeface="Arial" panose="020B0604020202020204" pitchFamily="34" charset="0"/>
              <a:buChar char="•"/>
              <a:defRPr/>
            </a:pPr>
            <a:r>
              <a:rPr lang="en-US" sz="1100" dirty="0">
                <a:solidFill>
                  <a:srgbClr val="FF0000"/>
                </a:solidFill>
                <a:latin typeface="Calibri" panose="020F0502020204030204" pitchFamily="34" charset="0"/>
              </a:rPr>
              <a:t>Higher natural gas prices increase drilling activity and lead to </a:t>
            </a:r>
            <a:r>
              <a:rPr lang="en-US" sz="1100" dirty="0">
                <a:solidFill>
                  <a:schemeClr val="tx1"/>
                </a:solidFill>
                <a:latin typeface="Calibri" panose="020F0502020204030204" pitchFamily="34" charset="0"/>
              </a:rPr>
              <a:t>higher economic growth than under Current Trends. </a:t>
            </a:r>
          </a:p>
          <a:p>
            <a:pPr marL="171450" indent="-171450">
              <a:buFont typeface="Arial" panose="020B0604020202020204" pitchFamily="34" charset="0"/>
              <a:buChar char="•"/>
              <a:defRPr/>
            </a:pPr>
            <a:r>
              <a:rPr lang="en-US" sz="1100" dirty="0">
                <a:solidFill>
                  <a:schemeClr val="tx1"/>
                </a:solidFill>
                <a:latin typeface="Calibri" panose="020F0502020204030204" pitchFamily="34" charset="0"/>
              </a:rPr>
              <a:t>Growth occur throughout Texas driven in large part by oil and gas sector and related upstream and downstream industries. </a:t>
            </a:r>
          </a:p>
          <a:p>
            <a:pPr marL="171450" indent="-171450">
              <a:buFont typeface="Arial" panose="020B0604020202020204" pitchFamily="34" charset="0"/>
              <a:buChar char="•"/>
              <a:defRPr/>
            </a:pPr>
            <a:r>
              <a:rPr lang="en-US" sz="1100" dirty="0">
                <a:solidFill>
                  <a:srgbClr val="FF0000"/>
                </a:solidFill>
                <a:latin typeface="Calibri" panose="020F0502020204030204" pitchFamily="34" charset="0"/>
              </a:rPr>
              <a:t>Texas economy continues to outpace US economic growth. </a:t>
            </a:r>
          </a:p>
          <a:p>
            <a:pPr marL="171450" indent="-171450">
              <a:buFont typeface="Arial" panose="020B0604020202020204" pitchFamily="34" charset="0"/>
              <a:buChar char="•"/>
              <a:defRPr/>
            </a:pPr>
            <a:r>
              <a:rPr lang="en-US" sz="1100" dirty="0">
                <a:solidFill>
                  <a:srgbClr val="FF0000"/>
                </a:solidFill>
                <a:latin typeface="Calibri" panose="020F0502020204030204" pitchFamily="34" charset="0"/>
              </a:rPr>
              <a:t>Increased immigration to Texas shows continued accelerated load growth. </a:t>
            </a:r>
          </a:p>
          <a:p>
            <a:pPr marL="171450" indent="-171450">
              <a:buFont typeface="Arial" panose="020B0604020202020204" pitchFamily="34" charset="0"/>
              <a:buChar char="•"/>
              <a:defRPr/>
            </a:pPr>
            <a:r>
              <a:rPr lang="en-US" sz="1100" dirty="0">
                <a:solidFill>
                  <a:srgbClr val="FF0000"/>
                </a:solidFill>
                <a:latin typeface="Calibri" panose="020F0502020204030204" pitchFamily="34" charset="0"/>
              </a:rPr>
              <a:t>Alternative generation responds to higher natural gas fueled generation. Rising incomes leads to higher adoption rates of technology relative to current trends.</a:t>
            </a:r>
          </a:p>
        </p:txBody>
      </p:sp>
      <p:sp>
        <p:nvSpPr>
          <p:cNvPr id="25" name="Rounded Rectangle 24"/>
          <p:cNvSpPr/>
          <p:nvPr/>
        </p:nvSpPr>
        <p:spPr>
          <a:xfrm>
            <a:off x="2986089" y="3540355"/>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54" rIns="0" bIns="28554" anchor="t" anchorCtr="0"/>
          <a:lstStyle/>
          <a:p>
            <a:pPr algn="ctr">
              <a:defRPr/>
            </a:pPr>
            <a:r>
              <a:rPr lang="en-US" sz="1400" b="1" dirty="0">
                <a:solidFill>
                  <a:schemeClr val="tx1"/>
                </a:solidFill>
                <a:latin typeface="Calibri" panose="020F0502020204030204" pitchFamily="34" charset="0"/>
              </a:rPr>
              <a:t>Implications for ERCOT:</a:t>
            </a:r>
          </a:p>
          <a:p>
            <a:pPr marL="285679" indent="-285679">
              <a:buFont typeface="Arial" pitchFamily="34" charset="0"/>
              <a:buChar char="•"/>
              <a:defRPr/>
            </a:pPr>
            <a:r>
              <a:rPr lang="en-US" sz="1200" dirty="0">
                <a:solidFill>
                  <a:schemeClr val="tx1"/>
                </a:solidFill>
                <a:latin typeface="Calibri" panose="020F0502020204030204" pitchFamily="34" charset="0"/>
              </a:rPr>
              <a:t>High load growth</a:t>
            </a:r>
          </a:p>
          <a:p>
            <a:pPr marL="285679" indent="-285679">
              <a:buFont typeface="Arial" pitchFamily="34" charset="0"/>
              <a:buChar char="•"/>
              <a:defRPr/>
            </a:pPr>
            <a:r>
              <a:rPr lang="en-US" sz="1200" dirty="0">
                <a:solidFill>
                  <a:schemeClr val="tx1"/>
                </a:solidFill>
                <a:latin typeface="Calibri" panose="020F0502020204030204" pitchFamily="34" charset="0"/>
              </a:rPr>
              <a:t>High urban growth </a:t>
            </a:r>
          </a:p>
          <a:p>
            <a:pPr marL="285679" indent="-285679">
              <a:buFont typeface="Arial" pitchFamily="34" charset="0"/>
              <a:buChar char="•"/>
              <a:defRPr/>
            </a:pPr>
            <a:r>
              <a:rPr lang="en-US" sz="1200" dirty="0">
                <a:solidFill>
                  <a:schemeClr val="tx1"/>
                </a:solidFill>
                <a:latin typeface="Calibri" panose="020F0502020204030204" pitchFamily="34" charset="0"/>
              </a:rPr>
              <a:t>High industrial growth, concentrated through I-35 corridor, Midlands/Odessa, Lower Rio Grand Valley </a:t>
            </a:r>
            <a:r>
              <a:rPr lang="en-US" sz="1200" dirty="0">
                <a:solidFill>
                  <a:srgbClr val="FF0000"/>
                </a:solidFill>
                <a:latin typeface="Calibri" panose="020F0502020204030204" pitchFamily="34" charset="0"/>
              </a:rPr>
              <a:t>and oil and gas rich areas</a:t>
            </a:r>
            <a:endParaRPr lang="en-US" sz="1200" dirty="0">
              <a:solidFill>
                <a:schemeClr val="tx1"/>
              </a:solidFill>
              <a:latin typeface="Calibri" panose="020F0502020204030204" pitchFamily="34" charset="0"/>
            </a:endParaRPr>
          </a:p>
          <a:p>
            <a:pPr marL="285679" indent="-285679">
              <a:buFont typeface="Arial" pitchFamily="34" charset="0"/>
              <a:buChar char="•"/>
              <a:defRPr/>
            </a:pPr>
            <a:r>
              <a:rPr lang="en-US" sz="1200" dirty="0">
                <a:solidFill>
                  <a:schemeClr val="tx1"/>
                </a:solidFill>
                <a:latin typeface="Calibri" panose="020F0502020204030204" pitchFamily="34" charset="0"/>
              </a:rPr>
              <a:t>Potential challenges with generation portfolios keeping pace with load profile changes</a:t>
            </a:r>
          </a:p>
          <a:p>
            <a:pPr>
              <a:defRPr/>
            </a:pPr>
            <a:endParaRPr lang="en-US" sz="1400" dirty="0">
              <a:solidFill>
                <a:schemeClr val="tx1"/>
              </a:solidFill>
              <a:latin typeface="Calibri" panose="020F0502020204030204" pitchFamily="34" charset="0"/>
            </a:endParaRPr>
          </a:p>
          <a:p>
            <a:pPr>
              <a:defRPr/>
            </a:pPr>
            <a:endParaRPr lang="en-US" sz="1400" dirty="0">
              <a:solidFill>
                <a:schemeClr val="tx1"/>
              </a:solidFill>
              <a:latin typeface="Calibri" panose="020F0502020204030204" pitchFamily="34" charset="0"/>
            </a:endParaRPr>
          </a:p>
        </p:txBody>
      </p:sp>
      <p:sp>
        <p:nvSpPr>
          <p:cNvPr id="27" name="TextBox 26"/>
          <p:cNvSpPr txBox="1"/>
          <p:nvPr/>
        </p:nvSpPr>
        <p:spPr>
          <a:xfrm>
            <a:off x="457200" y="22707"/>
            <a:ext cx="8612414" cy="442386"/>
          </a:xfrm>
          <a:prstGeom prst="rect">
            <a:avLst/>
          </a:prstGeom>
          <a:noFill/>
          <a:ln>
            <a:solidFill>
              <a:schemeClr val="accent1">
                <a:shade val="50000"/>
              </a:schemeClr>
            </a:solidFill>
          </a:ln>
        </p:spPr>
        <p:txBody>
          <a:bodyPr wrap="square" lIns="57108" tIns="28554" rIns="57108" bIns="28554">
            <a:spAutoFit/>
          </a:bodyPr>
          <a:lstStyle/>
          <a:p>
            <a:pPr>
              <a:defRPr/>
            </a:pPr>
            <a:r>
              <a:rPr lang="en-US" sz="2500" dirty="0">
                <a:latin typeface="Calibri" panose="020F0502020204030204" pitchFamily="34" charset="0"/>
              </a:rPr>
              <a:t>2. Scenario: High Economic Growth</a:t>
            </a:r>
          </a:p>
        </p:txBody>
      </p:sp>
    </p:spTree>
    <p:extLst>
      <p:ext uri="{BB962C8B-B14F-4D97-AF65-F5344CB8AC3E}">
        <p14:creationId xmlns:p14="http://schemas.microsoft.com/office/powerpoint/2010/main" val="137296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8857" y="609600"/>
            <a:ext cx="2786743" cy="16423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Economic Conditions</a:t>
            </a:r>
          </a:p>
          <a:p>
            <a:pPr marL="117445" indent="-117445">
              <a:buFont typeface="Arial" pitchFamily="34" charset="0"/>
              <a:buChar char="•"/>
              <a:defRPr/>
            </a:pPr>
            <a:r>
              <a:rPr lang="en-US" sz="800" dirty="0">
                <a:solidFill>
                  <a:schemeClr val="tx1"/>
                </a:solidFill>
                <a:latin typeface="Calibri" panose="020F0502020204030204" pitchFamily="34" charset="0"/>
              </a:rPr>
              <a:t>Moderate economic growth </a:t>
            </a:r>
          </a:p>
          <a:p>
            <a:pPr marL="117445" indent="-117445">
              <a:buFont typeface="Arial" pitchFamily="34" charset="0"/>
              <a:buChar char="•"/>
              <a:defRPr/>
            </a:pPr>
            <a:r>
              <a:rPr lang="en-US" sz="800" dirty="0">
                <a:solidFill>
                  <a:schemeClr val="tx1"/>
                </a:solidFill>
                <a:latin typeface="Calibri" panose="020F0502020204030204" pitchFamily="34" charset="0"/>
              </a:rPr>
              <a:t>Same LNG exports than under Current Trends</a:t>
            </a:r>
          </a:p>
          <a:p>
            <a:pPr marL="117445" indent="-117445">
              <a:buFont typeface="Arial" pitchFamily="34" charset="0"/>
              <a:buChar char="•"/>
              <a:defRPr/>
            </a:pPr>
            <a:r>
              <a:rPr lang="en-US" sz="800" dirty="0">
                <a:solidFill>
                  <a:schemeClr val="tx1"/>
                </a:solidFill>
                <a:latin typeface="Calibri" panose="020F0502020204030204" pitchFamily="34" charset="0"/>
              </a:rPr>
              <a:t>Population growth same as under Current Trends Increase in industrial production of alternative energy and efficiency-related technologies</a:t>
            </a:r>
          </a:p>
          <a:p>
            <a:pPr marL="117445" indent="-117445">
              <a:buFont typeface="Arial" pitchFamily="34" charset="0"/>
              <a:buChar char="•"/>
              <a:defRPr/>
            </a:pPr>
            <a:endParaRPr lang="en-US" sz="1200" dirty="0">
              <a:solidFill>
                <a:schemeClr val="tx1"/>
              </a:solidFill>
              <a:latin typeface="Calibri" panose="020F0502020204030204" pitchFamily="34" charset="0"/>
            </a:endParaRPr>
          </a:p>
          <a:p>
            <a:pPr lvl="1">
              <a:defRPr/>
            </a:pPr>
            <a:endParaRPr lang="en-US" dirty="0">
              <a:solidFill>
                <a:schemeClr val="tx1"/>
              </a:solidFill>
              <a:latin typeface="Calibri" panose="020F0502020204030204" pitchFamily="34" charset="0"/>
            </a:endParaRPr>
          </a:p>
          <a:p>
            <a:pPr marL="117445" indent="-117445">
              <a:buFont typeface="Arial" pitchFamily="34" charset="0"/>
              <a:buChar char="•"/>
              <a:defRPr/>
            </a:pPr>
            <a:endParaRPr lang="en-US" dirty="0">
              <a:solidFill>
                <a:schemeClr val="tx1"/>
              </a:solidFill>
              <a:latin typeface="Calibri" panose="020F0502020204030204" pitchFamily="34" charset="0"/>
            </a:endParaRPr>
          </a:p>
        </p:txBody>
      </p:sp>
      <p:sp>
        <p:nvSpPr>
          <p:cNvPr id="3" name="Rounded Rectangle 2"/>
          <p:cNvSpPr/>
          <p:nvPr/>
        </p:nvSpPr>
        <p:spPr>
          <a:xfrm>
            <a:off x="6248400" y="5509617"/>
            <a:ext cx="2777671" cy="1044178"/>
          </a:xfrm>
          <a:prstGeom prst="roundRect">
            <a:avLst/>
          </a:prstGeom>
          <a:solidFill>
            <a:srgbClr val="ECEDB1"/>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Weather &amp; Water</a:t>
            </a:r>
          </a:p>
          <a:p>
            <a:pPr marL="119033" indent="-119033">
              <a:buFont typeface="Arial" pitchFamily="34" charset="0"/>
              <a:buChar char="•"/>
              <a:defRPr/>
            </a:pPr>
            <a:r>
              <a:rPr lang="en-US" sz="1050" dirty="0">
                <a:solidFill>
                  <a:srgbClr val="FF0000"/>
                </a:solidFill>
                <a:latin typeface="Calibri" panose="020F0502020204030204" pitchFamily="34" charset="0"/>
              </a:rPr>
              <a:t>Same as Current Trends</a:t>
            </a:r>
          </a:p>
        </p:txBody>
      </p:sp>
      <p:sp>
        <p:nvSpPr>
          <p:cNvPr id="5" name="Rounded Rectangle 4"/>
          <p:cNvSpPr/>
          <p:nvPr/>
        </p:nvSpPr>
        <p:spPr>
          <a:xfrm>
            <a:off x="6248400" y="609600"/>
            <a:ext cx="2777671" cy="7829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5994" tIns="28568" rIns="29330" bIns="28568"/>
          <a:lstStyle/>
          <a:p>
            <a:pPr>
              <a:defRPr/>
            </a:pPr>
            <a:r>
              <a:rPr lang="en-US" sz="1300" b="1" dirty="0">
                <a:solidFill>
                  <a:schemeClr val="tx1"/>
                </a:solidFill>
                <a:latin typeface="Calibri" panose="020F0502020204030204" pitchFamily="34" charset="0"/>
              </a:rPr>
              <a:t>Natural Gas Prices</a:t>
            </a:r>
          </a:p>
          <a:p>
            <a:pPr marL="117445" indent="-117445">
              <a:buFont typeface="Arial" pitchFamily="34" charset="0"/>
              <a:buChar char="•"/>
              <a:defRPr/>
            </a:pPr>
            <a:r>
              <a:rPr lang="en-US" sz="800" dirty="0">
                <a:solidFill>
                  <a:srgbClr val="FF0000"/>
                </a:solidFill>
                <a:latin typeface="Calibri" panose="020F0502020204030204" pitchFamily="34" charset="0"/>
              </a:rPr>
              <a:t>Same as </a:t>
            </a:r>
            <a:r>
              <a:rPr lang="en-US" sz="800" dirty="0">
                <a:solidFill>
                  <a:schemeClr val="tx1"/>
                </a:solidFill>
                <a:latin typeface="Calibri" panose="020F0502020204030204" pitchFamily="34" charset="0"/>
              </a:rPr>
              <a:t>Current Trends </a:t>
            </a:r>
          </a:p>
          <a:p>
            <a:pPr marL="117445" indent="-117445">
              <a:buFont typeface="Arial" pitchFamily="34" charset="0"/>
              <a:buChar char="•"/>
              <a:defRPr/>
            </a:pPr>
            <a:r>
              <a:rPr lang="en-US" sz="800" dirty="0">
                <a:solidFill>
                  <a:schemeClr val="tx1"/>
                </a:solidFill>
                <a:latin typeface="Calibri" panose="020F0502020204030204" pitchFamily="34" charset="0"/>
              </a:rPr>
              <a:t>Same amount of LNG exports as under Current Trends</a:t>
            </a:r>
          </a:p>
        </p:txBody>
      </p:sp>
      <p:sp>
        <p:nvSpPr>
          <p:cNvPr id="6" name="Rounded Rectangle 5"/>
          <p:cNvSpPr/>
          <p:nvPr/>
        </p:nvSpPr>
        <p:spPr>
          <a:xfrm>
            <a:off x="6248400" y="1426463"/>
            <a:ext cx="2777671" cy="78333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Technology</a:t>
            </a:r>
          </a:p>
          <a:p>
            <a:pPr marL="117445" indent="-117445">
              <a:buFont typeface="Arial" pitchFamily="34" charset="0"/>
              <a:buChar char="•"/>
              <a:defRPr/>
            </a:pPr>
            <a:r>
              <a:rPr lang="en-US" sz="900" dirty="0">
                <a:solidFill>
                  <a:schemeClr val="tx1"/>
                </a:solidFill>
                <a:latin typeface="Calibri" panose="020F0502020204030204" pitchFamily="34" charset="0"/>
              </a:rPr>
              <a:t>Same as current trends</a:t>
            </a:r>
          </a:p>
          <a:p>
            <a:pPr marL="117445" indent="-117445">
              <a:buFont typeface="Arial" pitchFamily="34" charset="0"/>
              <a:buChar char="•"/>
              <a:defRPr/>
            </a:pPr>
            <a:r>
              <a:rPr lang="en-US" sz="900" dirty="0">
                <a:solidFill>
                  <a:schemeClr val="tx1"/>
                </a:solidFill>
                <a:latin typeface="Calibri" panose="020F0502020204030204" pitchFamily="34" charset="0"/>
              </a:rPr>
              <a:t>Some improvement in efficiency of gas and renewable incorporation of storage.</a:t>
            </a:r>
          </a:p>
          <a:p>
            <a:pPr>
              <a:defRPr/>
            </a:pPr>
            <a:endParaRPr lang="en-US" sz="1200" dirty="0">
              <a:solidFill>
                <a:schemeClr val="tx1"/>
              </a:solidFill>
              <a:latin typeface="Calibri" panose="020F0502020204030204" pitchFamily="34" charset="0"/>
            </a:endParaRPr>
          </a:p>
        </p:txBody>
      </p:sp>
      <p:sp>
        <p:nvSpPr>
          <p:cNvPr id="7" name="Rounded Rectangle 6"/>
          <p:cNvSpPr/>
          <p:nvPr/>
        </p:nvSpPr>
        <p:spPr>
          <a:xfrm>
            <a:off x="6248400" y="3712462"/>
            <a:ext cx="2777671" cy="173464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400" b="1" dirty="0">
                <a:solidFill>
                  <a:schemeClr val="tx1"/>
                </a:solidFill>
                <a:latin typeface="Calibri" panose="020F0502020204030204" pitchFamily="34" charset="0"/>
              </a:rPr>
              <a:t>End – Use Customers / Policies</a:t>
            </a:r>
          </a:p>
          <a:p>
            <a:pPr marL="117445" indent="-117445">
              <a:buFont typeface="Arial" pitchFamily="34" charset="0"/>
              <a:buChar char="•"/>
              <a:defRPr/>
            </a:pPr>
            <a:r>
              <a:rPr lang="en-US" sz="1000" dirty="0">
                <a:solidFill>
                  <a:schemeClr val="tx1"/>
                </a:solidFill>
                <a:latin typeface="Calibri" panose="020F0502020204030204" pitchFamily="34" charset="0"/>
              </a:rPr>
              <a:t>Continued stringent building code – 10% improvement every 3 years</a:t>
            </a:r>
          </a:p>
        </p:txBody>
      </p:sp>
      <p:sp>
        <p:nvSpPr>
          <p:cNvPr id="9" name="Rounded Rectangle 8"/>
          <p:cNvSpPr/>
          <p:nvPr/>
        </p:nvSpPr>
        <p:spPr>
          <a:xfrm>
            <a:off x="6248400" y="2286000"/>
            <a:ext cx="2777671" cy="1371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Transmission Regs</a:t>
            </a:r>
          </a:p>
          <a:p>
            <a:pPr marL="117445" indent="-117445">
              <a:buFont typeface="Arial" pitchFamily="34" charset="0"/>
              <a:buChar char="•"/>
              <a:defRPr/>
            </a:pPr>
            <a:r>
              <a:rPr lang="en-US" sz="900" dirty="0">
                <a:solidFill>
                  <a:srgbClr val="FF0000"/>
                </a:solidFill>
                <a:latin typeface="Calibri" panose="020F0502020204030204" pitchFamily="34" charset="0"/>
              </a:rPr>
              <a:t>Same as Current Trends</a:t>
            </a:r>
          </a:p>
        </p:txBody>
      </p:sp>
      <p:sp>
        <p:nvSpPr>
          <p:cNvPr id="4" name="Rounded Rectangle 3"/>
          <p:cNvSpPr/>
          <p:nvPr/>
        </p:nvSpPr>
        <p:spPr>
          <a:xfrm>
            <a:off x="108857" y="2362200"/>
            <a:ext cx="2786743" cy="20574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Environmental Regs / Energy Policies</a:t>
            </a:r>
          </a:p>
          <a:p>
            <a:pPr marL="117445" indent="-117445">
              <a:buFont typeface="Arial" pitchFamily="34" charset="0"/>
              <a:buChar char="•"/>
              <a:defRPr/>
            </a:pPr>
            <a:r>
              <a:rPr lang="en-US" sz="800" dirty="0">
                <a:solidFill>
                  <a:srgbClr val="FF0000"/>
                </a:solidFill>
                <a:latin typeface="Calibri" panose="020F0502020204030204" pitchFamily="34" charset="0"/>
              </a:rPr>
              <a:t>CPP implementation in Texas ~ 40% CO2 reductions assume also proceed with other rules such as Haze, NAAQS etc.</a:t>
            </a:r>
            <a:endParaRPr lang="en-US" sz="1200" dirty="0">
              <a:solidFill>
                <a:schemeClr val="tx1"/>
              </a:solidFill>
              <a:latin typeface="Calibri" panose="020F0502020204030204" pitchFamily="34" charset="0"/>
            </a:endParaRPr>
          </a:p>
          <a:p>
            <a:pPr>
              <a:defRPr/>
            </a:pPr>
            <a:endParaRPr lang="en-US" sz="1200" dirty="0">
              <a:solidFill>
                <a:schemeClr val="tx1"/>
              </a:solidFill>
              <a:latin typeface="Calibri" panose="020F0502020204030204" pitchFamily="34" charset="0"/>
            </a:endParaRPr>
          </a:p>
          <a:p>
            <a:pPr>
              <a:defRPr/>
            </a:pPr>
            <a:endParaRPr lang="en-US" sz="900" dirty="0">
              <a:solidFill>
                <a:schemeClr val="tx1"/>
              </a:solidFill>
              <a:latin typeface="Calibri" panose="020F0502020204030204" pitchFamily="34" charset="0"/>
            </a:endParaRPr>
          </a:p>
        </p:txBody>
      </p:sp>
      <p:sp>
        <p:nvSpPr>
          <p:cNvPr id="23" name="Rounded Rectangle 22"/>
          <p:cNvSpPr/>
          <p:nvPr/>
        </p:nvSpPr>
        <p:spPr>
          <a:xfrm>
            <a:off x="2986089" y="643549"/>
            <a:ext cx="3178175" cy="305208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Story:</a:t>
            </a:r>
          </a:p>
          <a:p>
            <a:pPr marL="166649" indent="-166649">
              <a:buFont typeface="Arial" pitchFamily="34" charset="0"/>
              <a:buChar char="•"/>
              <a:defRPr/>
            </a:pPr>
            <a:r>
              <a:rPr lang="en-US" sz="1000" dirty="0">
                <a:solidFill>
                  <a:srgbClr val="FF0000"/>
                </a:solidFill>
                <a:latin typeface="Calibri" panose="020F0502020204030204" pitchFamily="34" charset="0"/>
              </a:rPr>
              <a:t>Nationwide, including Texas, implementation of CPP results in expected </a:t>
            </a:r>
          </a:p>
          <a:p>
            <a:pPr marL="166649" indent="-166649">
              <a:buFont typeface="Arial" pitchFamily="34" charset="0"/>
              <a:buChar char="•"/>
              <a:defRPr/>
            </a:pPr>
            <a:r>
              <a:rPr lang="en-US" sz="1000" dirty="0">
                <a:solidFill>
                  <a:schemeClr val="tx1"/>
                </a:solidFill>
                <a:latin typeface="Calibri" panose="020F0502020204030204" pitchFamily="34" charset="0"/>
              </a:rPr>
              <a:t>Higher electricity prices drive more adoption of energy efficiency and customer-sited solar PV.</a:t>
            </a:r>
          </a:p>
          <a:p>
            <a:pPr marL="166649" indent="-166649">
              <a:buFont typeface="Arial" pitchFamily="34" charset="0"/>
              <a:buChar char="•"/>
              <a:defRPr/>
            </a:pPr>
            <a:r>
              <a:rPr lang="en-US" sz="1000" dirty="0">
                <a:solidFill>
                  <a:schemeClr val="tx1"/>
                </a:solidFill>
                <a:latin typeface="Calibri" panose="020F0502020204030204" pitchFamily="34" charset="0"/>
              </a:rPr>
              <a:t>Uncertain development of new nuclear &amp; geothermal</a:t>
            </a:r>
          </a:p>
        </p:txBody>
      </p:sp>
      <p:sp>
        <p:nvSpPr>
          <p:cNvPr id="25" name="Rounded Rectangle 24"/>
          <p:cNvSpPr/>
          <p:nvPr/>
        </p:nvSpPr>
        <p:spPr>
          <a:xfrm>
            <a:off x="2986089" y="3748088"/>
            <a:ext cx="3178175" cy="2743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28568" rIns="0" bIns="28568" anchor="t" anchorCtr="0"/>
          <a:lstStyle/>
          <a:p>
            <a:pPr algn="ctr">
              <a:defRPr/>
            </a:pPr>
            <a:r>
              <a:rPr lang="en-US" sz="1400" b="1" dirty="0">
                <a:solidFill>
                  <a:schemeClr val="tx1"/>
                </a:solidFill>
                <a:latin typeface="Calibri" panose="020F0502020204030204" pitchFamily="34" charset="0"/>
              </a:rPr>
              <a:t>Implications for ERCOT:</a:t>
            </a:r>
          </a:p>
          <a:p>
            <a:pPr marL="166649" indent="-166649">
              <a:buFont typeface="Arial" panose="020B0604020202020204" pitchFamily="34" charset="0"/>
              <a:buChar char="•"/>
              <a:defRPr/>
            </a:pPr>
            <a:r>
              <a:rPr lang="en-US" sz="1000" dirty="0">
                <a:solidFill>
                  <a:srgbClr val="FF0000"/>
                </a:solidFill>
                <a:latin typeface="Calibri" panose="020F0502020204030204" pitchFamily="34" charset="0"/>
              </a:rPr>
              <a:t>Lower peak and overall end use</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Challenge in matching generator w/ load</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Reserve &amp; integrate issues</a:t>
            </a:r>
          </a:p>
          <a:p>
            <a:pPr marL="166649" indent="-166649">
              <a:buFont typeface="Arial" panose="020B0604020202020204" pitchFamily="34" charset="0"/>
              <a:buChar char="•"/>
              <a:defRPr/>
            </a:pPr>
            <a:r>
              <a:rPr lang="en-US" sz="1000" dirty="0">
                <a:solidFill>
                  <a:schemeClr val="tx1"/>
                </a:solidFill>
                <a:latin typeface="Calibri" panose="020F0502020204030204" pitchFamily="34" charset="0"/>
              </a:rPr>
              <a:t>Potential need for new ancillary services to provide faster &amp; flexible resources</a:t>
            </a:r>
          </a:p>
        </p:txBody>
      </p:sp>
      <p:sp>
        <p:nvSpPr>
          <p:cNvPr id="27" name="TextBox 26"/>
          <p:cNvSpPr txBox="1"/>
          <p:nvPr/>
        </p:nvSpPr>
        <p:spPr>
          <a:xfrm>
            <a:off x="380999" y="152401"/>
            <a:ext cx="8645071" cy="442415"/>
          </a:xfrm>
          <a:prstGeom prst="rect">
            <a:avLst/>
          </a:prstGeom>
          <a:noFill/>
          <a:ln>
            <a:solidFill>
              <a:schemeClr val="accent1">
                <a:shade val="50000"/>
              </a:schemeClr>
            </a:solidFill>
          </a:ln>
        </p:spPr>
        <p:txBody>
          <a:bodyPr wrap="square" lIns="57136" tIns="28568" rIns="57136" bIns="28568">
            <a:spAutoFit/>
          </a:bodyPr>
          <a:lstStyle/>
          <a:p>
            <a:pPr>
              <a:defRPr/>
            </a:pPr>
            <a:r>
              <a:rPr lang="en-US" sz="2500" dirty="0">
                <a:latin typeface="Calibri" panose="020F0502020204030204" pitchFamily="34" charset="0"/>
              </a:rPr>
              <a:t>3. Scenario: Clean Power Plan</a:t>
            </a:r>
          </a:p>
        </p:txBody>
      </p:sp>
      <p:sp>
        <p:nvSpPr>
          <p:cNvPr id="8" name="Rounded Rectangle 7"/>
          <p:cNvSpPr/>
          <p:nvPr/>
        </p:nvSpPr>
        <p:spPr>
          <a:xfrm>
            <a:off x="108857" y="4495800"/>
            <a:ext cx="2877232" cy="1981200"/>
          </a:xfrm>
          <a:prstGeom prst="roundRect">
            <a:avLst>
              <a:gd name="adj" fmla="val 1731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57136" tIns="28568" rIns="57136" bIns="28568"/>
          <a:lstStyle/>
          <a:p>
            <a:pPr>
              <a:defRPr/>
            </a:pPr>
            <a:r>
              <a:rPr lang="en-US" sz="1300" b="1" dirty="0">
                <a:solidFill>
                  <a:schemeClr val="tx1"/>
                </a:solidFill>
                <a:latin typeface="Calibri" panose="020F0502020204030204" pitchFamily="34" charset="0"/>
              </a:rPr>
              <a:t>Alt. Generation Resources </a:t>
            </a:r>
          </a:p>
          <a:p>
            <a:pPr marL="117445" indent="-117445">
              <a:buFont typeface="Arial" pitchFamily="34" charset="0"/>
              <a:buChar char="•"/>
              <a:defRPr/>
            </a:pPr>
            <a:r>
              <a:rPr lang="en-US" sz="900" dirty="0">
                <a:solidFill>
                  <a:schemeClr val="tx1"/>
                </a:solidFill>
                <a:latin typeface="Calibri" panose="020F0502020204030204" pitchFamily="34" charset="0"/>
              </a:rPr>
              <a:t>Continued PTC/ITC through 2020, reducing over time</a:t>
            </a:r>
          </a:p>
          <a:p>
            <a:pPr marL="117445" indent="-117445">
              <a:buFont typeface="Arial" pitchFamily="34" charset="0"/>
              <a:buChar char="•"/>
              <a:defRPr/>
            </a:pPr>
            <a:r>
              <a:rPr lang="en-US" sz="900" dirty="0">
                <a:solidFill>
                  <a:schemeClr val="tx1"/>
                </a:solidFill>
                <a:latin typeface="Calibri" panose="020F0502020204030204" pitchFamily="34" charset="0"/>
              </a:rPr>
              <a:t>Continued decrease capital costs for solar: 3-5% /yr</a:t>
            </a:r>
          </a:p>
          <a:p>
            <a:pPr marL="117445" indent="-117445">
              <a:buFont typeface="Arial" pitchFamily="34" charset="0"/>
              <a:buChar char="•"/>
              <a:defRPr/>
            </a:pPr>
            <a:r>
              <a:rPr lang="en-US" sz="900" dirty="0">
                <a:solidFill>
                  <a:schemeClr val="tx1"/>
                </a:solidFill>
                <a:latin typeface="Calibri" panose="020F0502020204030204" pitchFamily="34" charset="0"/>
              </a:rPr>
              <a:t>Wind capacity factors increase due to technological improvements</a:t>
            </a:r>
          </a:p>
          <a:p>
            <a:pPr marL="117445" indent="-117445">
              <a:buFont typeface="Arial" pitchFamily="34" charset="0"/>
              <a:buChar char="•"/>
              <a:defRPr/>
            </a:pPr>
            <a:r>
              <a:rPr lang="en-US" sz="900" dirty="0">
                <a:solidFill>
                  <a:schemeClr val="tx1"/>
                </a:solidFill>
                <a:latin typeface="Calibri" panose="020F0502020204030204" pitchFamily="34" charset="0"/>
              </a:rPr>
              <a:t>Cap on annual wind generation</a:t>
            </a:r>
          </a:p>
          <a:p>
            <a:pPr marL="117445" indent="-117445">
              <a:buFont typeface="Arial" pitchFamily="34" charset="0"/>
              <a:buChar char="•"/>
              <a:defRPr/>
            </a:pPr>
            <a:r>
              <a:rPr lang="en-US" sz="900" dirty="0">
                <a:solidFill>
                  <a:schemeClr val="tx1"/>
                </a:solidFill>
                <a:latin typeface="Calibri" panose="020F0502020204030204" pitchFamily="34" charset="0"/>
              </a:rPr>
              <a:t>Increased development of storage  due to cost reductions for batteries &amp; compressed air</a:t>
            </a:r>
          </a:p>
          <a:p>
            <a:pPr marL="117445" indent="-117445">
              <a:buFont typeface="Arial" pitchFamily="34" charset="0"/>
              <a:buChar char="•"/>
              <a:defRPr/>
            </a:pPr>
            <a:r>
              <a:rPr lang="en-US" sz="900" dirty="0">
                <a:solidFill>
                  <a:schemeClr val="tx1"/>
                </a:solidFill>
                <a:latin typeface="Calibri" panose="020F0502020204030204" pitchFamily="34" charset="0"/>
              </a:rPr>
              <a:t>More financing mechanism are available; e.g.: real estate investment trusts, property-assessed clean energy financing, and others</a:t>
            </a:r>
          </a:p>
        </p:txBody>
      </p:sp>
    </p:spTree>
    <p:extLst>
      <p:ext uri="{BB962C8B-B14F-4D97-AF65-F5344CB8AC3E}">
        <p14:creationId xmlns:p14="http://schemas.microsoft.com/office/powerpoint/2010/main" val="212399957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8F63C-08AC-4CDD-B36F-0851B11853CB}">
  <ds:schemaRef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c34af464-7aa1-4edd-9be4-83dffc1cb926"/>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13187</TotalTime>
  <Words>4694</Words>
  <Application>Microsoft Office PowerPoint</Application>
  <PresentationFormat>On-screen Show (4:3)</PresentationFormat>
  <Paragraphs>926</Paragraphs>
  <Slides>37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37</vt:i4>
      </vt:variant>
    </vt:vector>
  </HeadingPairs>
  <TitlesOfParts>
    <vt:vector size="45" baseType="lpstr">
      <vt:lpstr>Arial</vt:lpstr>
      <vt:lpstr>Calibri</vt:lpstr>
      <vt:lpstr>Calibri Light</vt:lpstr>
      <vt:lpstr>Times New Roman</vt:lpstr>
      <vt:lpstr>Wingdings</vt:lpstr>
      <vt:lpstr>1_Custom Design</vt:lpstr>
      <vt:lpstr>Office Theme</vt:lpstr>
      <vt:lpstr>Custom Design</vt:lpstr>
      <vt:lpstr>PowerPoint Presentation</vt:lpstr>
      <vt:lpstr>Table of Contents</vt:lpstr>
      <vt:lpstr>PowerPoint Presentation</vt:lpstr>
      <vt:lpstr>2016 LTSA scenarios</vt:lpstr>
      <vt:lpstr>2016 LTSA scenario drivers</vt:lpstr>
      <vt:lpstr>2016 LTSA scenario drivers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Trends scenario summary</vt:lpstr>
      <vt:lpstr>Texas Recession scenario summary</vt:lpstr>
      <vt:lpstr>High Economic Growth scenario summary</vt:lpstr>
      <vt:lpstr>High Economic Efficiency – Distributed Generation scenario summary</vt:lpstr>
      <vt:lpstr>Sustained Low Natural Gas scenario summary</vt:lpstr>
      <vt:lpstr>Environmental Mandate scenario summary</vt:lpstr>
      <vt:lpstr>High Storage/Electric Vehicle Adoptions scenario summary</vt:lpstr>
      <vt:lpstr>Extended Extreme Weather scenario summary</vt:lpstr>
      <vt:lpstr>PowerPoint Presentation</vt:lpstr>
      <vt:lpstr>Scenario selected for Transmission Expansion</vt:lpstr>
      <vt:lpstr>Generation additions and retirement in Current Trends (2031)</vt:lpstr>
      <vt:lpstr>Generation additions and retirement in Environmental Mandate scenario (2031)</vt:lpstr>
      <vt:lpstr>Generation additions and retirement in High Energy Efficiency – Distributed Generation scenario (2031)</vt:lpstr>
      <vt:lpstr>Generation additions and retirement in High Energy Efficiency – Distributed Generation scenario (2031)</vt:lpstr>
      <vt:lpstr>Transmission upgrades (Current Trends)</vt:lpstr>
      <vt:lpstr>Transmission upgrades (Environmental Mandate)</vt:lpstr>
      <vt:lpstr>Reliability upgrades (Current Trends)</vt:lpstr>
      <vt:lpstr>Reliability upgrades (Environmental Mandate)</vt:lpstr>
      <vt:lpstr>Reliability upgrades (Environmental Mandate)</vt:lpstr>
      <vt:lpstr>Reliability upgrades (High Energy Efficiency –Distributed Generation)</vt:lpstr>
      <vt:lpstr>Most congested elements from two or more scenarios</vt:lpstr>
      <vt:lpstr>Economic projects evaluated in 2016 LTSA</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sandeep borkar</cp:lastModifiedBy>
  <cp:revision>152</cp:revision>
  <cp:lastPrinted>2016-11-14T19:26:45Z</cp:lastPrinted>
  <dcterms:created xsi:type="dcterms:W3CDTF">2016-01-21T15:20:31Z</dcterms:created>
  <dcterms:modified xsi:type="dcterms:W3CDTF">2017-01-17T20:40:17Z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