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6" r:id="rId10"/>
    <p:sldId id="263" r:id="rId11"/>
    <p:sldId id="26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1/16/2017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98200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846659"/>
          </a:xfrm>
          <a:prstGeom prst="rect">
            <a:avLst/>
          </a:prstGeom>
          <a:noFill/>
        </p:spPr>
        <p:txBody>
          <a:bodyPr wrap="square" rtlCol="0">
            <a:spAutoFit/>
          </a:bodyPr>
          <a:lstStyle/>
          <a:p>
            <a:pPr>
              <a:spcBef>
                <a:spcPct val="0"/>
              </a:spcBef>
            </a:pPr>
            <a:r>
              <a:rPr lang="en-US" altLang="en-US" sz="2400" b="1" dirty="0"/>
              <a:t>Credit Updates</a:t>
            </a:r>
          </a:p>
          <a:p>
            <a:r>
              <a:rPr lang="en-US" dirty="0" smtClean="0"/>
              <a:t>Vanessa Spells</a:t>
            </a:r>
          </a:p>
          <a:p>
            <a:endParaRPr lang="en-US" dirty="0"/>
          </a:p>
          <a:p>
            <a:r>
              <a:rPr lang="en-US" dirty="0"/>
              <a:t>Credit Work Group</a:t>
            </a:r>
          </a:p>
          <a:p>
            <a:r>
              <a:rPr lang="en-US" dirty="0"/>
              <a:t>ERCOT Public</a:t>
            </a:r>
          </a:p>
          <a:p>
            <a:r>
              <a:rPr lang="en-US" dirty="0" smtClean="0"/>
              <a:t>January 18, 2017</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a:spLocks noGrp="1"/>
          </p:cNvSpPr>
          <p:nvPr>
            <p:ph idx="1"/>
          </p:nvPr>
        </p:nvSpPr>
        <p:spPr>
          <a:xfrm>
            <a:off x="457200" y="685800"/>
            <a:ext cx="8229600" cy="5562600"/>
          </a:xfrm>
        </p:spPr>
        <p:txBody>
          <a:bodyPr>
            <a:normAutofit lnSpcReduction="10000"/>
          </a:bodyPr>
          <a:lstStyle/>
          <a:p>
            <a:pPr marL="0" indent="0">
              <a:buNone/>
            </a:pPr>
            <a:r>
              <a:rPr lang="en-US" sz="1600" dirty="0" smtClean="0"/>
              <a:t>Approved Revision / Change Requests</a:t>
            </a:r>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smtClean="0"/>
          </a:p>
          <a:p>
            <a:pPr marL="0" indent="0">
              <a:buNone/>
            </a:pPr>
            <a:r>
              <a:rPr lang="en-US" sz="1600" i="1" dirty="0" smtClean="0"/>
              <a:t>* </a:t>
            </a:r>
            <a:r>
              <a:rPr lang="en-US" sz="1100" i="1" dirty="0" smtClean="0"/>
              <a:t>Target Release Date is not firmed up until the project moves to Execution (E) phase</a:t>
            </a:r>
            <a:r>
              <a:rPr lang="en-US" sz="1100" dirty="0" smtClean="0"/>
              <a:t>  </a:t>
            </a:r>
            <a:endParaRPr lang="en-US" sz="1100" dirty="0"/>
          </a:p>
          <a:p>
            <a:pPr marL="0" indent="0">
              <a:buNone/>
            </a:pPr>
            <a:endParaRPr lang="en-US" sz="1600" dirty="0"/>
          </a:p>
          <a:p>
            <a:pPr marL="0" indent="0">
              <a:buNone/>
            </a:pPr>
            <a:endParaRPr lang="en-US" sz="1600" dirty="0" smtClean="0"/>
          </a:p>
          <a:p>
            <a:endParaRPr lang="en-US" sz="1600" dirty="0" smtClean="0"/>
          </a:p>
          <a:p>
            <a:endParaRPr lang="en-US" sz="1200" dirty="0" smtClean="0"/>
          </a:p>
          <a:p>
            <a:pPr lvl="1"/>
            <a:endParaRPr lang="en-US" sz="1200" dirty="0"/>
          </a:p>
          <a:p>
            <a:pPr lvl="1"/>
            <a:endParaRPr lang="en-US" sz="1200" dirty="0" smtClean="0"/>
          </a:p>
          <a:p>
            <a:pPr lvl="1"/>
            <a:endParaRPr lang="en-US" sz="1200" dirty="0"/>
          </a:p>
        </p:txBody>
      </p:sp>
      <p:sp>
        <p:nvSpPr>
          <p:cNvPr id="9" name="TextBox 21"/>
          <p:cNvSpPr txBox="1">
            <a:spLocks noChangeArrowheads="1"/>
          </p:cNvSpPr>
          <p:nvPr/>
        </p:nvSpPr>
        <p:spPr bwMode="auto">
          <a:xfrm>
            <a:off x="748698" y="5821233"/>
            <a:ext cx="7640522"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nchorCtr="0">
            <a:spAutoFit/>
          </a:bodyPr>
          <a:lstStyle>
            <a:lvl1pPr eaLnBrk="0" hangingPunct="0">
              <a:defRPr sz="1600" b="1">
                <a:solidFill>
                  <a:schemeClr val="tx1"/>
                </a:solidFill>
                <a:latin typeface="Arial" charset="0"/>
              </a:defRPr>
            </a:lvl1pPr>
            <a:lvl2pPr marL="742950" indent="-285750" eaLnBrk="0" hangingPunct="0">
              <a:defRPr sz="1600" b="1">
                <a:solidFill>
                  <a:schemeClr val="tx1"/>
                </a:solidFill>
                <a:latin typeface="Arial" charset="0"/>
              </a:defRPr>
            </a:lvl2pPr>
            <a:lvl3pPr marL="1143000" indent="-228600" eaLnBrk="0" hangingPunct="0">
              <a:defRPr sz="1600" b="1">
                <a:solidFill>
                  <a:schemeClr val="tx1"/>
                </a:solidFill>
                <a:latin typeface="Arial" charset="0"/>
              </a:defRPr>
            </a:lvl3pPr>
            <a:lvl4pPr marL="1600200" indent="-228600" eaLnBrk="0" hangingPunct="0">
              <a:defRPr sz="1600" b="1">
                <a:solidFill>
                  <a:schemeClr val="tx1"/>
                </a:solidFill>
                <a:latin typeface="Arial" charset="0"/>
              </a:defRPr>
            </a:lvl4pPr>
            <a:lvl5pPr marL="2057400" indent="-228600" eaLnBrk="0" hangingPunct="0">
              <a:defRPr sz="1600" b="1">
                <a:solidFill>
                  <a:schemeClr val="tx1"/>
                </a:solidFill>
                <a:latin typeface="Arial" charset="0"/>
              </a:defRPr>
            </a:lvl5pPr>
            <a:lvl6pPr marL="2514600" indent="-228600" eaLnBrk="0" fontAlgn="base" hangingPunct="0">
              <a:spcBef>
                <a:spcPct val="0"/>
              </a:spcBef>
              <a:spcAft>
                <a:spcPct val="0"/>
              </a:spcAft>
              <a:defRPr sz="1600" b="1">
                <a:solidFill>
                  <a:schemeClr val="tx1"/>
                </a:solidFill>
                <a:latin typeface="Arial" charset="0"/>
              </a:defRPr>
            </a:lvl6pPr>
            <a:lvl7pPr marL="2971800" indent="-228600" eaLnBrk="0" fontAlgn="base" hangingPunct="0">
              <a:spcBef>
                <a:spcPct val="0"/>
              </a:spcBef>
              <a:spcAft>
                <a:spcPct val="0"/>
              </a:spcAft>
              <a:defRPr sz="1600" b="1">
                <a:solidFill>
                  <a:schemeClr val="tx1"/>
                </a:solidFill>
                <a:latin typeface="Arial" charset="0"/>
              </a:defRPr>
            </a:lvl7pPr>
            <a:lvl8pPr marL="3429000" indent="-228600" eaLnBrk="0" fontAlgn="base" hangingPunct="0">
              <a:spcBef>
                <a:spcPct val="0"/>
              </a:spcBef>
              <a:spcAft>
                <a:spcPct val="0"/>
              </a:spcAft>
              <a:defRPr sz="1600" b="1">
                <a:solidFill>
                  <a:schemeClr val="tx1"/>
                </a:solidFill>
                <a:latin typeface="Arial" charset="0"/>
              </a:defRPr>
            </a:lvl8pPr>
            <a:lvl9pPr marL="3886200" indent="-228600" eaLnBrk="0" fontAlgn="base" hangingPunct="0">
              <a:spcBef>
                <a:spcPct val="0"/>
              </a:spcBef>
              <a:spcAft>
                <a:spcPct val="0"/>
              </a:spcAft>
              <a:defRPr sz="1600" b="1">
                <a:solidFill>
                  <a:schemeClr val="tx1"/>
                </a:solidFill>
                <a:latin typeface="Arial" charset="0"/>
              </a:defRPr>
            </a:lvl9pPr>
          </a:lstStyle>
          <a:p>
            <a:pPr eaLnBrk="1" hangingPunct="1"/>
            <a:r>
              <a:rPr lang="en-US" sz="900" b="0" dirty="0" smtClean="0"/>
              <a:t>Project Status Codes: NS = Not Started, I = Initiation, P = Planning, E = Execution, H = On Hold</a:t>
            </a:r>
          </a:p>
          <a:p>
            <a:pPr eaLnBrk="1" hangingPunct="1"/>
            <a:r>
              <a:rPr lang="en-US" sz="900" b="0" dirty="0" smtClean="0"/>
              <a:t>TBD = To Be Determined</a:t>
            </a:r>
          </a:p>
        </p:txBody>
      </p:sp>
      <p:pic>
        <p:nvPicPr>
          <p:cNvPr id="4" name="Picture 3"/>
          <p:cNvPicPr>
            <a:picLocks noChangeAspect="1"/>
          </p:cNvPicPr>
          <p:nvPr/>
        </p:nvPicPr>
        <p:blipFill>
          <a:blip r:embed="rId3"/>
          <a:stretch>
            <a:fillRect/>
          </a:stretch>
        </p:blipFill>
        <p:spPr>
          <a:xfrm>
            <a:off x="533400" y="1219199"/>
            <a:ext cx="7052354" cy="4267201"/>
          </a:xfrm>
          <a:prstGeom prst="rect">
            <a:avLst/>
          </a:prstGeom>
        </p:spPr>
      </p:pic>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dirty="0"/>
          </a:p>
        </p:txBody>
      </p:sp>
      <p:sp>
        <p:nvSpPr>
          <p:cNvPr id="7" name="Content Placeholder 2"/>
          <p:cNvSpPr>
            <a:spLocks noGrp="1"/>
          </p:cNvSpPr>
          <p:nvPr>
            <p:ph idx="1"/>
          </p:nvPr>
        </p:nvSpPr>
        <p:spPr>
          <a:xfrm>
            <a:off x="457200" y="1143000"/>
            <a:ext cx="8229600" cy="4983163"/>
          </a:xfrm>
        </p:spPr>
        <p:txBody>
          <a:bodyPr>
            <a:normAutofit/>
          </a:bodyPr>
          <a:lstStyle/>
          <a:p>
            <a:pPr marL="0" indent="0">
              <a:buNone/>
            </a:pPr>
            <a:r>
              <a:rPr lang="en-US" sz="1500" dirty="0" smtClean="0"/>
              <a:t>Outstanding Revision / Change Requests </a:t>
            </a:r>
          </a:p>
          <a:p>
            <a:endParaRPr lang="en-US" sz="1500" dirty="0" smtClean="0"/>
          </a:p>
          <a:p>
            <a:pPr lvl="1"/>
            <a:endParaRPr lang="en-US" sz="1100" dirty="0"/>
          </a:p>
          <a:p>
            <a:r>
              <a:rPr lang="en-US" sz="1500" dirty="0"/>
              <a:t>NPRR </a:t>
            </a:r>
            <a:r>
              <a:rPr lang="en-US" sz="1500" dirty="0" smtClean="0"/>
              <a:t>800 </a:t>
            </a:r>
            <a:r>
              <a:rPr lang="en-US" sz="1500" dirty="0"/>
              <a:t>– </a:t>
            </a:r>
            <a:r>
              <a:rPr lang="en-US" sz="1600" dirty="0" smtClean="0"/>
              <a:t>Revisions to Credit Exposure Calculations to Use Electricity Futures Market Prices</a:t>
            </a:r>
            <a:r>
              <a:rPr lang="en-US" sz="1500" dirty="0" smtClean="0"/>
              <a:t> </a:t>
            </a:r>
            <a:endParaRPr lang="en-US" sz="1500" dirty="0"/>
          </a:p>
          <a:p>
            <a:pPr lvl="1"/>
            <a:r>
              <a:rPr lang="en-US" sz="1100" dirty="0"/>
              <a:t>Tabled at </a:t>
            </a:r>
            <a:r>
              <a:rPr lang="en-US" sz="1100" dirty="0" smtClean="0"/>
              <a:t>PRS and referred to CWG</a:t>
            </a:r>
          </a:p>
          <a:p>
            <a:endParaRPr lang="en-US" sz="1500" u="sng" dirty="0" smtClean="0"/>
          </a:p>
          <a:p>
            <a:r>
              <a:rPr lang="en-US" sz="1500" dirty="0" smtClean="0"/>
              <a:t>NPRR 811 – Two Day Cure Period for Foreign Market Participant Guarantee Agreements </a:t>
            </a:r>
          </a:p>
          <a:p>
            <a:pPr lvl="1"/>
            <a:r>
              <a:rPr lang="en-US" sz="1100" dirty="0" smtClean="0"/>
              <a:t>PRS on January 19</a:t>
            </a:r>
            <a:r>
              <a:rPr lang="en-US" sz="1100" baseline="30000" dirty="0" smtClean="0"/>
              <a:t>th</a:t>
            </a:r>
            <a:r>
              <a:rPr lang="en-US" sz="1100" dirty="0" smtClean="0"/>
              <a:t> </a:t>
            </a:r>
          </a:p>
          <a:p>
            <a:pPr marL="457200" lvl="1" indent="0">
              <a:buNone/>
            </a:pPr>
            <a:endParaRPr lang="en-US" sz="1100" dirty="0" smtClean="0"/>
          </a:p>
          <a:p>
            <a:r>
              <a:rPr lang="en-US" sz="1500" dirty="0" smtClean="0"/>
              <a:t>SCR </a:t>
            </a:r>
            <a:r>
              <a:rPr lang="en-US" sz="1500" dirty="0"/>
              <a:t>785 – Update RTL calculation to include Real-Time Reserve Price Adder-based components </a:t>
            </a:r>
          </a:p>
          <a:p>
            <a:pPr lvl="1"/>
            <a:r>
              <a:rPr lang="en-US" sz="1100" dirty="0"/>
              <a:t>WMS recommended that PRS table SCR785, including three billing determinants defined in SCR785, and an additional three determinants included in NPRR626 which are dependent on SCR785, until such time that this SCR and the related NPRR626 credit components can be implemented with reduced cost by combining with other projects.  </a:t>
            </a: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43682"/>
            <a:ext cx="8458200" cy="518318"/>
          </a:xfrm>
        </p:spPr>
        <p:txBody>
          <a:bodyPr/>
          <a:lstStyle/>
          <a:p>
            <a:r>
              <a:rPr lang="en-US" dirty="0" smtClean="0"/>
              <a:t>Credit Updates</a:t>
            </a:r>
            <a:endParaRPr lang="en-US" dirty="0"/>
          </a:p>
        </p:txBody>
      </p:sp>
      <p:sp>
        <p:nvSpPr>
          <p:cNvPr id="3" name="Content Placeholder 2"/>
          <p:cNvSpPr>
            <a:spLocks noGrp="1"/>
          </p:cNvSpPr>
          <p:nvPr>
            <p:ph idx="1"/>
          </p:nvPr>
        </p:nvSpPr>
        <p:spPr>
          <a:xfrm>
            <a:off x="304800" y="914400"/>
            <a:ext cx="8534400" cy="5334000"/>
          </a:xfrm>
        </p:spPr>
        <p:txBody>
          <a:bodyPr/>
          <a:lstStyle/>
          <a:p>
            <a:pPr marL="0" indent="0">
              <a:buNone/>
            </a:pPr>
            <a:endParaRPr lang="en-US" sz="2000" i="1" dirty="0" smtClean="0"/>
          </a:p>
          <a:p>
            <a:r>
              <a:rPr lang="en-US" sz="2000" i="1" dirty="0" smtClean="0"/>
              <a:t>Requests or Assignments to CWG/MCWG</a:t>
            </a:r>
          </a:p>
          <a:p>
            <a:pPr lvl="1"/>
            <a:r>
              <a:rPr lang="en-US" sz="1600" dirty="0" smtClean="0"/>
              <a:t>Development of Risk Appetite Goal</a:t>
            </a:r>
          </a:p>
          <a:p>
            <a:pPr lvl="1"/>
            <a:r>
              <a:rPr lang="en-US" sz="1600" dirty="0" smtClean="0"/>
              <a:t>Review Market Continuity Credit Processes</a:t>
            </a:r>
          </a:p>
          <a:p>
            <a:r>
              <a:rPr lang="en-US" sz="2000" i="1" dirty="0" smtClean="0"/>
              <a:t>Credit </a:t>
            </a:r>
            <a:r>
              <a:rPr lang="en-US" sz="2000" i="1" dirty="0" smtClean="0"/>
              <a:t>Items at February F&amp;A</a:t>
            </a:r>
          </a:p>
          <a:p>
            <a:pPr lvl="1"/>
            <a:r>
              <a:rPr lang="en-US" sz="1600" dirty="0" smtClean="0"/>
              <a:t>Review and Ratification of CWG Charter</a:t>
            </a:r>
          </a:p>
          <a:p>
            <a:pPr lvl="1"/>
            <a:r>
              <a:rPr lang="en-US" sz="1600" dirty="0" smtClean="0"/>
              <a:t>Confirmation of CWG Chair and Vice Chair</a:t>
            </a:r>
          </a:p>
          <a:p>
            <a:pPr lvl="1"/>
            <a:r>
              <a:rPr lang="en-US" sz="1600" dirty="0" smtClean="0"/>
              <a:t>Periodic Report on CWG Activity</a:t>
            </a:r>
          </a:p>
          <a:p>
            <a:pPr lvl="1"/>
            <a:r>
              <a:rPr lang="en-US" sz="1600" dirty="0" smtClean="0"/>
              <a:t>Market Credit Risk </a:t>
            </a:r>
            <a:r>
              <a:rPr lang="en-US" sz="1600" dirty="0" smtClean="0"/>
              <a:t>Standard</a:t>
            </a:r>
            <a:endParaRPr lang="en-US" sz="1600" dirty="0" smtClean="0"/>
          </a:p>
          <a:p>
            <a:r>
              <a:rPr lang="en-US" sz="2000" i="1" dirty="0" smtClean="0"/>
              <a:t>Other</a:t>
            </a:r>
          </a:p>
          <a:p>
            <a:pPr lvl="1"/>
            <a:r>
              <a:rPr lang="en-US" sz="1600" dirty="0" smtClean="0"/>
              <a:t>CMM Tech Refresh</a:t>
            </a:r>
          </a:p>
          <a:p>
            <a:pPr lvl="2"/>
            <a:r>
              <a:rPr lang="en-US" sz="1200" dirty="0" smtClean="0"/>
              <a:t>Project planning in process </a:t>
            </a:r>
          </a:p>
          <a:p>
            <a:pPr lvl="1"/>
            <a:r>
              <a:rPr lang="en-US" sz="1600" dirty="0" smtClean="0"/>
              <a:t>Seasonal Adjustment Factor (SAF) @ TAC </a:t>
            </a:r>
            <a:r>
              <a:rPr lang="en-US" sz="1600" smtClean="0"/>
              <a:t>in February</a:t>
            </a:r>
          </a:p>
          <a:p>
            <a:pPr lvl="1"/>
            <a:r>
              <a:rPr lang="en-US" sz="1600" dirty="0" smtClean="0"/>
              <a:t>Execution </a:t>
            </a:r>
            <a:r>
              <a:rPr lang="en-US" sz="1600" dirty="0"/>
              <a:t>of recently approved collateral documents required by February 1</a:t>
            </a:r>
            <a:r>
              <a:rPr lang="en-US" sz="1600" baseline="30000" dirty="0"/>
              <a:t>st</a:t>
            </a:r>
            <a:r>
              <a:rPr lang="en-US" sz="1600" dirty="0"/>
              <a:t> </a:t>
            </a:r>
          </a:p>
          <a:p>
            <a:pPr lvl="1"/>
            <a:r>
              <a:rPr lang="en-US" sz="1600" dirty="0" smtClean="0"/>
              <a:t>Audited financials and Standard Form Agreement Attachment A required by April 30</a:t>
            </a:r>
            <a:r>
              <a:rPr lang="en-US" sz="1600" baseline="30000" dirty="0" smtClean="0"/>
              <a:t>th</a:t>
            </a:r>
            <a:r>
              <a:rPr lang="en-US" sz="1600" dirty="0" smtClean="0"/>
              <a:t> for Counter-Parties with December 31, 2015 financial year ends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403961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Content Placeholder 2"/>
          <p:cNvSpPr txBox="1">
            <a:spLocks/>
          </p:cNvSpPr>
          <p:nvPr/>
        </p:nvSpPr>
        <p:spPr bwMode="auto">
          <a:xfrm>
            <a:off x="455341"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Implemented Change Requests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673 - Correction to Estimated Aggregate Liability (EAL) for a QSE that 			                  Represents Neither Load nor Generation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671 – Incorporation of DAM Credit Parameters into Protocols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670 – Clarification of Portfolio-Weighted Auction Clearing Price (PWACP)</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612 – Reduction of Cure Period Subsequent to Event of Default</a:t>
            </a:r>
            <a:r>
              <a:rPr kumimoji="0" lang="en-US" sz="1600" b="1"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SCR   778 – Credit Exposure Calculations for NOIE Options Linked to RTM PTP 				  Obligations</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559 – Revisions to MCE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597 - Utilize Initial Estimated Liability (IEL) Only During Initial Market Activity</a:t>
            </a: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601 - Inclusion of Incremental Exposure in Mass Transitions to Counter-				  Parties that are Registered as QSEs and LSEs and Provide POLR              			  Service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639 - Correction to Minimum Current Exposure</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690 – Incorporation of Creditworthiness Standards in Protocols</a:t>
            </a:r>
            <a:endParaRPr kumimoji="0" lang="en-US" sz="12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692 – Removal of MIS Posting Requirement of DAM Credit Parameters</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NPRR 728  - Removal of Language Related to NPRR484, Revisions to Congestion 			  Revenue Rights Credit Calculations and Payments, and NPRR554,  				  Clarification of Future Credit Exposure Calculation</a:t>
            </a: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smtClean="0"/>
              <a:t>Credit Updates</a:t>
            </a:r>
            <a:endParaRPr lang="en-US" dirty="0"/>
          </a:p>
        </p:txBody>
      </p:sp>
      <p:sp>
        <p:nvSpPr>
          <p:cNvPr id="3" name="Content Placeholder 2"/>
          <p:cNvSpPr>
            <a:spLocks noGrp="1"/>
          </p:cNvSpPr>
          <p:nvPr>
            <p:ph idx="1"/>
          </p:nvPr>
        </p:nvSpPr>
        <p:spPr>
          <a:xfrm>
            <a:off x="457200" y="990600"/>
            <a:ext cx="8153400" cy="4929433"/>
          </a:xfrm>
        </p:spPr>
        <p:txBody>
          <a:bodyPr/>
          <a:lstStyle/>
          <a:p>
            <a:pPr marL="0" lvl="0" indent="0" defTabSz="457200" eaLnBrk="0" fontAlgn="base" hangingPunct="0">
              <a:spcAft>
                <a:spcPct val="0"/>
              </a:spcAft>
              <a:buNone/>
              <a:defRPr/>
            </a:pPr>
            <a:r>
              <a:rPr lang="en-US" sz="1600" dirty="0" smtClean="0">
                <a:solidFill>
                  <a:sysClr val="windowText" lastClr="000000"/>
                </a:solidFill>
              </a:rPr>
              <a:t>Implemented </a:t>
            </a:r>
            <a:r>
              <a:rPr lang="en-US" sz="1600" dirty="0">
                <a:solidFill>
                  <a:sysClr val="windowText" lastClr="000000"/>
                </a:solidFill>
              </a:rPr>
              <a:t>Change </a:t>
            </a:r>
            <a:r>
              <a:rPr lang="en-US" sz="1600" dirty="0" smtClean="0">
                <a:solidFill>
                  <a:sysClr val="windowText" lastClr="000000"/>
                </a:solidFill>
              </a:rPr>
              <a:t>Requests</a:t>
            </a:r>
          </a:p>
          <a:p>
            <a:pPr defTabSz="457200" eaLnBrk="0" fontAlgn="base" hangingPunct="0">
              <a:spcAft>
                <a:spcPct val="0"/>
              </a:spcAft>
              <a:defRPr/>
            </a:pPr>
            <a:r>
              <a:rPr lang="en-US" sz="1600" dirty="0" smtClean="0"/>
              <a:t>NPRR </a:t>
            </a:r>
            <a:r>
              <a:rPr lang="en-US" sz="1600" dirty="0"/>
              <a:t>741</a:t>
            </a:r>
            <a:r>
              <a:rPr lang="en-US" sz="1600" dirty="0" smtClean="0">
                <a:solidFill>
                  <a:sysClr val="windowText" lastClr="000000"/>
                </a:solidFill>
              </a:rPr>
              <a:t> </a:t>
            </a:r>
            <a:r>
              <a:rPr lang="en-US" sz="1600" dirty="0">
                <a:solidFill>
                  <a:sysClr val="windowText" lastClr="000000"/>
                </a:solidFill>
              </a:rPr>
              <a:t>- </a:t>
            </a:r>
            <a:r>
              <a:rPr lang="en-US" sz="1600" dirty="0"/>
              <a:t>Clarifications to TPE and </a:t>
            </a:r>
            <a:r>
              <a:rPr lang="en-US" sz="1600" dirty="0" smtClean="0"/>
              <a:t>EAL Credit Exposure Calculations</a:t>
            </a:r>
          </a:p>
          <a:p>
            <a:pPr lvl="1" defTabSz="457200" eaLnBrk="0" fontAlgn="base" hangingPunct="0">
              <a:spcAft>
                <a:spcPct val="0"/>
              </a:spcAft>
              <a:defRPr/>
            </a:pPr>
            <a:r>
              <a:rPr lang="en-US" sz="1200" dirty="0" smtClean="0"/>
              <a:t>Implemented only language clarifications part</a:t>
            </a:r>
          </a:p>
          <a:p>
            <a:pPr lvl="1" defTabSz="457200" eaLnBrk="0" fontAlgn="base" hangingPunct="0">
              <a:spcAft>
                <a:spcPct val="0"/>
              </a:spcAft>
              <a:defRPr/>
            </a:pPr>
            <a:r>
              <a:rPr lang="en-US" sz="1200" dirty="0"/>
              <a:t>C</a:t>
            </a:r>
            <a:r>
              <a:rPr lang="en-US" sz="1200" dirty="0" smtClean="0"/>
              <a:t>hange for removal of “abs” from MCE formula is not yet implemented</a:t>
            </a:r>
          </a:p>
          <a:p>
            <a:pPr defTabSz="457200" eaLnBrk="0" fontAlgn="base" hangingPunct="0">
              <a:spcAft>
                <a:spcPct val="0"/>
              </a:spcAft>
              <a:defRPr/>
            </a:pPr>
            <a:r>
              <a:rPr lang="en-US" sz="1600" dirty="0"/>
              <a:t>N</a:t>
            </a:r>
            <a:r>
              <a:rPr lang="en-US" sz="1600" dirty="0" smtClean="0"/>
              <a:t>PRR 773 – Broadening Scope of Acceptable Letter of Credit Issuers</a:t>
            </a:r>
          </a:p>
          <a:p>
            <a:pPr defTabSz="457200" eaLnBrk="0" fontAlgn="base" hangingPunct="0">
              <a:spcAft>
                <a:spcPct val="0"/>
              </a:spcAft>
              <a:defRPr/>
            </a:pPr>
            <a:r>
              <a:rPr lang="en-US" sz="1600" dirty="0" smtClean="0"/>
              <a:t>NPRR 791 – Clarifications to IEL, MCE, and Aggregate Amount Owed by Breaching Party</a:t>
            </a:r>
          </a:p>
          <a:p>
            <a:pPr defTabSz="457200" eaLnBrk="0" fontAlgn="base" hangingPunct="0">
              <a:spcAft>
                <a:spcPct val="0"/>
              </a:spcAft>
              <a:defRPr/>
            </a:pPr>
            <a:r>
              <a:rPr lang="en-US" sz="1600" dirty="0" smtClean="0"/>
              <a:t>NPRR 803 – Remove Grey-boxed Language from NPRR 439, Updating a Counter-Party’s Credit Limit for Current Day DAM</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10250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a:t>Credit Updates</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elements/1.1/"/>
    <ds:schemaRef ds:uri="http://www.w3.org/XML/1998/namespace"/>
    <ds:schemaRef ds:uri="http://schemas.microsoft.com/office/2006/documentManagement/types"/>
    <ds:schemaRef ds:uri="http://purl.org/dc/dcmitype/"/>
    <ds:schemaRef ds:uri="http://purl.org/dc/terms/"/>
    <ds:schemaRef ds:uri="http://schemas.microsoft.com/office/2006/metadata/properti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573</TotalTime>
  <Words>387</Words>
  <Application>Microsoft Office PowerPoint</Application>
  <PresentationFormat>On-screen Show (4:3)</PresentationFormat>
  <Paragraphs>100</Paragraphs>
  <Slides>7</Slides>
  <Notes>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Credit Updates</vt:lpstr>
      <vt:lpstr>Credit Updates</vt:lpstr>
      <vt:lpstr>Credit Updates</vt:lpstr>
      <vt:lpstr>Credit Updates</vt:lpstr>
      <vt:lpstr>Credit Updates</vt:lpstr>
      <vt:lpstr>Credit Updates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80</cp:revision>
  <cp:lastPrinted>2016-01-21T20:53:15Z</cp:lastPrinted>
  <dcterms:created xsi:type="dcterms:W3CDTF">2016-01-21T15:20:31Z</dcterms:created>
  <dcterms:modified xsi:type="dcterms:W3CDTF">2017-01-16T15:15:27Z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