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90" d="100"/>
          <a:sy n="90" d="100"/>
        </p:scale>
        <p:origin x="522" y="-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A743-9534-457A-9B11-F8A2B6FFED1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23283" y="833173"/>
            <a:ext cx="310896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July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927888" y="833173"/>
            <a:ext cx="182880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Aug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748895" y="833173"/>
            <a:ext cx="155448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Sept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303374" y="833173"/>
            <a:ext cx="146304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Oct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994483" y="833173"/>
            <a:ext cx="182880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Jun</a:t>
            </a:r>
            <a:endParaRPr lang="en-US" sz="2800" b="1" dirty="0"/>
          </a:p>
        </p:txBody>
      </p:sp>
      <p:sp>
        <p:nvSpPr>
          <p:cNvPr id="5" name="Flowchart: Data 4"/>
          <p:cNvSpPr/>
          <p:nvPr/>
        </p:nvSpPr>
        <p:spPr>
          <a:xfrm>
            <a:off x="444358" y="1604327"/>
            <a:ext cx="1371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Year’s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Data 30"/>
          <p:cNvSpPr/>
          <p:nvPr/>
        </p:nvSpPr>
        <p:spPr>
          <a:xfrm>
            <a:off x="116958" y="2416743"/>
            <a:ext cx="1927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Elements from Previous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 1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Apr 30)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2268803" y="1522135"/>
            <a:ext cx="1280160" cy="1377211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Provides Seed List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June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publication on OCWG website and email notice via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OTLSHAPE_M_a58f29487c0343c08abcf41913e40cae_Connector1"/>
          <p:cNvCxnSpPr/>
          <p:nvPr>
            <p:custDataLst>
              <p:tags r:id="rId1"/>
            </p:custDataLst>
          </p:nvPr>
        </p:nvCxnSpPr>
        <p:spPr>
          <a:xfrm>
            <a:off x="2005101" y="274241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M_a58f29487c0343c08abcf41913e40cae_Title"/>
          <p:cNvSpPr txBox="1"/>
          <p:nvPr>
            <p:custDataLst>
              <p:tags r:id="rId2"/>
            </p:custDataLst>
          </p:nvPr>
        </p:nvSpPr>
        <p:spPr>
          <a:xfrm>
            <a:off x="2221626" y="48272"/>
            <a:ext cx="65202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Seed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M_a58f29487c0343c08abcf41913e40cae_Date"/>
          <p:cNvSpPr txBox="1"/>
          <p:nvPr>
            <p:custDataLst>
              <p:tags r:id="rId3"/>
            </p:custDataLst>
          </p:nvPr>
        </p:nvSpPr>
        <p:spPr>
          <a:xfrm>
            <a:off x="2221626" y="36103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TLSHAPE_M_a58f29487c0343c08abcf41913e40cae_Shape"/>
          <p:cNvSpPr/>
          <p:nvPr>
            <p:custDataLst>
              <p:tags r:id="rId4"/>
            </p:custDataLst>
          </p:nvPr>
        </p:nvSpPr>
        <p:spPr>
          <a:xfrm rot="16200000">
            <a:off x="2032054" y="28119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3823956" y="273233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a58f29487c0343c08abcf41913e40cae_Title"/>
          <p:cNvSpPr txBox="1"/>
          <p:nvPr>
            <p:custDataLst>
              <p:tags r:id="rId6"/>
            </p:custDataLst>
          </p:nvPr>
        </p:nvSpPr>
        <p:spPr>
          <a:xfrm>
            <a:off x="4046830" y="52549"/>
            <a:ext cx="1295712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TLSHAPE_M_a58f29487c0343c08abcf41913e40cae_Date"/>
          <p:cNvSpPr txBox="1"/>
          <p:nvPr>
            <p:custDataLst>
              <p:tags r:id="rId7"/>
            </p:custDataLst>
          </p:nvPr>
        </p:nvSpPr>
        <p:spPr>
          <a:xfrm>
            <a:off x="4040481" y="36103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a58f29487c0343c08abcf41913e40cae_Shape"/>
          <p:cNvSpPr/>
          <p:nvPr>
            <p:custDataLst>
              <p:tags r:id="rId8"/>
            </p:custDataLst>
          </p:nvPr>
        </p:nvSpPr>
        <p:spPr>
          <a:xfrm rot="16200000">
            <a:off x="3850909" y="28119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OTLSHAPE_M_a58f29487c0343c08abcf41913e40cae_Connector1"/>
          <p:cNvCxnSpPr/>
          <p:nvPr>
            <p:custDataLst>
              <p:tags r:id="rId9"/>
            </p:custDataLst>
          </p:nvPr>
        </p:nvCxnSpPr>
        <p:spPr>
          <a:xfrm>
            <a:off x="6938523" y="276351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a58f29487c0343c08abcf41913e40cae_Title"/>
          <p:cNvSpPr txBox="1"/>
          <p:nvPr>
            <p:custDataLst>
              <p:tags r:id="rId10"/>
            </p:custDataLst>
          </p:nvPr>
        </p:nvSpPr>
        <p:spPr>
          <a:xfrm>
            <a:off x="7161397" y="56435"/>
            <a:ext cx="129571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TLSHAPE_M_a58f29487c0343c08abcf41913e40cae_Date"/>
          <p:cNvSpPr txBox="1"/>
          <p:nvPr>
            <p:custDataLst>
              <p:tags r:id="rId11"/>
            </p:custDataLst>
          </p:nvPr>
        </p:nvSpPr>
        <p:spPr>
          <a:xfrm>
            <a:off x="7155048" y="36103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TLSHAPE_M_a58f29487c0343c08abcf41913e40cae_Shape"/>
          <p:cNvSpPr/>
          <p:nvPr>
            <p:custDataLst>
              <p:tags r:id="rId12"/>
            </p:custDataLst>
          </p:nvPr>
        </p:nvSpPr>
        <p:spPr>
          <a:xfrm rot="16200000">
            <a:off x="6965476" y="28119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10301222" y="263396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M_a58f29487c0343c08abcf41913e40cae_Title"/>
          <p:cNvSpPr txBox="1"/>
          <p:nvPr>
            <p:custDataLst>
              <p:tags r:id="rId14"/>
            </p:custDataLst>
          </p:nvPr>
        </p:nvSpPr>
        <p:spPr>
          <a:xfrm>
            <a:off x="10526577" y="206810"/>
            <a:ext cx="83226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TLSHAPE_M_a58f29487c0343c08abcf41913e40cae_Date"/>
          <p:cNvSpPr txBox="1"/>
          <p:nvPr>
            <p:custDataLst>
              <p:tags r:id="rId15"/>
            </p:custDataLst>
          </p:nvPr>
        </p:nvSpPr>
        <p:spPr>
          <a:xfrm>
            <a:off x="10520227" y="36103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TLSHAPE_M_a58f29487c0343c08abcf41913e40cae_Shape"/>
          <p:cNvSpPr/>
          <p:nvPr>
            <p:custDataLst>
              <p:tags r:id="rId16"/>
            </p:custDataLst>
          </p:nvPr>
        </p:nvSpPr>
        <p:spPr>
          <a:xfrm rot="16200000">
            <a:off x="10328175" y="28119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Flowchart: Process 54"/>
          <p:cNvSpPr/>
          <p:nvPr/>
        </p:nvSpPr>
        <p:spPr>
          <a:xfrm>
            <a:off x="2268803" y="3474793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June for Discussion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Process 55"/>
          <p:cNvSpPr/>
          <p:nvPr/>
        </p:nvSpPr>
        <p:spPr>
          <a:xfrm>
            <a:off x="3996439" y="1522135"/>
            <a:ext cx="1737361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Submissions of Requests for Addition by July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OCHITE@ercot.com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4133599" y="2301197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TDSPs Review Private Submissions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952087" y="3861143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TDSP?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973608" y="1522135"/>
            <a:ext cx="17373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of Requests for Addition and/or Removal by Aug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6973608" y="2416743"/>
            <a:ext cx="17373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Aug to Discuss Requests for Addition and Removal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owchart: Process 60"/>
          <p:cNvSpPr/>
          <p:nvPr/>
        </p:nvSpPr>
        <p:spPr>
          <a:xfrm>
            <a:off x="8886055" y="1522135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WMS, and TAC Approvals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Sept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Process 61"/>
          <p:cNvSpPr/>
          <p:nvPr/>
        </p:nvSpPr>
        <p:spPr>
          <a:xfrm>
            <a:off x="10394814" y="1522135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r>
              <a:rPr lang="en-US" sz="11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</a:p>
        </p:txBody>
      </p:sp>
      <p:cxnSp>
        <p:nvCxnSpPr>
          <p:cNvPr id="18" name="Straight Arrow Connector 17"/>
          <p:cNvCxnSpPr>
            <a:stCxn id="5" idx="5"/>
          </p:cNvCxnSpPr>
          <p:nvPr/>
        </p:nvCxnSpPr>
        <p:spPr>
          <a:xfrm>
            <a:off x="1678798" y="1924367"/>
            <a:ext cx="54282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5"/>
          </p:cNvCxnSpPr>
          <p:nvPr/>
        </p:nvCxnSpPr>
        <p:spPr>
          <a:xfrm flipV="1">
            <a:off x="1851798" y="1924367"/>
            <a:ext cx="213442" cy="812416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57" idx="0"/>
          </p:cNvCxnSpPr>
          <p:nvPr/>
        </p:nvCxnSpPr>
        <p:spPr>
          <a:xfrm flipH="1">
            <a:off x="4865119" y="2162215"/>
            <a:ext cx="1" cy="1389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9" idx="2"/>
            <a:endCxn id="60" idx="0"/>
          </p:cNvCxnSpPr>
          <p:nvPr/>
        </p:nvCxnSpPr>
        <p:spPr>
          <a:xfrm>
            <a:off x="7842288" y="2162215"/>
            <a:ext cx="0" cy="2545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Decision 84"/>
          <p:cNvSpPr/>
          <p:nvPr/>
        </p:nvSpPr>
        <p:spPr>
          <a:xfrm>
            <a:off x="3952087" y="4665150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ERCOT?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63" idx="2"/>
            <a:endCxn id="7" idx="0"/>
          </p:cNvCxnSpPr>
          <p:nvPr/>
        </p:nvCxnSpPr>
        <p:spPr>
          <a:xfrm>
            <a:off x="4865119" y="3690165"/>
            <a:ext cx="1368" cy="1709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2"/>
            <a:endCxn id="85" idx="0"/>
          </p:cNvCxnSpPr>
          <p:nvPr/>
        </p:nvCxnSpPr>
        <p:spPr>
          <a:xfrm>
            <a:off x="4866487" y="4501223"/>
            <a:ext cx="0" cy="1639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6067671" y="3998303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7" idx="3"/>
            <a:endCxn id="90" idx="1"/>
          </p:cNvCxnSpPr>
          <p:nvPr/>
        </p:nvCxnSpPr>
        <p:spPr>
          <a:xfrm>
            <a:off x="5780887" y="4181183"/>
            <a:ext cx="28678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12445" y="393496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47213" y="445962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lowchart: Process 94"/>
          <p:cNvSpPr/>
          <p:nvPr/>
        </p:nvSpPr>
        <p:spPr>
          <a:xfrm>
            <a:off x="6067671" y="4802310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12445" y="472409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85" idx="3"/>
            <a:endCxn id="95" idx="1"/>
          </p:cNvCxnSpPr>
          <p:nvPr/>
        </p:nvCxnSpPr>
        <p:spPr>
          <a:xfrm>
            <a:off x="5780887" y="4985190"/>
            <a:ext cx="28678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Process 101"/>
          <p:cNvSpPr/>
          <p:nvPr/>
        </p:nvSpPr>
        <p:spPr>
          <a:xfrm>
            <a:off x="4042159" y="5457947"/>
            <a:ext cx="164592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Add to List; Requestor May Pursue Public Submission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47213" y="5253184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Or No Opinion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Elbow Connector 112"/>
          <p:cNvCxnSpPr>
            <a:stCxn id="85" idx="2"/>
            <a:endCxn id="102" idx="0"/>
          </p:cNvCxnSpPr>
          <p:nvPr/>
        </p:nvCxnSpPr>
        <p:spPr>
          <a:xfrm rot="5400000">
            <a:off x="4789445" y="5380904"/>
            <a:ext cx="152717" cy="136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a58f29487c0343c08abcf41913e40cae_Connector1"/>
          <p:cNvCxnSpPr/>
          <p:nvPr>
            <p:custDataLst>
              <p:tags r:id="rId17"/>
            </p:custDataLst>
          </p:nvPr>
        </p:nvCxnSpPr>
        <p:spPr>
          <a:xfrm>
            <a:off x="3823283" y="1473252"/>
            <a:ext cx="0" cy="530352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a58f29487c0343c08abcf41913e40cae_Connector1"/>
          <p:cNvCxnSpPr/>
          <p:nvPr>
            <p:custDataLst>
              <p:tags r:id="rId18"/>
            </p:custDataLst>
          </p:nvPr>
        </p:nvCxnSpPr>
        <p:spPr>
          <a:xfrm>
            <a:off x="6927716" y="1473252"/>
            <a:ext cx="0" cy="530352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a58f29487c0343c08abcf41913e40cae_Connector1"/>
          <p:cNvCxnSpPr/>
          <p:nvPr>
            <p:custDataLst>
              <p:tags r:id="rId19"/>
            </p:custDataLst>
          </p:nvPr>
        </p:nvCxnSpPr>
        <p:spPr>
          <a:xfrm>
            <a:off x="8748895" y="1473252"/>
            <a:ext cx="0" cy="530352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a58f29487c0343c08abcf41913e40cae_Connector1"/>
          <p:cNvCxnSpPr/>
          <p:nvPr>
            <p:custDataLst>
              <p:tags r:id="rId20"/>
            </p:custDataLst>
          </p:nvPr>
        </p:nvCxnSpPr>
        <p:spPr>
          <a:xfrm>
            <a:off x="10301222" y="1473252"/>
            <a:ext cx="0" cy="530352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4" idx="2"/>
            <a:endCxn id="55" idx="0"/>
          </p:cNvCxnSpPr>
          <p:nvPr/>
        </p:nvCxnSpPr>
        <p:spPr>
          <a:xfrm>
            <a:off x="2908883" y="2899346"/>
            <a:ext cx="0" cy="5754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3998226" y="6280351"/>
            <a:ext cx="2709526" cy="53423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list published to OCWG website and distributed via OCWG list serve 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July 20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Elbow Connector 15"/>
          <p:cNvCxnSpPr>
            <a:stCxn id="90" idx="3"/>
            <a:endCxn id="58" idx="0"/>
          </p:cNvCxnSpPr>
          <p:nvPr/>
        </p:nvCxnSpPr>
        <p:spPr>
          <a:xfrm flipH="1">
            <a:off x="5352989" y="4181183"/>
            <a:ext cx="1354762" cy="2099168"/>
          </a:xfrm>
          <a:prstGeom prst="bentConnector4">
            <a:avLst>
              <a:gd name="adj1" fmla="val -7734"/>
              <a:gd name="adj2" fmla="val 94513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5" idx="2"/>
          </p:cNvCxnSpPr>
          <p:nvPr/>
        </p:nvCxnSpPr>
        <p:spPr>
          <a:xfrm>
            <a:off x="6387711" y="5168070"/>
            <a:ext cx="0" cy="98755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6200000" flipH="1">
            <a:off x="5100601" y="5860469"/>
            <a:ext cx="64008" cy="548640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3904999" y="3050085"/>
            <a:ext cx="192024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TDSP Responded by July 17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70" name="Straight Arrow Connector 69"/>
          <p:cNvCxnSpPr>
            <a:stCxn id="57" idx="2"/>
            <a:endCxn id="63" idx="0"/>
          </p:cNvCxnSpPr>
          <p:nvPr/>
        </p:nvCxnSpPr>
        <p:spPr>
          <a:xfrm>
            <a:off x="4865119" y="2941277"/>
            <a:ext cx="0" cy="1088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Process 107"/>
          <p:cNvSpPr/>
          <p:nvPr/>
        </p:nvSpPr>
        <p:spPr>
          <a:xfrm>
            <a:off x="6072803" y="3187245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Arrow Connector 97"/>
          <p:cNvCxnSpPr>
            <a:stCxn id="63" idx="3"/>
            <a:endCxn id="108" idx="1"/>
          </p:cNvCxnSpPr>
          <p:nvPr/>
        </p:nvCxnSpPr>
        <p:spPr>
          <a:xfrm>
            <a:off x="5825239" y="3370125"/>
            <a:ext cx="24756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08" idx="3"/>
            <a:endCxn id="58" idx="0"/>
          </p:cNvCxnSpPr>
          <p:nvPr/>
        </p:nvCxnSpPr>
        <p:spPr>
          <a:xfrm flipH="1">
            <a:off x="5352989" y="3370125"/>
            <a:ext cx="1359894" cy="2910226"/>
          </a:xfrm>
          <a:prstGeom prst="bentConnector4">
            <a:avLst>
              <a:gd name="adj1" fmla="val -7471"/>
              <a:gd name="adj2" fmla="val 9612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40498" y="3135311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47213" y="362810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186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Henson, Martha</cp:lastModifiedBy>
  <cp:revision>40</cp:revision>
  <cp:lastPrinted>2017-01-10T15:33:34Z</cp:lastPrinted>
  <dcterms:created xsi:type="dcterms:W3CDTF">2016-06-21T15:31:58Z</dcterms:created>
  <dcterms:modified xsi:type="dcterms:W3CDTF">2017-01-12T22:31:25Z</dcterms:modified>
</cp:coreProperties>
</file>