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>
        <p:scale>
          <a:sx n="90" d="100"/>
          <a:sy n="90" d="100"/>
        </p:scale>
        <p:origin x="522" y="-78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3A743-9534-457A-9B11-F8A2B6FFED12}" type="datetimeFigureOut">
              <a:rPr lang="en-US" smtClean="0"/>
              <a:t>1/12/2017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4DCE9-2931-4F09-A98F-9D828AA33F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4487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3A743-9534-457A-9B11-F8A2B6FFED12}" type="datetimeFigureOut">
              <a:rPr lang="en-US" smtClean="0"/>
              <a:t>1/12/2017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4DCE9-2931-4F09-A98F-9D828AA33F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61808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3A743-9534-457A-9B11-F8A2B6FFED12}" type="datetimeFigureOut">
              <a:rPr lang="en-US" smtClean="0"/>
              <a:t>1/12/2017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4DCE9-2931-4F09-A98F-9D828AA33F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233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3A743-9534-457A-9B11-F8A2B6FFED12}" type="datetimeFigureOut">
              <a:rPr lang="en-US" smtClean="0"/>
              <a:t>1/12/2017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4DCE9-2931-4F09-A98F-9D828AA33F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6114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3A743-9534-457A-9B11-F8A2B6FFED12}" type="datetimeFigureOut">
              <a:rPr lang="en-US" smtClean="0"/>
              <a:t>1/12/2017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4DCE9-2931-4F09-A98F-9D828AA33F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704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3A743-9534-457A-9B11-F8A2B6FFED12}" type="datetimeFigureOut">
              <a:rPr lang="en-US" smtClean="0"/>
              <a:t>1/12/2017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4DCE9-2931-4F09-A98F-9D828AA33F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5030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3A743-9534-457A-9B11-F8A2B6FFED12}" type="datetimeFigureOut">
              <a:rPr lang="en-US" smtClean="0"/>
              <a:t>1/12/2017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4DCE9-2931-4F09-A98F-9D828AA33F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2807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3A743-9534-457A-9B11-F8A2B6FFED12}" type="datetimeFigureOut">
              <a:rPr lang="en-US" smtClean="0"/>
              <a:t>1/12/2017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4DCE9-2931-4F09-A98F-9D828AA33F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50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3A743-9534-457A-9B11-F8A2B6FFED12}" type="datetimeFigureOut">
              <a:rPr lang="en-US" smtClean="0"/>
              <a:t>1/12/2017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4DCE9-2931-4F09-A98F-9D828AA33F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76620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3A743-9534-457A-9B11-F8A2B6FFED12}" type="datetimeFigureOut">
              <a:rPr lang="en-US" smtClean="0"/>
              <a:t>1/12/2017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4DCE9-2931-4F09-A98F-9D828AA33F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88933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3A743-9534-457A-9B11-F8A2B6FFED12}" type="datetimeFigureOut">
              <a:rPr lang="en-US" smtClean="0"/>
              <a:t>1/12/2017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4DCE9-2931-4F09-A98F-9D828AA33F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596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23A743-9534-457A-9B11-F8A2B6FFED12}" type="datetimeFigureOut">
              <a:rPr lang="en-US" smtClean="0"/>
              <a:t>1/12/2017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94DCE9-2931-4F09-A98F-9D828AA33F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2200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tags" Target="../tags/tag8.xml"/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3" Type="http://schemas.openxmlformats.org/officeDocument/2006/relationships/tags" Target="../tags/tag3.xml"/><Relationship Id="rId21" Type="http://schemas.openxmlformats.org/officeDocument/2006/relationships/slideLayout" Target="../slideLayouts/slideLayout1.xml"/><Relationship Id="rId7" Type="http://schemas.openxmlformats.org/officeDocument/2006/relationships/tags" Target="../tags/tag7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2" Type="http://schemas.openxmlformats.org/officeDocument/2006/relationships/tags" Target="../tags/tag2.xml"/><Relationship Id="rId16" Type="http://schemas.openxmlformats.org/officeDocument/2006/relationships/tags" Target="../tags/tag16.xml"/><Relationship Id="rId20" Type="http://schemas.openxmlformats.org/officeDocument/2006/relationships/tags" Target="../tags/tag20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1" Type="http://schemas.openxmlformats.org/officeDocument/2006/relationships/tags" Target="../tags/tag11.xml"/><Relationship Id="rId5" Type="http://schemas.openxmlformats.org/officeDocument/2006/relationships/tags" Target="../tags/tag5.xml"/><Relationship Id="rId15" Type="http://schemas.openxmlformats.org/officeDocument/2006/relationships/tags" Target="../tags/tag15.xml"/><Relationship Id="rId10" Type="http://schemas.openxmlformats.org/officeDocument/2006/relationships/tags" Target="../tags/tag10.xml"/><Relationship Id="rId19" Type="http://schemas.openxmlformats.org/officeDocument/2006/relationships/tags" Target="../tags/tag19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4" Type="http://schemas.openxmlformats.org/officeDocument/2006/relationships/tags" Target="../tags/tag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3823283" y="833173"/>
            <a:ext cx="3108960" cy="640080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/>
              <a:t>July</a:t>
            </a:r>
            <a:endParaRPr lang="en-US" sz="2800" b="1" dirty="0"/>
          </a:p>
        </p:txBody>
      </p:sp>
      <p:sp>
        <p:nvSpPr>
          <p:cNvPr id="9" name="Rounded Rectangle 8"/>
          <p:cNvSpPr/>
          <p:nvPr/>
        </p:nvSpPr>
        <p:spPr>
          <a:xfrm>
            <a:off x="6927888" y="833173"/>
            <a:ext cx="1828800" cy="640080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/>
              <a:t>Aug</a:t>
            </a:r>
            <a:endParaRPr lang="en-US" sz="2800" b="1" dirty="0"/>
          </a:p>
        </p:txBody>
      </p:sp>
      <p:sp>
        <p:nvSpPr>
          <p:cNvPr id="10" name="Rounded Rectangle 9"/>
          <p:cNvSpPr/>
          <p:nvPr/>
        </p:nvSpPr>
        <p:spPr>
          <a:xfrm>
            <a:off x="8748895" y="833173"/>
            <a:ext cx="1554480" cy="640080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/>
              <a:t>Sept</a:t>
            </a:r>
            <a:endParaRPr lang="en-US" sz="2800" b="1" dirty="0"/>
          </a:p>
        </p:txBody>
      </p:sp>
      <p:sp>
        <p:nvSpPr>
          <p:cNvPr id="11" name="Rounded Rectangle 10"/>
          <p:cNvSpPr/>
          <p:nvPr/>
        </p:nvSpPr>
        <p:spPr>
          <a:xfrm>
            <a:off x="10303374" y="833173"/>
            <a:ext cx="1463040" cy="640080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/>
              <a:t>Oct</a:t>
            </a:r>
            <a:endParaRPr lang="en-US" sz="2800" b="1" dirty="0"/>
          </a:p>
        </p:txBody>
      </p:sp>
      <p:sp>
        <p:nvSpPr>
          <p:cNvPr id="27" name="Rounded Rectangle 26"/>
          <p:cNvSpPr/>
          <p:nvPr/>
        </p:nvSpPr>
        <p:spPr>
          <a:xfrm>
            <a:off x="1994483" y="833173"/>
            <a:ext cx="1828800" cy="640080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/>
              <a:t>Jun</a:t>
            </a:r>
            <a:endParaRPr lang="en-US" sz="2800" b="1" dirty="0"/>
          </a:p>
        </p:txBody>
      </p:sp>
      <p:sp>
        <p:nvSpPr>
          <p:cNvPr id="5" name="Flowchart: Data 4"/>
          <p:cNvSpPr/>
          <p:nvPr/>
        </p:nvSpPr>
        <p:spPr>
          <a:xfrm>
            <a:off x="444358" y="1604327"/>
            <a:ext cx="1371600" cy="640080"/>
          </a:xfrm>
          <a:prstGeom prst="flowChartInputOutpu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Previous Year’s List</a:t>
            </a:r>
            <a:endParaRPr 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Flowchart: Data 30"/>
          <p:cNvSpPr/>
          <p:nvPr/>
        </p:nvSpPr>
        <p:spPr>
          <a:xfrm>
            <a:off x="116958" y="2416743"/>
            <a:ext cx="1927600" cy="640080"/>
          </a:xfrm>
          <a:prstGeom prst="flowChartInputOutpu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New Elements from Previous</a:t>
            </a:r>
          </a:p>
          <a:p>
            <a:pPr algn="ctr"/>
            <a:r>
              <a:rPr lang="en-US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 months </a:t>
            </a:r>
            <a:endParaRPr lang="en-US" sz="11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(May 1 </a:t>
            </a:r>
            <a:r>
              <a:rPr lang="en-US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Apr 30)</a:t>
            </a:r>
            <a:endParaRPr lang="en-US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Flowchart: Process 33"/>
          <p:cNvSpPr/>
          <p:nvPr/>
        </p:nvSpPr>
        <p:spPr>
          <a:xfrm>
            <a:off x="2268803" y="1522135"/>
            <a:ext cx="1280160" cy="1377211"/>
          </a:xfrm>
          <a:prstGeom prst="flowChartProcess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ERCOT Provides Seed List </a:t>
            </a:r>
          </a:p>
          <a:p>
            <a:pPr algn="ctr"/>
            <a:r>
              <a: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 June 1</a:t>
            </a:r>
            <a:r>
              <a:rPr lang="en-US" sz="1100" baseline="30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r>
              <a:rPr lang="en-US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via publication on OCWG website and email notice via OCWG list serve</a:t>
            </a:r>
            <a:endParaRPr 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5" name="OTLSHAPE_M_a58f29487c0343c08abcf41913e40cae_Connector1"/>
          <p:cNvCxnSpPr/>
          <p:nvPr>
            <p:custDataLst>
              <p:tags r:id="rId1"/>
            </p:custDataLst>
          </p:nvPr>
        </p:nvCxnSpPr>
        <p:spPr>
          <a:xfrm>
            <a:off x="2005101" y="274241"/>
            <a:ext cx="0" cy="548640"/>
          </a:xfrm>
          <a:prstGeom prst="line">
            <a:avLst/>
          </a:prstGeom>
          <a:ln w="9525" cap="flat" cmpd="sng" algn="ctr">
            <a:solidFill>
              <a:srgbClr val="0072B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OTLSHAPE_M_a58f29487c0343c08abcf41913e40cae_Title"/>
          <p:cNvSpPr txBox="1"/>
          <p:nvPr>
            <p:custDataLst>
              <p:tags r:id="rId2"/>
            </p:custDataLst>
          </p:nvPr>
        </p:nvSpPr>
        <p:spPr>
          <a:xfrm>
            <a:off x="2221626" y="48272"/>
            <a:ext cx="652021" cy="32316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50" b="1" spc="-6" dirty="0" smtClean="0">
                <a:solidFill>
                  <a:srgbClr val="3B599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ERCOT Seed List</a:t>
            </a:r>
            <a:endParaRPr lang="en-US" sz="1050" b="1" spc="-6" dirty="0">
              <a:solidFill>
                <a:srgbClr val="3B599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OTLSHAPE_M_a58f29487c0343c08abcf41913e40cae_Date"/>
          <p:cNvSpPr txBox="1"/>
          <p:nvPr>
            <p:custDataLst>
              <p:tags r:id="rId3"/>
            </p:custDataLst>
          </p:nvPr>
        </p:nvSpPr>
        <p:spPr>
          <a:xfrm>
            <a:off x="2221626" y="361033"/>
            <a:ext cx="393700" cy="161583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50" spc="-8" dirty="0" smtClean="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Jun 1</a:t>
            </a:r>
            <a:endParaRPr lang="en-US" sz="1050" spc="-8" dirty="0">
              <a:solidFill>
                <a:srgbClr val="7F7F7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OTLSHAPE_M_a58f29487c0343c08abcf41913e40cae_Shape"/>
          <p:cNvSpPr/>
          <p:nvPr>
            <p:custDataLst>
              <p:tags r:id="rId4"/>
            </p:custDataLst>
          </p:nvPr>
        </p:nvSpPr>
        <p:spPr>
          <a:xfrm rot="16200000">
            <a:off x="2032054" y="281191"/>
            <a:ext cx="165100" cy="165100"/>
          </a:xfrm>
          <a:prstGeom prst="flowChartMerge">
            <a:avLst/>
          </a:prstGeom>
          <a:solidFill>
            <a:srgbClr val="087FC3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9" name="OTLSHAPE_M_a58f29487c0343c08abcf41913e40cae_Connector1"/>
          <p:cNvCxnSpPr/>
          <p:nvPr>
            <p:custDataLst>
              <p:tags r:id="rId5"/>
            </p:custDataLst>
          </p:nvPr>
        </p:nvCxnSpPr>
        <p:spPr>
          <a:xfrm>
            <a:off x="3823956" y="273233"/>
            <a:ext cx="0" cy="548640"/>
          </a:xfrm>
          <a:prstGeom prst="line">
            <a:avLst/>
          </a:prstGeom>
          <a:ln w="9525" cap="flat" cmpd="sng" algn="ctr">
            <a:solidFill>
              <a:srgbClr val="0072B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OTLSHAPE_M_a58f29487c0343c08abcf41913e40cae_Title"/>
          <p:cNvSpPr txBox="1"/>
          <p:nvPr>
            <p:custDataLst>
              <p:tags r:id="rId6"/>
            </p:custDataLst>
          </p:nvPr>
        </p:nvSpPr>
        <p:spPr>
          <a:xfrm>
            <a:off x="4046830" y="52549"/>
            <a:ext cx="1295712" cy="32316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50" b="1" spc="-6" dirty="0" smtClean="0">
                <a:solidFill>
                  <a:srgbClr val="3B599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Private Submission Deadline</a:t>
            </a:r>
            <a:endParaRPr lang="en-US" sz="1050" b="1" spc="-6" dirty="0">
              <a:solidFill>
                <a:srgbClr val="3B599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OTLSHAPE_M_a58f29487c0343c08abcf41913e40cae_Date"/>
          <p:cNvSpPr txBox="1"/>
          <p:nvPr>
            <p:custDataLst>
              <p:tags r:id="rId7"/>
            </p:custDataLst>
          </p:nvPr>
        </p:nvSpPr>
        <p:spPr>
          <a:xfrm>
            <a:off x="4040481" y="361033"/>
            <a:ext cx="393700" cy="161583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50" spc="-8" dirty="0" smtClean="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July 1</a:t>
            </a:r>
            <a:endParaRPr lang="en-US" sz="1050" spc="-8" dirty="0">
              <a:solidFill>
                <a:srgbClr val="7F7F7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OTLSHAPE_M_a58f29487c0343c08abcf41913e40cae_Shape"/>
          <p:cNvSpPr/>
          <p:nvPr>
            <p:custDataLst>
              <p:tags r:id="rId8"/>
            </p:custDataLst>
          </p:nvPr>
        </p:nvSpPr>
        <p:spPr>
          <a:xfrm rot="16200000">
            <a:off x="3850909" y="281191"/>
            <a:ext cx="165100" cy="165100"/>
          </a:xfrm>
          <a:prstGeom prst="flowChartMerge">
            <a:avLst/>
          </a:prstGeom>
          <a:solidFill>
            <a:srgbClr val="087FC3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3" name="OTLSHAPE_M_a58f29487c0343c08abcf41913e40cae_Connector1"/>
          <p:cNvCxnSpPr/>
          <p:nvPr>
            <p:custDataLst>
              <p:tags r:id="rId9"/>
            </p:custDataLst>
          </p:nvPr>
        </p:nvCxnSpPr>
        <p:spPr>
          <a:xfrm>
            <a:off x="6938523" y="276351"/>
            <a:ext cx="0" cy="548640"/>
          </a:xfrm>
          <a:prstGeom prst="line">
            <a:avLst/>
          </a:prstGeom>
          <a:ln w="9525" cap="flat" cmpd="sng" algn="ctr">
            <a:solidFill>
              <a:srgbClr val="0072B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OTLSHAPE_M_a58f29487c0343c08abcf41913e40cae_Title"/>
          <p:cNvSpPr txBox="1"/>
          <p:nvPr>
            <p:custDataLst>
              <p:tags r:id="rId10"/>
            </p:custDataLst>
          </p:nvPr>
        </p:nvSpPr>
        <p:spPr>
          <a:xfrm>
            <a:off x="7161397" y="56435"/>
            <a:ext cx="1295711" cy="32316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50" b="1" spc="-6" dirty="0" smtClean="0">
                <a:solidFill>
                  <a:srgbClr val="3B599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Public Submission Deadline</a:t>
            </a:r>
            <a:endParaRPr lang="en-US" sz="1050" b="1" spc="-6" dirty="0">
              <a:solidFill>
                <a:srgbClr val="3B599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OTLSHAPE_M_a58f29487c0343c08abcf41913e40cae_Date"/>
          <p:cNvSpPr txBox="1"/>
          <p:nvPr>
            <p:custDataLst>
              <p:tags r:id="rId11"/>
            </p:custDataLst>
          </p:nvPr>
        </p:nvSpPr>
        <p:spPr>
          <a:xfrm>
            <a:off x="7155048" y="361033"/>
            <a:ext cx="393700" cy="161583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50" spc="-8" dirty="0" smtClean="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Aug 1</a:t>
            </a:r>
            <a:endParaRPr lang="en-US" sz="1050" spc="-8" dirty="0">
              <a:solidFill>
                <a:srgbClr val="7F7F7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OTLSHAPE_M_a58f29487c0343c08abcf41913e40cae_Shape"/>
          <p:cNvSpPr/>
          <p:nvPr>
            <p:custDataLst>
              <p:tags r:id="rId12"/>
            </p:custDataLst>
          </p:nvPr>
        </p:nvSpPr>
        <p:spPr>
          <a:xfrm rot="16200000">
            <a:off x="6965476" y="281191"/>
            <a:ext cx="165100" cy="165100"/>
          </a:xfrm>
          <a:prstGeom prst="flowChartMerge">
            <a:avLst/>
          </a:prstGeom>
          <a:solidFill>
            <a:srgbClr val="087FC3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7" name="OTLSHAPE_M_a58f29487c0343c08abcf41913e40cae_Connector1"/>
          <p:cNvCxnSpPr/>
          <p:nvPr>
            <p:custDataLst>
              <p:tags r:id="rId13"/>
            </p:custDataLst>
          </p:nvPr>
        </p:nvCxnSpPr>
        <p:spPr>
          <a:xfrm>
            <a:off x="10301222" y="263396"/>
            <a:ext cx="0" cy="548640"/>
          </a:xfrm>
          <a:prstGeom prst="line">
            <a:avLst/>
          </a:prstGeom>
          <a:ln w="9525" cap="flat" cmpd="sng" algn="ctr">
            <a:solidFill>
              <a:srgbClr val="0072B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OTLSHAPE_M_a58f29487c0343c08abcf41913e40cae_Title"/>
          <p:cNvSpPr txBox="1"/>
          <p:nvPr>
            <p:custDataLst>
              <p:tags r:id="rId14"/>
            </p:custDataLst>
          </p:nvPr>
        </p:nvSpPr>
        <p:spPr>
          <a:xfrm>
            <a:off x="10526577" y="206810"/>
            <a:ext cx="832267" cy="161583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50" b="1" spc="-6" dirty="0" smtClean="0">
                <a:solidFill>
                  <a:srgbClr val="3B599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Final List</a:t>
            </a:r>
            <a:endParaRPr lang="en-US" sz="1050" b="1" spc="-6" dirty="0">
              <a:solidFill>
                <a:srgbClr val="3B599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OTLSHAPE_M_a58f29487c0343c08abcf41913e40cae_Date"/>
          <p:cNvSpPr txBox="1"/>
          <p:nvPr>
            <p:custDataLst>
              <p:tags r:id="rId15"/>
            </p:custDataLst>
          </p:nvPr>
        </p:nvSpPr>
        <p:spPr>
          <a:xfrm>
            <a:off x="10520227" y="361033"/>
            <a:ext cx="393700" cy="161583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50" spc="-8" dirty="0" smtClean="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Oct 1</a:t>
            </a:r>
            <a:endParaRPr lang="en-US" sz="1050" spc="-8" dirty="0">
              <a:solidFill>
                <a:srgbClr val="7F7F7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OTLSHAPE_M_a58f29487c0343c08abcf41913e40cae_Shape"/>
          <p:cNvSpPr/>
          <p:nvPr>
            <p:custDataLst>
              <p:tags r:id="rId16"/>
            </p:custDataLst>
          </p:nvPr>
        </p:nvSpPr>
        <p:spPr>
          <a:xfrm rot="16200000">
            <a:off x="10328175" y="281191"/>
            <a:ext cx="165100" cy="165100"/>
          </a:xfrm>
          <a:prstGeom prst="flowChartMerge">
            <a:avLst/>
          </a:prstGeom>
          <a:solidFill>
            <a:srgbClr val="087FC3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55" name="Flowchart: Process 54"/>
          <p:cNvSpPr/>
          <p:nvPr/>
        </p:nvSpPr>
        <p:spPr>
          <a:xfrm>
            <a:off x="2268803" y="3474793"/>
            <a:ext cx="1280160" cy="640080"/>
          </a:xfrm>
          <a:prstGeom prst="flowChartProcess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OCWG Meeting In June for Discussion</a:t>
            </a:r>
            <a:endParaRPr 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6" name="Flowchart: Process 55"/>
          <p:cNvSpPr/>
          <p:nvPr/>
        </p:nvSpPr>
        <p:spPr>
          <a:xfrm>
            <a:off x="3996439" y="1522135"/>
            <a:ext cx="1737361" cy="640080"/>
          </a:xfrm>
          <a:prstGeom prst="flowChartProcess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Private Submissions of Requests for Addition by July 1</a:t>
            </a:r>
            <a:r>
              <a:rPr lang="en-US" sz="1100" baseline="30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r>
              <a:rPr lang="en-US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 OCHITE@ercot.com</a:t>
            </a:r>
            <a:endParaRPr 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7" name="Flowchart: Process 56"/>
          <p:cNvSpPr/>
          <p:nvPr/>
        </p:nvSpPr>
        <p:spPr>
          <a:xfrm>
            <a:off x="4133599" y="2301197"/>
            <a:ext cx="1463040" cy="640080"/>
          </a:xfrm>
          <a:prstGeom prst="flowChartProcess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ERCOT And TDSPs Review Private Submissions</a:t>
            </a:r>
            <a:endParaRPr 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Flowchart: Decision 6"/>
          <p:cNvSpPr/>
          <p:nvPr/>
        </p:nvSpPr>
        <p:spPr>
          <a:xfrm>
            <a:off x="3952087" y="3861143"/>
            <a:ext cx="1828800" cy="640080"/>
          </a:xfrm>
          <a:prstGeom prst="flowChartDecision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 Addition Reasonable to TDSP?</a:t>
            </a:r>
            <a:endParaRPr lang="en-US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9" name="Flowchart: Process 58"/>
          <p:cNvSpPr/>
          <p:nvPr/>
        </p:nvSpPr>
        <p:spPr>
          <a:xfrm>
            <a:off x="6973608" y="1522135"/>
            <a:ext cx="1737360" cy="640080"/>
          </a:xfrm>
          <a:prstGeom prst="flowChartProcess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Public Submission of Requests for Addition and/or Removal by Aug 1</a:t>
            </a:r>
            <a:r>
              <a:rPr lang="en-US" sz="1100" baseline="30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r>
              <a:rPr lang="en-US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 OCWG list serve</a:t>
            </a:r>
            <a:endParaRPr 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0" name="Flowchart: Process 59"/>
          <p:cNvSpPr/>
          <p:nvPr/>
        </p:nvSpPr>
        <p:spPr>
          <a:xfrm>
            <a:off x="6973608" y="2416743"/>
            <a:ext cx="1737360" cy="640080"/>
          </a:xfrm>
          <a:prstGeom prst="flowChartProcess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OCWG Meeting in Aug to Discuss Requests for Addition and Removal</a:t>
            </a:r>
            <a:endParaRPr 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Flowchart: Process 60"/>
          <p:cNvSpPr/>
          <p:nvPr/>
        </p:nvSpPr>
        <p:spPr>
          <a:xfrm>
            <a:off x="8886055" y="1522135"/>
            <a:ext cx="1280160" cy="640080"/>
          </a:xfrm>
          <a:prstGeom prst="flowChartProcess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ROS</a:t>
            </a:r>
            <a:r>
              <a: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WMS, and TAC Approvals </a:t>
            </a:r>
            <a:r>
              <a:rPr lang="en-US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by </a:t>
            </a:r>
            <a:r>
              <a: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End </a:t>
            </a:r>
            <a:r>
              <a:rPr lang="en-US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Sept</a:t>
            </a:r>
            <a:endParaRPr 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2" name="Flowchart: Process 61"/>
          <p:cNvSpPr/>
          <p:nvPr/>
        </p:nvSpPr>
        <p:spPr>
          <a:xfrm>
            <a:off x="10394814" y="1522135"/>
            <a:ext cx="1280160" cy="640080"/>
          </a:xfrm>
          <a:prstGeom prst="flowChartProcess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Finalize List </a:t>
            </a:r>
          </a:p>
          <a:p>
            <a:pPr algn="ctr"/>
            <a:r>
              <a:rPr lang="en-US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by </a:t>
            </a:r>
            <a:r>
              <a: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Oct 1</a:t>
            </a:r>
            <a:r>
              <a:rPr lang="en-US" sz="1100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</a:p>
        </p:txBody>
      </p:sp>
      <p:cxnSp>
        <p:nvCxnSpPr>
          <p:cNvPr id="18" name="Straight Arrow Connector 17"/>
          <p:cNvCxnSpPr>
            <a:stCxn id="5" idx="5"/>
          </p:cNvCxnSpPr>
          <p:nvPr/>
        </p:nvCxnSpPr>
        <p:spPr>
          <a:xfrm>
            <a:off x="1678798" y="1924367"/>
            <a:ext cx="542828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Elbow Connector 68"/>
          <p:cNvCxnSpPr>
            <a:stCxn id="31" idx="5"/>
          </p:cNvCxnSpPr>
          <p:nvPr/>
        </p:nvCxnSpPr>
        <p:spPr>
          <a:xfrm flipV="1">
            <a:off x="1851798" y="1924367"/>
            <a:ext cx="213442" cy="812416"/>
          </a:xfrm>
          <a:prstGeom prst="bentConnector2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/>
          <p:cNvCxnSpPr>
            <a:stCxn id="56" idx="2"/>
            <a:endCxn id="57" idx="0"/>
          </p:cNvCxnSpPr>
          <p:nvPr/>
        </p:nvCxnSpPr>
        <p:spPr>
          <a:xfrm flipH="1">
            <a:off x="4865119" y="2162215"/>
            <a:ext cx="1" cy="138982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Arrow Connector 79"/>
          <p:cNvCxnSpPr>
            <a:stCxn id="59" idx="2"/>
            <a:endCxn id="60" idx="0"/>
          </p:cNvCxnSpPr>
          <p:nvPr/>
        </p:nvCxnSpPr>
        <p:spPr>
          <a:xfrm>
            <a:off x="7842288" y="2162215"/>
            <a:ext cx="0" cy="254528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Flowchart: Decision 84"/>
          <p:cNvSpPr/>
          <p:nvPr/>
        </p:nvSpPr>
        <p:spPr>
          <a:xfrm>
            <a:off x="3952087" y="4665150"/>
            <a:ext cx="1828800" cy="640080"/>
          </a:xfrm>
          <a:prstGeom prst="flowChartDecision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 Addition Reasonable to ERCOT?</a:t>
            </a:r>
            <a:endParaRPr lang="en-US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87" name="Straight Arrow Connector 86"/>
          <p:cNvCxnSpPr>
            <a:stCxn id="63" idx="2"/>
            <a:endCxn id="7" idx="0"/>
          </p:cNvCxnSpPr>
          <p:nvPr/>
        </p:nvCxnSpPr>
        <p:spPr>
          <a:xfrm>
            <a:off x="4865119" y="3690165"/>
            <a:ext cx="1368" cy="170978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88"/>
          <p:cNvCxnSpPr>
            <a:stCxn id="7" idx="2"/>
            <a:endCxn id="85" idx="0"/>
          </p:cNvCxnSpPr>
          <p:nvPr/>
        </p:nvCxnSpPr>
        <p:spPr>
          <a:xfrm>
            <a:off x="4866487" y="4501223"/>
            <a:ext cx="0" cy="163927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Flowchart: Process 89"/>
          <p:cNvSpPr/>
          <p:nvPr/>
        </p:nvSpPr>
        <p:spPr>
          <a:xfrm>
            <a:off x="6067671" y="3998303"/>
            <a:ext cx="640080" cy="365760"/>
          </a:xfrm>
          <a:prstGeom prst="flowChartProcess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 To List</a:t>
            </a:r>
            <a:endParaRPr 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92" name="Straight Arrow Connector 91"/>
          <p:cNvCxnSpPr>
            <a:stCxn id="7" idx="3"/>
            <a:endCxn id="90" idx="1"/>
          </p:cNvCxnSpPr>
          <p:nvPr/>
        </p:nvCxnSpPr>
        <p:spPr>
          <a:xfrm>
            <a:off x="5780887" y="4181183"/>
            <a:ext cx="286784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TextBox 92"/>
          <p:cNvSpPr txBox="1"/>
          <p:nvPr/>
        </p:nvSpPr>
        <p:spPr>
          <a:xfrm>
            <a:off x="5712445" y="3934962"/>
            <a:ext cx="40427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Yes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4847213" y="4459623"/>
            <a:ext cx="34817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No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5" name="Flowchart: Process 94"/>
          <p:cNvSpPr/>
          <p:nvPr/>
        </p:nvSpPr>
        <p:spPr>
          <a:xfrm>
            <a:off x="6067671" y="4802310"/>
            <a:ext cx="640080" cy="365760"/>
          </a:xfrm>
          <a:prstGeom prst="flowChartProcess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 To List</a:t>
            </a:r>
            <a:endParaRPr 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7" name="TextBox 96"/>
          <p:cNvSpPr txBox="1"/>
          <p:nvPr/>
        </p:nvSpPr>
        <p:spPr>
          <a:xfrm>
            <a:off x="5712445" y="4724092"/>
            <a:ext cx="40427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Yes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01" name="Straight Arrow Connector 100"/>
          <p:cNvCxnSpPr>
            <a:stCxn id="85" idx="3"/>
            <a:endCxn id="95" idx="1"/>
          </p:cNvCxnSpPr>
          <p:nvPr/>
        </p:nvCxnSpPr>
        <p:spPr>
          <a:xfrm>
            <a:off x="5780887" y="4985190"/>
            <a:ext cx="286784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Flowchart: Process 101"/>
          <p:cNvSpPr/>
          <p:nvPr/>
        </p:nvSpPr>
        <p:spPr>
          <a:xfrm>
            <a:off x="4042159" y="5457947"/>
            <a:ext cx="1645920" cy="640080"/>
          </a:xfrm>
          <a:prstGeom prst="flowChartProcess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 Not Add to List; Requestor May Pursue Public Submission</a:t>
            </a:r>
            <a:endParaRPr 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5" name="TextBox 104"/>
          <p:cNvSpPr txBox="1"/>
          <p:nvPr/>
        </p:nvSpPr>
        <p:spPr>
          <a:xfrm>
            <a:off x="4847213" y="5253184"/>
            <a:ext cx="119936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No Or No Opinion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13" name="Elbow Connector 112"/>
          <p:cNvCxnSpPr>
            <a:stCxn id="85" idx="2"/>
            <a:endCxn id="102" idx="0"/>
          </p:cNvCxnSpPr>
          <p:nvPr/>
        </p:nvCxnSpPr>
        <p:spPr>
          <a:xfrm rot="5400000">
            <a:off x="4789445" y="5380904"/>
            <a:ext cx="152717" cy="1368"/>
          </a:xfrm>
          <a:prstGeom prst="bentConnector3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OTLSHAPE_M_a58f29487c0343c08abcf41913e40cae_Connector1"/>
          <p:cNvCxnSpPr/>
          <p:nvPr>
            <p:custDataLst>
              <p:tags r:id="rId17"/>
            </p:custDataLst>
          </p:nvPr>
        </p:nvCxnSpPr>
        <p:spPr>
          <a:xfrm>
            <a:off x="3823283" y="1473252"/>
            <a:ext cx="0" cy="5303520"/>
          </a:xfrm>
          <a:prstGeom prst="line">
            <a:avLst/>
          </a:prstGeom>
          <a:ln w="19050" cap="flat" cmpd="sng" algn="ctr">
            <a:solidFill>
              <a:srgbClr val="0072BC"/>
            </a:solidFill>
            <a:prstDash val="sysDash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OTLSHAPE_M_a58f29487c0343c08abcf41913e40cae_Connector1"/>
          <p:cNvCxnSpPr/>
          <p:nvPr>
            <p:custDataLst>
              <p:tags r:id="rId18"/>
            </p:custDataLst>
          </p:nvPr>
        </p:nvCxnSpPr>
        <p:spPr>
          <a:xfrm>
            <a:off x="6927716" y="1473252"/>
            <a:ext cx="0" cy="5303520"/>
          </a:xfrm>
          <a:prstGeom prst="line">
            <a:avLst/>
          </a:prstGeom>
          <a:ln w="19050" cap="flat" cmpd="sng" algn="ctr">
            <a:solidFill>
              <a:srgbClr val="0072BC"/>
            </a:solidFill>
            <a:prstDash val="sysDash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OTLSHAPE_M_a58f29487c0343c08abcf41913e40cae_Connector1"/>
          <p:cNvCxnSpPr/>
          <p:nvPr>
            <p:custDataLst>
              <p:tags r:id="rId19"/>
            </p:custDataLst>
          </p:nvPr>
        </p:nvCxnSpPr>
        <p:spPr>
          <a:xfrm>
            <a:off x="8748895" y="1473252"/>
            <a:ext cx="0" cy="5303520"/>
          </a:xfrm>
          <a:prstGeom prst="line">
            <a:avLst/>
          </a:prstGeom>
          <a:ln w="19050" cap="flat" cmpd="sng" algn="ctr">
            <a:solidFill>
              <a:srgbClr val="0072BC"/>
            </a:solidFill>
            <a:prstDash val="sysDash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OTLSHAPE_M_a58f29487c0343c08abcf41913e40cae_Connector1"/>
          <p:cNvCxnSpPr/>
          <p:nvPr>
            <p:custDataLst>
              <p:tags r:id="rId20"/>
            </p:custDataLst>
          </p:nvPr>
        </p:nvCxnSpPr>
        <p:spPr>
          <a:xfrm>
            <a:off x="10301222" y="1473252"/>
            <a:ext cx="0" cy="5303520"/>
          </a:xfrm>
          <a:prstGeom prst="line">
            <a:avLst/>
          </a:prstGeom>
          <a:ln w="19050" cap="flat" cmpd="sng" algn="ctr">
            <a:solidFill>
              <a:srgbClr val="0072BC"/>
            </a:solidFill>
            <a:prstDash val="sysDash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Straight Arrow Connector 132"/>
          <p:cNvCxnSpPr>
            <a:stCxn id="34" idx="2"/>
            <a:endCxn id="55" idx="0"/>
          </p:cNvCxnSpPr>
          <p:nvPr/>
        </p:nvCxnSpPr>
        <p:spPr>
          <a:xfrm>
            <a:off x="2908883" y="2899346"/>
            <a:ext cx="0" cy="575447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Flowchart: Process 57"/>
          <p:cNvSpPr/>
          <p:nvPr/>
        </p:nvSpPr>
        <p:spPr>
          <a:xfrm>
            <a:off x="3998226" y="6280351"/>
            <a:ext cx="2709526" cy="534230"/>
          </a:xfrm>
          <a:prstGeom prst="flowChartProcess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Revised list published to OCWG website and distributed via OCWG list serve  </a:t>
            </a:r>
          </a:p>
          <a:p>
            <a:pPr algn="ctr"/>
            <a:r>
              <a:rPr lang="en-US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By July 20</a:t>
            </a:r>
            <a:r>
              <a:rPr lang="en-US" sz="1000" baseline="30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endParaRPr lang="en-US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6" name="Elbow Connector 15"/>
          <p:cNvCxnSpPr>
            <a:stCxn id="90" idx="3"/>
            <a:endCxn id="58" idx="0"/>
          </p:cNvCxnSpPr>
          <p:nvPr/>
        </p:nvCxnSpPr>
        <p:spPr>
          <a:xfrm flipH="1">
            <a:off x="5352989" y="4181183"/>
            <a:ext cx="1354762" cy="2099168"/>
          </a:xfrm>
          <a:prstGeom prst="bentConnector4">
            <a:avLst>
              <a:gd name="adj1" fmla="val -7734"/>
              <a:gd name="adj2" fmla="val 94513"/>
            </a:avLst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Connector 121"/>
          <p:cNvCxnSpPr>
            <a:stCxn id="95" idx="2"/>
          </p:cNvCxnSpPr>
          <p:nvPr/>
        </p:nvCxnSpPr>
        <p:spPr>
          <a:xfrm>
            <a:off x="6387711" y="5168070"/>
            <a:ext cx="0" cy="987552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Elbow Connector 137"/>
          <p:cNvCxnSpPr/>
          <p:nvPr/>
        </p:nvCxnSpPr>
        <p:spPr>
          <a:xfrm rot="16200000" flipH="1">
            <a:off x="5100601" y="5860469"/>
            <a:ext cx="64008" cy="548640"/>
          </a:xfrm>
          <a:prstGeom prst="bentConnector2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Flowchart: Decision 62"/>
          <p:cNvSpPr/>
          <p:nvPr/>
        </p:nvSpPr>
        <p:spPr>
          <a:xfrm>
            <a:off x="3904999" y="3050085"/>
            <a:ext cx="1920240" cy="640080"/>
          </a:xfrm>
          <a:prstGeom prst="flowChartDecision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TDSP Responded by July 17</a:t>
            </a:r>
            <a:r>
              <a:rPr lang="en-US" sz="1000" baseline="30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cxnSp>
        <p:nvCxnSpPr>
          <p:cNvPr id="70" name="Straight Arrow Connector 69"/>
          <p:cNvCxnSpPr>
            <a:stCxn id="57" idx="2"/>
            <a:endCxn id="63" idx="0"/>
          </p:cNvCxnSpPr>
          <p:nvPr/>
        </p:nvCxnSpPr>
        <p:spPr>
          <a:xfrm>
            <a:off x="4865119" y="2941277"/>
            <a:ext cx="0" cy="108808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Flowchart: Process 107"/>
          <p:cNvSpPr/>
          <p:nvPr/>
        </p:nvSpPr>
        <p:spPr>
          <a:xfrm>
            <a:off x="6072803" y="3187245"/>
            <a:ext cx="640080" cy="365760"/>
          </a:xfrm>
          <a:prstGeom prst="flowChartProcess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 To List</a:t>
            </a:r>
            <a:endParaRPr 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98" name="Straight Arrow Connector 97"/>
          <p:cNvCxnSpPr>
            <a:stCxn id="63" idx="3"/>
            <a:endCxn id="108" idx="1"/>
          </p:cNvCxnSpPr>
          <p:nvPr/>
        </p:nvCxnSpPr>
        <p:spPr>
          <a:xfrm>
            <a:off x="5825239" y="3370125"/>
            <a:ext cx="247564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Elbow Connector 103"/>
          <p:cNvCxnSpPr>
            <a:stCxn id="108" idx="3"/>
            <a:endCxn id="58" idx="0"/>
          </p:cNvCxnSpPr>
          <p:nvPr/>
        </p:nvCxnSpPr>
        <p:spPr>
          <a:xfrm flipH="1">
            <a:off x="5352989" y="3370125"/>
            <a:ext cx="1359894" cy="2910226"/>
          </a:xfrm>
          <a:prstGeom prst="bentConnector4">
            <a:avLst>
              <a:gd name="adj1" fmla="val -7471"/>
              <a:gd name="adj2" fmla="val 96126"/>
            </a:avLst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8" name="TextBox 127"/>
          <p:cNvSpPr txBox="1"/>
          <p:nvPr/>
        </p:nvSpPr>
        <p:spPr>
          <a:xfrm>
            <a:off x="5740498" y="3135311"/>
            <a:ext cx="34817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No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9" name="TextBox 128"/>
          <p:cNvSpPr txBox="1"/>
          <p:nvPr/>
        </p:nvSpPr>
        <p:spPr>
          <a:xfrm>
            <a:off x="4847213" y="3628107"/>
            <a:ext cx="40427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Yes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8946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>
          <a:solidFill>
            <a:schemeClr val="tx1"/>
          </a:solidFill>
        </a:ln>
      </a:spPr>
      <a:bodyPr rtlCol="0" anchor="ctr"/>
      <a:lstStyle>
        <a:defPPr algn="ctr">
          <a:defRPr sz="1100" dirty="0" smtClean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solidFill>
            <a:schemeClr val="tx1"/>
          </a:solidFill>
          <a:tailEnd type="triangl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1676</TotalTime>
  <Words>186</Words>
  <Application>Microsoft Office PowerPoint</Application>
  <PresentationFormat>Custom</PresentationFormat>
  <Paragraphs>42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The Electric Reliability Council of Texas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Lee, Alex</dc:creator>
  <cp:lastModifiedBy>Henson, Martha</cp:lastModifiedBy>
  <cp:revision>40</cp:revision>
  <cp:lastPrinted>2017-01-10T15:33:34Z</cp:lastPrinted>
  <dcterms:created xsi:type="dcterms:W3CDTF">2016-06-21T15:31:58Z</dcterms:created>
  <dcterms:modified xsi:type="dcterms:W3CDTF">2017-01-12T22:31:25Z</dcterms:modified>
</cp:coreProperties>
</file>