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6"/>
  </p:notesMasterIdLst>
  <p:handoutMasterIdLst>
    <p:handoutMasterId r:id="rId27"/>
  </p:handoutMasterIdLst>
  <p:sldIdLst>
    <p:sldId id="260" r:id="rId7"/>
    <p:sldId id="258" r:id="rId8"/>
    <p:sldId id="257" r:id="rId9"/>
    <p:sldId id="318" r:id="rId10"/>
    <p:sldId id="280" r:id="rId11"/>
    <p:sldId id="307" r:id="rId12"/>
    <p:sldId id="310" r:id="rId13"/>
    <p:sldId id="311" r:id="rId14"/>
    <p:sldId id="294" r:id="rId15"/>
    <p:sldId id="308" r:id="rId16"/>
    <p:sldId id="309" r:id="rId17"/>
    <p:sldId id="312" r:id="rId18"/>
    <p:sldId id="313" r:id="rId19"/>
    <p:sldId id="314" r:id="rId20"/>
    <p:sldId id="315" r:id="rId21"/>
    <p:sldId id="316" r:id="rId22"/>
    <p:sldId id="317" r:id="rId23"/>
    <p:sldId id="320" r:id="rId24"/>
    <p:sldId id="31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8752" autoAdjust="0"/>
  </p:normalViewPr>
  <p:slideViewPr>
    <p:cSldViewPr showGuides="1">
      <p:cViewPr varScale="1">
        <p:scale>
          <a:sx n="106" d="100"/>
          <a:sy n="106" d="100"/>
        </p:scale>
        <p:origin x="33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2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9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6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98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2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1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January 19,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12/31/2016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12/31/2016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0" y="838200"/>
            <a:ext cx="876180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12/31/2016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9" y="838200"/>
            <a:ext cx="875129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12/31/2016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2" y="797942"/>
            <a:ext cx="8780346" cy="54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12/31/2016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93" y="779252"/>
            <a:ext cx="883490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12/31/2016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57" y="777815"/>
            <a:ext cx="8814673" cy="54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12/31/2016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5" y="786444"/>
            <a:ext cx="8858250" cy="54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12/31/2016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2" y="838200"/>
            <a:ext cx="873955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12/31/2016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2" y="711678"/>
            <a:ext cx="8962659" cy="55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12/31/2016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8" y="762000"/>
            <a:ext cx="8896798" cy="55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</a:t>
            </a:r>
            <a:r>
              <a:rPr lang="en-US" sz="1800" dirty="0" smtClean="0"/>
              <a:t>3-8</a:t>
            </a:r>
            <a:endParaRPr lang="en-US" sz="1800" dirty="0" smtClean="0"/>
          </a:p>
          <a:p>
            <a:pPr lvl="1"/>
            <a:r>
              <a:rPr lang="en-US" sz="1800" dirty="0" smtClean="0"/>
              <a:t>Recent </a:t>
            </a:r>
            <a:r>
              <a:rPr lang="en-US" sz="1800" dirty="0" smtClean="0"/>
              <a:t>Project </a:t>
            </a:r>
            <a:r>
              <a:rPr lang="en-US" sz="1800" dirty="0" smtClean="0"/>
              <a:t>Implementations</a:t>
            </a:r>
          </a:p>
          <a:p>
            <a:pPr lvl="1"/>
            <a:r>
              <a:rPr lang="en-US" sz="1800" dirty="0" smtClean="0"/>
              <a:t>Upcoming Project Implementations</a:t>
            </a:r>
            <a:endParaRPr lang="en-US" sz="1800" dirty="0" smtClean="0"/>
          </a:p>
          <a:p>
            <a:pPr lvl="1"/>
            <a:r>
              <a:rPr lang="en-US" sz="1800" dirty="0" smtClean="0"/>
              <a:t>2016 Release Results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Targets</a:t>
            </a:r>
            <a:endParaRPr lang="en-US" sz="1800" dirty="0" smtClean="0"/>
          </a:p>
          <a:p>
            <a:pPr lvl="1"/>
            <a:r>
              <a:rPr lang="en-US" sz="1800" dirty="0"/>
              <a:t>2016 Project </a:t>
            </a:r>
            <a:r>
              <a:rPr lang="en-US" sz="1800" dirty="0" smtClean="0"/>
              <a:t>Spending</a:t>
            </a:r>
            <a:endParaRPr lang="en-US" sz="1800" dirty="0"/>
          </a:p>
          <a:p>
            <a:pPr lvl="1"/>
            <a:r>
              <a:rPr lang="en-US" sz="1800" dirty="0"/>
              <a:t>Revision Request Funding Placeholder Status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9-18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086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</a:t>
            </a:r>
            <a:r>
              <a:rPr lang="en-US" b="1" dirty="0" smtClean="0">
                <a:solidFill>
                  <a:schemeClr val="accent1"/>
                </a:solidFill>
              </a:rPr>
              <a:t>Project </a:t>
            </a:r>
            <a:r>
              <a:rPr lang="en-US" b="1" dirty="0" smtClean="0">
                <a:solidFill>
                  <a:schemeClr val="accent1"/>
                </a:solidFill>
              </a:rPr>
              <a:t>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648700" cy="515822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2016 December </a:t>
            </a:r>
            <a:r>
              <a:rPr lang="en-US" sz="2000" dirty="0"/>
              <a:t>Release – Week of </a:t>
            </a:r>
            <a:r>
              <a:rPr lang="en-US" sz="2000" dirty="0" smtClean="0"/>
              <a:t>12/6/2016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600" dirty="0"/>
              <a:t>NPRR713 – Reactive Power Testing Requirements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NPRR754 </a:t>
            </a:r>
            <a:r>
              <a:rPr lang="en-US" sz="1600" dirty="0"/>
              <a:t>– Revise Load Distribution Factors Report Posting Frequency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NOGRR147 </a:t>
            </a:r>
            <a:r>
              <a:rPr lang="en-US" sz="1600" dirty="0"/>
              <a:t>– Reactive Power Testing Requirements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SCR787 </a:t>
            </a:r>
            <a:r>
              <a:rPr lang="en-US" sz="1600" dirty="0"/>
              <a:t>– Maintain NDCRC Data For Generator Transfer Between Resource Entities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SCR788 </a:t>
            </a:r>
            <a:r>
              <a:rPr lang="en-US" sz="1600" dirty="0"/>
              <a:t>– Addition of Integral ACE Feedback to GTBD Calculation</a:t>
            </a:r>
          </a:p>
          <a:p>
            <a:pPr>
              <a:tabLst>
                <a:tab pos="7199313" algn="l"/>
              </a:tabLst>
            </a:pPr>
            <a:endParaRPr lang="en-US" sz="1400" dirty="0" smtClean="0"/>
          </a:p>
          <a:p>
            <a:pPr>
              <a:tabLst>
                <a:tab pos="7199313" algn="l"/>
              </a:tabLst>
            </a:pPr>
            <a:r>
              <a:rPr lang="en-US" sz="2000" dirty="0"/>
              <a:t>2016 December </a:t>
            </a:r>
            <a:r>
              <a:rPr lang="en-US" sz="2000" dirty="0" smtClean="0"/>
              <a:t>Retail Release </a:t>
            </a:r>
            <a:r>
              <a:rPr lang="en-US" sz="2000" dirty="0"/>
              <a:t>– </a:t>
            </a:r>
            <a:r>
              <a:rPr lang="en-US" sz="2000" dirty="0" smtClean="0"/>
              <a:t>Weekend </a:t>
            </a:r>
            <a:r>
              <a:rPr lang="en-US" sz="2000" dirty="0"/>
              <a:t>of </a:t>
            </a:r>
            <a:r>
              <a:rPr lang="en-US" sz="2000" dirty="0" smtClean="0"/>
              <a:t>12/10/2016</a:t>
            </a:r>
            <a:r>
              <a:rPr lang="en-US" sz="2000" i="1" dirty="0">
                <a:solidFill>
                  <a:srgbClr val="00B050"/>
                </a:solidFill>
              </a:rPr>
              <a:t>	 Complete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RMGRR127 – </a:t>
            </a:r>
            <a:r>
              <a:rPr lang="en-US" sz="1600" dirty="0"/>
              <a:t>Efficiencies for Acquisition Transfer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RMGRR140 </a:t>
            </a:r>
            <a:r>
              <a:rPr lang="en-US" sz="1600" dirty="0"/>
              <a:t>– Efficiencies for Acquisition Transfer Process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SCR786 </a:t>
            </a:r>
            <a:r>
              <a:rPr lang="en-US" sz="1600" dirty="0"/>
              <a:t>– Retail Market Test Environment</a:t>
            </a:r>
          </a:p>
          <a:p>
            <a:pPr>
              <a:tabLst>
                <a:tab pos="7199313" algn="l"/>
              </a:tabLst>
            </a:pPr>
            <a:endParaRPr lang="en-US" sz="1400" dirty="0" smtClean="0"/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086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Upcoming </a:t>
            </a:r>
            <a:r>
              <a:rPr lang="en-US" b="1" dirty="0" smtClean="0">
                <a:solidFill>
                  <a:schemeClr val="accent1"/>
                </a:solidFill>
              </a:rPr>
              <a:t>Project </a:t>
            </a:r>
            <a:r>
              <a:rPr lang="en-US" b="1" dirty="0" smtClean="0">
                <a:solidFill>
                  <a:schemeClr val="accent1"/>
                </a:solidFill>
              </a:rPr>
              <a:t>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838200"/>
            <a:ext cx="8705850" cy="538682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2/1/2017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NPRR790 – </a:t>
            </a:r>
            <a:r>
              <a:rPr lang="en-US" sz="1600" dirty="0"/>
              <a:t>Addition of Phase Angle Limits to the Network Operations </a:t>
            </a:r>
            <a:r>
              <a:rPr lang="en-US" sz="1600" dirty="0" smtClean="0"/>
              <a:t>Model</a:t>
            </a:r>
          </a:p>
          <a:p>
            <a:pPr marL="457200" lvl="1" indent="0">
              <a:buNone/>
              <a:tabLst>
                <a:tab pos="7199313" algn="l"/>
              </a:tabLst>
            </a:pPr>
            <a:endParaRPr lang="en-US" sz="800" dirty="0" smtClean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2/13/2017</a:t>
            </a:r>
            <a:r>
              <a:rPr lang="en-US" sz="2000" i="1" dirty="0">
                <a:solidFill>
                  <a:srgbClr val="00B050"/>
                </a:solidFill>
              </a:rPr>
              <a:t>	In </a:t>
            </a:r>
            <a:r>
              <a:rPr lang="en-US" sz="2000" i="1" dirty="0" smtClean="0">
                <a:solidFill>
                  <a:srgbClr val="00B050"/>
                </a:solidFill>
              </a:rPr>
              <a:t>Flight</a:t>
            </a:r>
            <a:endParaRPr lang="en-US" sz="20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NMMS Upgrade project</a:t>
            </a:r>
          </a:p>
          <a:p>
            <a:pPr marL="457200" lvl="1" indent="0">
              <a:buNone/>
              <a:tabLst>
                <a:tab pos="7199313" algn="l"/>
              </a:tabLst>
            </a:pPr>
            <a:endParaRPr lang="en-US" sz="800" dirty="0" smtClean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2017 </a:t>
            </a:r>
            <a:r>
              <a:rPr lang="en-US" sz="2000" dirty="0" smtClean="0"/>
              <a:t>March Release </a:t>
            </a:r>
            <a:r>
              <a:rPr lang="en-US" sz="2000" dirty="0"/>
              <a:t>– </a:t>
            </a:r>
            <a:r>
              <a:rPr lang="en-US" sz="2000" dirty="0" smtClean="0"/>
              <a:t>Week </a:t>
            </a:r>
            <a:r>
              <a:rPr lang="en-US" sz="2000" dirty="0"/>
              <a:t>of </a:t>
            </a:r>
            <a:r>
              <a:rPr lang="en-US" sz="2000" dirty="0" smtClean="0"/>
              <a:t>3/7/2017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In </a:t>
            </a:r>
            <a:r>
              <a:rPr lang="en-US" sz="2000" i="1" dirty="0" smtClean="0">
                <a:solidFill>
                  <a:srgbClr val="00B050"/>
                </a:solidFill>
              </a:rPr>
              <a:t>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NPRR272 </a:t>
            </a:r>
            <a:r>
              <a:rPr lang="en-US" sz="1600" dirty="0"/>
              <a:t>– </a:t>
            </a:r>
            <a:r>
              <a:rPr lang="en-US" sz="1600" dirty="0"/>
              <a:t>Definition and Participation of Quick Start Generation Resources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NPRR649</a:t>
            </a:r>
            <a:r>
              <a:rPr lang="en-US" sz="1600" dirty="0"/>
              <a:t> – Addressing Issues Surrounding High Dispatch Limit (HDL) Overrides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NPRR753 </a:t>
            </a:r>
            <a:r>
              <a:rPr lang="en-US" sz="1600" dirty="0"/>
              <a:t>– Allow AMS Data Submittal Process for TDSP-Read Non-Modeled </a:t>
            </a:r>
            <a:r>
              <a:rPr lang="en-US" sz="1600" dirty="0" smtClean="0"/>
              <a:t>Gens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NPRR764 </a:t>
            </a:r>
            <a:r>
              <a:rPr lang="en-US" sz="1600" dirty="0"/>
              <a:t>– </a:t>
            </a:r>
            <a:r>
              <a:rPr lang="en-US" sz="1500" dirty="0"/>
              <a:t>QSE Capacity Short </a:t>
            </a:r>
            <a:r>
              <a:rPr lang="en-US" sz="1500" dirty="0" err="1" smtClean="0"/>
              <a:t>Calcs</a:t>
            </a:r>
            <a:r>
              <a:rPr lang="en-US" sz="1500" dirty="0" smtClean="0"/>
              <a:t> </a:t>
            </a:r>
            <a:r>
              <a:rPr lang="en-US" sz="1500" dirty="0"/>
              <a:t>Based </a:t>
            </a:r>
            <a:r>
              <a:rPr lang="en-US" sz="1500" dirty="0" smtClean="0"/>
              <a:t>on 80</a:t>
            </a:r>
            <a:r>
              <a:rPr lang="en-US" sz="1500" dirty="0"/>
              <a:t>% Probability of </a:t>
            </a:r>
            <a:r>
              <a:rPr lang="en-US" sz="1500" dirty="0" err="1"/>
              <a:t>Exceedance</a:t>
            </a:r>
            <a:r>
              <a:rPr lang="en-US" sz="1500" dirty="0"/>
              <a:t> (P80)</a:t>
            </a:r>
            <a:endParaRPr lang="en-US" sz="15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NPRR785</a:t>
            </a:r>
            <a:r>
              <a:rPr lang="en-US" sz="1600" dirty="0"/>
              <a:t> – </a:t>
            </a:r>
            <a:r>
              <a:rPr lang="en-US" sz="1600" dirty="0" smtClean="0"/>
              <a:t>Sync </a:t>
            </a:r>
            <a:r>
              <a:rPr lang="en-US" sz="1600" dirty="0"/>
              <a:t>WGR and PVGR COPs with Short Term Wind and </a:t>
            </a:r>
            <a:r>
              <a:rPr lang="en-US" sz="1600" dirty="0" smtClean="0"/>
              <a:t>PV Forecasts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RMGRR134 </a:t>
            </a:r>
            <a:r>
              <a:rPr lang="en-US" sz="1600" dirty="0"/>
              <a:t>– Allow AMS Data Submittal Process for TDSP-Read Non-Modeled </a:t>
            </a:r>
            <a:r>
              <a:rPr lang="en-US" sz="1600" dirty="0" smtClean="0"/>
              <a:t>Gens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RRGRR003 </a:t>
            </a:r>
            <a:r>
              <a:rPr lang="en-US" sz="1600" dirty="0"/>
              <a:t>– Modifications to Improve Wind Forecasting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RRGRR006</a:t>
            </a:r>
            <a:r>
              <a:rPr lang="en-US" sz="1600" dirty="0"/>
              <a:t> – Clarification of Descriptions and Alignment with </a:t>
            </a:r>
            <a:r>
              <a:rPr lang="en-US" sz="1600" dirty="0" smtClean="0"/>
              <a:t>RARF </a:t>
            </a:r>
            <a:r>
              <a:rPr lang="en-US" sz="1600" dirty="0"/>
              <a:t>Forms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/>
              <a:t>RRGRR007 – Adding Solar Resource Registration Inputs</a:t>
            </a:r>
            <a:endParaRPr lang="en-US" sz="1600" dirty="0" smtClean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RRGRR009</a:t>
            </a:r>
            <a:r>
              <a:rPr lang="en-US" sz="1600" dirty="0"/>
              <a:t> – Adding Voltage Limit Sets, Relay </a:t>
            </a:r>
            <a:r>
              <a:rPr lang="en-US" sz="1600" dirty="0" err="1"/>
              <a:t>Loadability</a:t>
            </a:r>
            <a:r>
              <a:rPr lang="en-US" sz="1600" dirty="0"/>
              <a:t>, MLSE, and GMD Data</a:t>
            </a:r>
            <a:endParaRPr lang="en-US" sz="1600" dirty="0"/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7630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</a:t>
            </a:r>
            <a:r>
              <a:rPr lang="en-US" sz="2200" dirty="0" smtClean="0"/>
              <a:t>Result</a:t>
            </a:r>
            <a:r>
              <a:rPr lang="en-US" sz="2200" b="1" dirty="0" smtClean="0">
                <a:solidFill>
                  <a:schemeClr val="accent1"/>
                </a:solidFill>
              </a:rPr>
              <a:t>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762000" y="4809223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761999" y="5266423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5408276" y="5528342"/>
            <a:ext cx="1963074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5395856" y="4760958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373949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8/30 – 9/1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9/26 – 9/30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COPMGRR040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NPRR745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VMCRR008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SCR788</a:t>
                      </a:r>
                      <a:endParaRPr kumimoji="0" lang="en-US" sz="11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590800" y="5999544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60279" y="3779174"/>
            <a:ext cx="4479373" cy="246221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89012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3049935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6/16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2861101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</a:t>
            </a:r>
            <a:r>
              <a:rPr lang="en-US" sz="1200" kern="0" dirty="0">
                <a:solidFill>
                  <a:srgbClr val="000000"/>
                </a:solidFill>
              </a:rPr>
              <a:t>12/11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153373" y="2529248"/>
            <a:ext cx="1389888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– 11/3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02941" y="2843139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5/1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383988"/>
              </p:ext>
            </p:extLst>
          </p:nvPr>
        </p:nvGraphicFramePr>
        <p:xfrm>
          <a:off x="160280" y="838201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5/1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June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6/27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6/29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August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8/29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8/31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2017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88850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2466010"/>
                <a:gridCol w="1861347"/>
                <a:gridCol w="2209800"/>
                <a:gridCol w="22860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493402"/>
            <a:ext cx="2497136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Future</a:t>
            </a:r>
            <a:r>
              <a:rPr kumimoji="0" lang="en-US" sz="800" b="0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NPRR519, NPRR620, NPRR683, NPRR702, NPRR741, NPRR743, NPRR755, NPRR760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3074049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10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/2 – 10/3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(Off-Cycle)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47582" y="4069032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2/13 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1608438" y="3300765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5/20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– 5/21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302913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/15 – 7/16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/11 – </a:t>
            </a:r>
            <a:r>
              <a:rPr lang="en-US" sz="1200" kern="0" dirty="0" smtClean="0"/>
              <a:t>11/12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4576" y="1400352"/>
            <a:ext cx="37054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9071" y="1406086"/>
            <a:ext cx="37054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P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I 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I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NS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2151914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/16 – 9/17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3603538"/>
            <a:ext cx="1439495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2/1</a:t>
            </a:r>
            <a:endParaRPr kumimoji="0" lang="en-US" sz="9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466683" y="1704928"/>
            <a:ext cx="410301" cy="410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3"/>
          </p:cNvCxnSpPr>
          <p:nvPr/>
        </p:nvCxnSpPr>
        <p:spPr>
          <a:xfrm flipH="1">
            <a:off x="1655125" y="2431374"/>
            <a:ext cx="249876" cy="31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324600" cy="518318"/>
          </a:xfrm>
        </p:spPr>
        <p:txBody>
          <a:bodyPr/>
          <a:lstStyle/>
          <a:p>
            <a:r>
              <a:rPr lang="en-US" dirty="0" smtClean="0"/>
              <a:t>2016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2016 PPL Budget  =  $22.5M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0" y="787401"/>
            <a:ext cx="895652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18782"/>
              </p:ext>
            </p:extLst>
          </p:nvPr>
        </p:nvGraphicFramePr>
        <p:xfrm>
          <a:off x="751648" y="2099562"/>
          <a:ext cx="75438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</a:t>
                      </a:r>
                      <a:r>
                        <a:rPr lang="en-US" i="1" dirty="0" smtClean="0"/>
                        <a:t>2.57M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–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2.94M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1.38M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0.42M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1.06M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$1.80M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0440" y="4901206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40" y="5452362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20960" y="5674592"/>
            <a:ext cx="4038600" cy="534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Each year, an additional $400k is held in reserve in the event the $4M allocation is insufficient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3208" y="3080240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4286" y="2721074"/>
            <a:ext cx="1333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11/30/2016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82375"/>
              </p:ext>
            </p:extLst>
          </p:nvPr>
        </p:nvGraphicFramePr>
        <p:xfrm>
          <a:off x="228600" y="1574800"/>
          <a:ext cx="8686799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762000"/>
                <a:gridCol w="685800"/>
                <a:gridCol w="37337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PGRR052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Stability Assessment for Interconnecting Generation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ROS previously</a:t>
                      </a:r>
                      <a:r>
                        <a:rPr lang="en-US" sz="1400" baseline="0" dirty="0" smtClean="0"/>
                        <a:t> recommended a Rank of 2000 due to the initial target effective date of </a:t>
                      </a:r>
                      <a:r>
                        <a:rPr lang="en-US" sz="1400" baseline="0" dirty="0" smtClean="0"/>
                        <a:t>1/1/2018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Revised effective date of 8/1/2017 requires an earlier project start</a:t>
                      </a:r>
                      <a:endParaRPr 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54302"/>
              </p:ext>
            </p:extLst>
          </p:nvPr>
        </p:nvGraphicFramePr>
        <p:xfrm>
          <a:off x="3631962" y="1258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34af464-7aa1-4edd-9be4-83dffc1cb926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44897</TotalTime>
  <Words>822</Words>
  <Application>Microsoft Office PowerPoint</Application>
  <PresentationFormat>On-screen Show (4:3)</PresentationFormat>
  <Paragraphs>426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Project Implementations</vt:lpstr>
      <vt:lpstr>Upcoming Project Implementations</vt:lpstr>
      <vt:lpstr>2016 Release Results – Board Approved NPRRs / SCRs / xGRRs </vt:lpstr>
      <vt:lpstr>2017 Release Targets – Board Approved NPRRs / SCRs / xGRRs </vt:lpstr>
      <vt:lpstr>2016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12/31/2016</vt:lpstr>
      <vt:lpstr>Project Portfolio Status – as of 12/31/2016</vt:lpstr>
      <vt:lpstr>Project Portfolio Status – as of 12/31/2016</vt:lpstr>
      <vt:lpstr>Project Portfolio Status – as of 12/31/2016</vt:lpstr>
      <vt:lpstr>Project Portfolio Status – as of 12/31/2016</vt:lpstr>
      <vt:lpstr>Project Portfolio Status – as of 12/31/2016</vt:lpstr>
      <vt:lpstr>Project Portfolio Status – as of 12/31/2016</vt:lpstr>
      <vt:lpstr>Project Portfolio Status – as of 12/31/2016</vt:lpstr>
      <vt:lpstr>Project Portfolio Status – as of 12/31/2016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402</cp:revision>
  <cp:lastPrinted>2016-11-02T20:37:31Z</cp:lastPrinted>
  <dcterms:created xsi:type="dcterms:W3CDTF">2016-01-21T15:20:31Z</dcterms:created>
  <dcterms:modified xsi:type="dcterms:W3CDTF">2017-01-16T21:36:56Z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