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4" r:id="rId2"/>
    <p:sldMasterId id="2147483655" r:id="rId3"/>
  </p:sldMasterIdLst>
  <p:notesMasterIdLst>
    <p:notesMasterId r:id="rId19"/>
  </p:notesMasterIdLst>
  <p:sldIdLst>
    <p:sldId id="642" r:id="rId4"/>
    <p:sldId id="764" r:id="rId5"/>
    <p:sldId id="812" r:id="rId6"/>
    <p:sldId id="822" r:id="rId7"/>
    <p:sldId id="823" r:id="rId8"/>
    <p:sldId id="825" r:id="rId9"/>
    <p:sldId id="824" r:id="rId10"/>
    <p:sldId id="856" r:id="rId11"/>
    <p:sldId id="857" r:id="rId12"/>
    <p:sldId id="858" r:id="rId13"/>
    <p:sldId id="859" r:id="rId14"/>
    <p:sldId id="855" r:id="rId15"/>
    <p:sldId id="841" r:id="rId16"/>
    <p:sldId id="852" r:id="rId17"/>
    <p:sldId id="854" r:id="rId18"/>
  </p:sldIdLst>
  <p:sldSz cx="11887200" cy="6858000"/>
  <p:notesSz cx="7102475" cy="93884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374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B674"/>
    <a:srgbClr val="FFFF66"/>
    <a:srgbClr val="3333CC"/>
    <a:srgbClr val="FFFFCC"/>
    <a:srgbClr val="36B871"/>
    <a:srgbClr val="349E69"/>
    <a:srgbClr val="37A76F"/>
    <a:srgbClr val="333399"/>
    <a:srgbClr val="FF0000"/>
    <a:srgbClr val="E1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040" autoAdjust="0"/>
    <p:restoredTop sz="94722" autoAdjust="0"/>
  </p:normalViewPr>
  <p:slideViewPr>
    <p:cSldViewPr>
      <p:cViewPr>
        <p:scale>
          <a:sx n="80" d="100"/>
          <a:sy n="80" d="100"/>
        </p:scale>
        <p:origin x="-1446" y="-240"/>
      </p:cViewPr>
      <p:guideLst>
        <p:guide orient="horz" pos="2160"/>
        <p:guide pos="3744"/>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77739" cy="469424"/>
          </a:xfrm>
          <a:prstGeom prst="rect">
            <a:avLst/>
          </a:prstGeom>
          <a:noFill/>
          <a:ln>
            <a:noFill/>
          </a:ln>
          <a:effectLst/>
          <a:extLst/>
        </p:spPr>
        <p:txBody>
          <a:bodyPr vert="horz" wrap="square" lIns="94229" tIns="47114" rIns="94229" bIns="47114" numCol="1" anchor="t" anchorCtr="0" compatLnSpc="1">
            <a:prstTxWarp prst="textNoShape">
              <a:avLst/>
            </a:prstTxWarp>
          </a:bodyPr>
          <a:lstStyle>
            <a:lvl1pPr algn="l">
              <a:defRPr sz="1200">
                <a:latin typeface="Arial" pitchFamily="34" charset="0"/>
                <a:cs typeface="Arial" pitchFamily="34" charset="0"/>
              </a:defRPr>
            </a:lvl1pPr>
          </a:lstStyle>
          <a:p>
            <a:pPr>
              <a:defRPr/>
            </a:pPr>
            <a:endParaRPr lang="en-US"/>
          </a:p>
        </p:txBody>
      </p:sp>
      <p:sp>
        <p:nvSpPr>
          <p:cNvPr id="11267" name="Rectangle 3"/>
          <p:cNvSpPr>
            <a:spLocks noGrp="1" noChangeArrowheads="1"/>
          </p:cNvSpPr>
          <p:nvPr>
            <p:ph type="dt" idx="1"/>
          </p:nvPr>
        </p:nvSpPr>
        <p:spPr bwMode="auto">
          <a:xfrm>
            <a:off x="4023092" y="0"/>
            <a:ext cx="3077739" cy="469424"/>
          </a:xfrm>
          <a:prstGeom prst="rect">
            <a:avLst/>
          </a:prstGeom>
          <a:noFill/>
          <a:ln>
            <a:noFill/>
          </a:ln>
          <a:effectLst/>
          <a:extLst/>
        </p:spPr>
        <p:txBody>
          <a:bodyPr vert="horz" wrap="square" lIns="94229" tIns="47114" rIns="94229" bIns="47114" numCol="1" anchor="t" anchorCtr="0" compatLnSpc="1">
            <a:prstTxWarp prst="textNoShape">
              <a:avLst/>
            </a:prstTxWarp>
          </a:bodyPr>
          <a:lstStyle>
            <a:lvl1pPr algn="r">
              <a:defRPr sz="1200">
                <a:latin typeface="Arial" pitchFamily="34" charset="0"/>
                <a:cs typeface="Arial" pitchFamily="34" charset="0"/>
              </a:defRPr>
            </a:lvl1pPr>
          </a:lstStyle>
          <a:p>
            <a:pPr>
              <a:defRPr/>
            </a:pPr>
            <a:endParaRPr lang="en-US"/>
          </a:p>
        </p:txBody>
      </p:sp>
      <p:sp>
        <p:nvSpPr>
          <p:cNvPr id="37892" name="Rectangle 4"/>
          <p:cNvSpPr>
            <a:spLocks noGrp="1" noRot="1" noChangeAspect="1" noChangeArrowheads="1" noTextEdit="1"/>
          </p:cNvSpPr>
          <p:nvPr>
            <p:ph type="sldImg" idx="2"/>
          </p:nvPr>
        </p:nvSpPr>
        <p:spPr bwMode="auto">
          <a:xfrm>
            <a:off x="501650" y="704850"/>
            <a:ext cx="6099175" cy="3519488"/>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710248" y="4459526"/>
            <a:ext cx="5681980" cy="4224814"/>
          </a:xfrm>
          <a:prstGeom prst="rect">
            <a:avLst/>
          </a:prstGeom>
          <a:noFill/>
          <a:ln>
            <a:noFill/>
          </a:ln>
          <a:effectLst/>
          <a:extLst/>
        </p:spPr>
        <p:txBody>
          <a:bodyPr vert="horz" wrap="square" lIns="94229" tIns="47114" rIns="94229" bIns="4711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917422"/>
            <a:ext cx="3077739" cy="469424"/>
          </a:xfrm>
          <a:prstGeom prst="rect">
            <a:avLst/>
          </a:prstGeom>
          <a:noFill/>
          <a:ln>
            <a:noFill/>
          </a:ln>
          <a:effectLst/>
          <a:extLst/>
        </p:spPr>
        <p:txBody>
          <a:bodyPr vert="horz" wrap="square" lIns="94229" tIns="47114" rIns="94229" bIns="47114" numCol="1" anchor="b" anchorCtr="0" compatLnSpc="1">
            <a:prstTxWarp prst="textNoShape">
              <a:avLst/>
            </a:prstTxWarp>
          </a:bodyPr>
          <a:lstStyle>
            <a:lvl1pPr algn="l">
              <a:defRPr sz="1200">
                <a:latin typeface="Arial" pitchFamily="34" charset="0"/>
                <a:cs typeface="Arial" pitchFamily="34" charset="0"/>
              </a:defRPr>
            </a:lvl1pPr>
          </a:lstStyle>
          <a:p>
            <a:pPr>
              <a:defRPr/>
            </a:pPr>
            <a:endParaRPr lang="en-US"/>
          </a:p>
        </p:txBody>
      </p:sp>
      <p:sp>
        <p:nvSpPr>
          <p:cNvPr id="11271" name="Rectangle 7"/>
          <p:cNvSpPr>
            <a:spLocks noGrp="1" noChangeArrowheads="1"/>
          </p:cNvSpPr>
          <p:nvPr>
            <p:ph type="sldNum" sz="quarter" idx="5"/>
          </p:nvPr>
        </p:nvSpPr>
        <p:spPr bwMode="auto">
          <a:xfrm>
            <a:off x="4023092" y="8917422"/>
            <a:ext cx="3077739" cy="469424"/>
          </a:xfrm>
          <a:prstGeom prst="rect">
            <a:avLst/>
          </a:prstGeom>
          <a:noFill/>
          <a:ln>
            <a:noFill/>
          </a:ln>
          <a:effectLst/>
          <a:extLst/>
        </p:spPr>
        <p:txBody>
          <a:bodyPr vert="horz" wrap="square" lIns="94229" tIns="47114" rIns="94229" bIns="47114" numCol="1" anchor="b" anchorCtr="0" compatLnSpc="1">
            <a:prstTxWarp prst="textNoShape">
              <a:avLst/>
            </a:prstTxWarp>
          </a:bodyPr>
          <a:lstStyle>
            <a:lvl1pPr algn="r">
              <a:defRPr sz="1200">
                <a:latin typeface="Arial" pitchFamily="34" charset="0"/>
                <a:cs typeface="Arial" pitchFamily="34" charset="0"/>
              </a:defRPr>
            </a:lvl1pPr>
          </a:lstStyle>
          <a:p>
            <a:pPr>
              <a:defRPr/>
            </a:pPr>
            <a:fld id="{9138C63C-3BD2-426F-854A-72649AB77BF2}" type="slidenum">
              <a:rPr lang="en-US"/>
              <a:pPr>
                <a:defRPr/>
              </a:pPr>
              <a:t>‹#›</a:t>
            </a:fld>
            <a:endParaRPr lang="en-US"/>
          </a:p>
        </p:txBody>
      </p:sp>
    </p:spTree>
    <p:extLst>
      <p:ext uri="{BB962C8B-B14F-4D97-AF65-F5344CB8AC3E}">
        <p14:creationId xmlns:p14="http://schemas.microsoft.com/office/powerpoint/2010/main" val="17854193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138C63C-3BD2-426F-854A-72649AB77BF2}" type="slidenum">
              <a:rPr lang="en-US" smtClean="0"/>
              <a:pPr>
                <a:defRPr/>
              </a:pPr>
              <a:t>10</a:t>
            </a:fld>
            <a:endParaRPr lang="en-US"/>
          </a:p>
        </p:txBody>
      </p:sp>
    </p:spTree>
    <p:extLst>
      <p:ext uri="{BB962C8B-B14F-4D97-AF65-F5344CB8AC3E}">
        <p14:creationId xmlns:p14="http://schemas.microsoft.com/office/powerpoint/2010/main" val="2766541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2175" y="2130425"/>
            <a:ext cx="101028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763" y="3886200"/>
            <a:ext cx="832167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CFFC1EF-BBCE-4823-A225-CE6DBBBE0A17}"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E4424EBD-E13E-478A-8843-EF1F5D4B0F2D}" type="datetime1">
              <a:rPr lang="en-US" altLang="en-US"/>
              <a:pPr>
                <a:defRPr/>
              </a:pPr>
              <a:t>1/12/2017</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71AE529-F1A1-4405-8C24-7FD399AA8057}"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57DD6B13-B539-4084-A2CF-3F6CFDCE4327}" type="datetime1">
              <a:rPr lang="en-US" altLang="en-US"/>
              <a:pPr>
                <a:defRPr/>
              </a:pPr>
              <a:t>1/12/2017</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07438" y="457200"/>
            <a:ext cx="2822575"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8125" y="457200"/>
            <a:ext cx="8316913"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C36885F-5CFA-45A9-950E-F458DAFE87E7}"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25AFE122-51F0-4BFD-946E-8BC56C5C7316}" type="datetime1">
              <a:rPr lang="en-US" altLang="en-US"/>
              <a:pPr>
                <a:defRPr/>
              </a:pPr>
              <a:t>1/12/2017</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2175" y="2130425"/>
            <a:ext cx="101028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763" y="3886200"/>
            <a:ext cx="8321675"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28600" y="1828800"/>
            <a:ext cx="11291888" cy="44910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800" y="4406900"/>
            <a:ext cx="101028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800" y="2906713"/>
            <a:ext cx="1010285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828800"/>
            <a:ext cx="5568950" cy="44910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9950" y="1828800"/>
            <a:ext cx="5570538" cy="44910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4638"/>
            <a:ext cx="1069975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3725" y="1535113"/>
            <a:ext cx="52530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3725" y="2174875"/>
            <a:ext cx="52530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850" y="1535113"/>
            <a:ext cx="52546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850" y="2174875"/>
            <a:ext cx="52546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3050"/>
            <a:ext cx="391160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8200" y="273050"/>
            <a:ext cx="6645275"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3725" y="1435100"/>
            <a:ext cx="3911600"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F163EFC-C947-4978-B298-04A2BF603432}"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F65E4EE1-E75B-4723-96C9-C3C9C18AB6D6}" type="datetime1">
              <a:rPr lang="en-US" altLang="en-US"/>
              <a:pPr>
                <a:defRPr/>
              </a:pPr>
              <a:t>1/12/2017</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50" y="4800600"/>
            <a:ext cx="7132638"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30450" y="612775"/>
            <a:ext cx="7132638"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30450" y="5367338"/>
            <a:ext cx="7132638"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828800"/>
            <a:ext cx="11291888" cy="44910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05850" y="515938"/>
            <a:ext cx="2824163" cy="58039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515938"/>
            <a:ext cx="8324850" cy="58039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2175" y="2130425"/>
            <a:ext cx="101028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763" y="3886200"/>
            <a:ext cx="832167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800" y="4406900"/>
            <a:ext cx="101028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800" y="2906713"/>
            <a:ext cx="101028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51000" y="4038600"/>
            <a:ext cx="4257675"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061075" y="4038600"/>
            <a:ext cx="4257675"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4638"/>
            <a:ext cx="1069975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3725" y="1535113"/>
            <a:ext cx="52530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3725" y="2174875"/>
            <a:ext cx="52530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850" y="1535113"/>
            <a:ext cx="52546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850" y="2174875"/>
            <a:ext cx="52546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800" y="4406900"/>
            <a:ext cx="101028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800" y="2906713"/>
            <a:ext cx="101028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7566505-B161-4BDD-A11B-CF12D21FFF88}"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AA04878D-0F9C-41B9-8CCE-A1D64CAEB8F5}" type="datetime1">
              <a:rPr lang="en-US" altLang="en-US"/>
              <a:pPr>
                <a:defRPr/>
              </a:pPr>
              <a:t>1/12/2017</a:t>
            </a:fld>
            <a:endParaRPr lang="en-US"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3050"/>
            <a:ext cx="391160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8200" y="273050"/>
            <a:ext cx="664527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3725" y="1435100"/>
            <a:ext cx="39116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50" y="4800600"/>
            <a:ext cx="7132638"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30450" y="612775"/>
            <a:ext cx="713263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30450" y="5367338"/>
            <a:ext cx="713263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2413" y="2133600"/>
            <a:ext cx="2744787" cy="3657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08050" y="2133600"/>
            <a:ext cx="8081963" cy="3657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8125" y="1863725"/>
            <a:ext cx="5568950" cy="4491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59475" y="1863725"/>
            <a:ext cx="5570538" cy="4491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7BEB011-61E0-45D6-B902-AB7297DD7240}" type="slidenum">
              <a:rPr lang="en-US"/>
              <a:pPr>
                <a:defRPr/>
              </a:pPr>
              <a:t>‹#›</a:t>
            </a:fld>
            <a:endParaRPr lang="en-US"/>
          </a:p>
        </p:txBody>
      </p:sp>
      <p:sp>
        <p:nvSpPr>
          <p:cNvPr id="6" name="Rectangle 8"/>
          <p:cNvSpPr>
            <a:spLocks noGrp="1" noChangeArrowheads="1"/>
          </p:cNvSpPr>
          <p:nvPr>
            <p:ph type="dt" sz="half" idx="11"/>
          </p:nvPr>
        </p:nvSpPr>
        <p:spPr>
          <a:ln/>
        </p:spPr>
        <p:txBody>
          <a:bodyPr/>
          <a:lstStyle>
            <a:lvl1pPr>
              <a:defRPr/>
            </a:lvl1pPr>
          </a:lstStyle>
          <a:p>
            <a:pPr>
              <a:defRPr/>
            </a:pPr>
            <a:fld id="{171AD106-BE79-4239-9970-719F296C3F76}" type="datetime1">
              <a:rPr lang="en-US" altLang="en-US"/>
              <a:pPr>
                <a:defRPr/>
              </a:pPr>
              <a:t>1/12/2017</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4638"/>
            <a:ext cx="1069975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3725" y="1535113"/>
            <a:ext cx="52530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3725" y="2174875"/>
            <a:ext cx="52530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850" y="1535113"/>
            <a:ext cx="52546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850" y="2174875"/>
            <a:ext cx="52546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D7279B77-850F-40D9-9DE3-FD907E21EB68}" type="slidenum">
              <a:rPr lang="en-US"/>
              <a:pPr>
                <a:defRPr/>
              </a:pPr>
              <a:t>‹#›</a:t>
            </a:fld>
            <a:endParaRPr lang="en-US"/>
          </a:p>
        </p:txBody>
      </p:sp>
      <p:sp>
        <p:nvSpPr>
          <p:cNvPr id="8" name="Rectangle 8"/>
          <p:cNvSpPr>
            <a:spLocks noGrp="1" noChangeArrowheads="1"/>
          </p:cNvSpPr>
          <p:nvPr>
            <p:ph type="dt" sz="half" idx="11"/>
          </p:nvPr>
        </p:nvSpPr>
        <p:spPr>
          <a:ln/>
        </p:spPr>
        <p:txBody>
          <a:bodyPr/>
          <a:lstStyle>
            <a:lvl1pPr>
              <a:defRPr/>
            </a:lvl1pPr>
          </a:lstStyle>
          <a:p>
            <a:pPr>
              <a:defRPr/>
            </a:pPr>
            <a:fld id="{4AF905DA-59AB-4D47-8680-4736641EAFD2}" type="datetime1">
              <a:rPr lang="en-US" altLang="en-US"/>
              <a:pPr>
                <a:defRPr/>
              </a:pPr>
              <a:t>1/12/2017</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ABCE9D54-7CF0-494C-B0FF-C678D01D5864}" type="slidenum">
              <a:rPr lang="en-US"/>
              <a:pPr>
                <a:defRPr/>
              </a:pPr>
              <a:t>‹#›</a:t>
            </a:fld>
            <a:endParaRPr lang="en-US"/>
          </a:p>
        </p:txBody>
      </p:sp>
      <p:sp>
        <p:nvSpPr>
          <p:cNvPr id="4" name="Rectangle 8"/>
          <p:cNvSpPr>
            <a:spLocks noGrp="1" noChangeArrowheads="1"/>
          </p:cNvSpPr>
          <p:nvPr>
            <p:ph type="dt" sz="half" idx="11"/>
          </p:nvPr>
        </p:nvSpPr>
        <p:spPr>
          <a:ln/>
        </p:spPr>
        <p:txBody>
          <a:bodyPr/>
          <a:lstStyle>
            <a:lvl1pPr>
              <a:defRPr/>
            </a:lvl1pPr>
          </a:lstStyle>
          <a:p>
            <a:pPr>
              <a:defRPr/>
            </a:pPr>
            <a:fld id="{E9D646C2-BAFB-430C-B5F9-D0407ECF0282}" type="datetime1">
              <a:rPr lang="en-US" altLang="en-US"/>
              <a:pPr>
                <a:defRPr/>
              </a:pPr>
              <a:t>1/12/2017</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FD0A9D15-6AD5-4E7F-8829-3A2A455B323B}" type="slidenum">
              <a:rPr lang="en-US"/>
              <a:pPr>
                <a:defRPr/>
              </a:pPr>
              <a:t>‹#›</a:t>
            </a:fld>
            <a:endParaRPr lang="en-US"/>
          </a:p>
        </p:txBody>
      </p:sp>
      <p:sp>
        <p:nvSpPr>
          <p:cNvPr id="3" name="Rectangle 8"/>
          <p:cNvSpPr>
            <a:spLocks noGrp="1" noChangeArrowheads="1"/>
          </p:cNvSpPr>
          <p:nvPr>
            <p:ph type="dt" sz="half" idx="11"/>
          </p:nvPr>
        </p:nvSpPr>
        <p:spPr>
          <a:ln/>
        </p:spPr>
        <p:txBody>
          <a:bodyPr/>
          <a:lstStyle>
            <a:lvl1pPr>
              <a:defRPr/>
            </a:lvl1pPr>
          </a:lstStyle>
          <a:p>
            <a:pPr>
              <a:defRPr/>
            </a:pPr>
            <a:fld id="{6E6A3F20-15F6-4A75-AF67-81AA9AAE863D}" type="datetime1">
              <a:rPr lang="en-US" altLang="en-US"/>
              <a:pPr>
                <a:defRPr/>
              </a:pPr>
              <a:t>1/12/2017</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3050"/>
            <a:ext cx="391160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8200" y="273050"/>
            <a:ext cx="664527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3725" y="1435100"/>
            <a:ext cx="39116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CA80012-20C7-4582-A96F-DB4DF81A3666}" type="slidenum">
              <a:rPr lang="en-US"/>
              <a:pPr>
                <a:defRPr/>
              </a:pPr>
              <a:t>‹#›</a:t>
            </a:fld>
            <a:endParaRPr lang="en-US"/>
          </a:p>
        </p:txBody>
      </p:sp>
      <p:sp>
        <p:nvSpPr>
          <p:cNvPr id="6" name="Rectangle 8"/>
          <p:cNvSpPr>
            <a:spLocks noGrp="1" noChangeArrowheads="1"/>
          </p:cNvSpPr>
          <p:nvPr>
            <p:ph type="dt" sz="half" idx="11"/>
          </p:nvPr>
        </p:nvSpPr>
        <p:spPr>
          <a:ln/>
        </p:spPr>
        <p:txBody>
          <a:bodyPr/>
          <a:lstStyle>
            <a:lvl1pPr>
              <a:defRPr/>
            </a:lvl1pPr>
          </a:lstStyle>
          <a:p>
            <a:pPr>
              <a:defRPr/>
            </a:pPr>
            <a:fld id="{CAA404E5-97E3-4BFE-BD74-DDF460A6C8DC}" type="datetime1">
              <a:rPr lang="en-US" altLang="en-US"/>
              <a:pPr>
                <a:defRPr/>
              </a:pPr>
              <a:t>1/12/2017</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50" y="4800600"/>
            <a:ext cx="7132638"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30450" y="612775"/>
            <a:ext cx="713263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30450" y="5367338"/>
            <a:ext cx="713263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9E5A842D-0426-4C3D-B27F-577349F27674}" type="slidenum">
              <a:rPr lang="en-US"/>
              <a:pPr>
                <a:defRPr/>
              </a:pPr>
              <a:t>‹#›</a:t>
            </a:fld>
            <a:endParaRPr lang="en-US"/>
          </a:p>
        </p:txBody>
      </p:sp>
      <p:sp>
        <p:nvSpPr>
          <p:cNvPr id="6" name="Rectangle 8"/>
          <p:cNvSpPr>
            <a:spLocks noGrp="1" noChangeArrowheads="1"/>
          </p:cNvSpPr>
          <p:nvPr>
            <p:ph type="dt" sz="half" idx="11"/>
          </p:nvPr>
        </p:nvSpPr>
        <p:spPr>
          <a:ln/>
        </p:spPr>
        <p:txBody>
          <a:bodyPr/>
          <a:lstStyle>
            <a:lvl1pPr>
              <a:defRPr/>
            </a:lvl1pPr>
          </a:lstStyle>
          <a:p>
            <a:pPr>
              <a:defRPr/>
            </a:pPr>
            <a:fld id="{51001BC0-5D60-4571-A477-822E4A9685C6}" type="datetime1">
              <a:rPr lang="en-US" altLang="en-US"/>
              <a:pPr>
                <a:defRPr/>
              </a:pPr>
              <a:t>1/12/2017</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8125" y="457200"/>
            <a:ext cx="11291888" cy="5111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238125" y="1863725"/>
            <a:ext cx="11291888" cy="4491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p:txBody>
      </p:sp>
      <p:sp>
        <p:nvSpPr>
          <p:cNvPr id="1028" name="Line 4"/>
          <p:cNvSpPr>
            <a:spLocks noChangeShapeType="1"/>
          </p:cNvSpPr>
          <p:nvPr/>
        </p:nvSpPr>
        <p:spPr bwMode="auto">
          <a:xfrm flipV="1">
            <a:off x="381000" y="968375"/>
            <a:ext cx="11172825" cy="0"/>
          </a:xfrm>
          <a:prstGeom prst="line">
            <a:avLst/>
          </a:prstGeom>
          <a:noFill/>
          <a:ln w="9525">
            <a:solidFill>
              <a:schemeClr val="tx1"/>
            </a:solidFill>
            <a:round/>
            <a:headEnd/>
            <a:tailEnd/>
          </a:ln>
        </p:spPr>
        <p:txBody>
          <a:bodyPr/>
          <a:lstStyle/>
          <a:p>
            <a:pPr algn="ctr">
              <a:defRPr/>
            </a:pPr>
            <a:endParaRPr lang="en-US"/>
          </a:p>
        </p:txBody>
      </p:sp>
      <p:sp>
        <p:nvSpPr>
          <p:cNvPr id="448518" name="Rectangle 6"/>
          <p:cNvSpPr>
            <a:spLocks noGrp="1" noChangeArrowheads="1"/>
          </p:cNvSpPr>
          <p:nvPr>
            <p:ph type="sldNum" sz="quarter" idx="4"/>
          </p:nvPr>
        </p:nvSpPr>
        <p:spPr bwMode="black">
          <a:xfrm>
            <a:off x="228600" y="6553200"/>
            <a:ext cx="476250" cy="1841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eaLnBrk="1" hangingPunct="1">
              <a:spcBef>
                <a:spcPct val="0"/>
              </a:spcBef>
              <a:defRPr sz="800">
                <a:latin typeface="+mn-lt"/>
                <a:cs typeface="+mn-cs"/>
              </a:defRPr>
            </a:lvl1pPr>
          </a:lstStyle>
          <a:p>
            <a:pPr>
              <a:defRPr/>
            </a:pPr>
            <a:fld id="{D698C850-EE6C-4C99-BF89-30256EE745F8}" type="slidenum">
              <a:rPr lang="en-US"/>
              <a:pPr>
                <a:defRPr/>
              </a:pPr>
              <a:t>‹#›</a:t>
            </a:fld>
            <a:endParaRPr lang="en-US"/>
          </a:p>
        </p:txBody>
      </p:sp>
      <p:sp>
        <p:nvSpPr>
          <p:cNvPr id="448520" name="Rectangle 8"/>
          <p:cNvSpPr>
            <a:spLocks noGrp="1" noChangeArrowheads="1"/>
          </p:cNvSpPr>
          <p:nvPr>
            <p:ph type="dt" sz="half" idx="2"/>
          </p:nvPr>
        </p:nvSpPr>
        <p:spPr bwMode="auto">
          <a:xfrm>
            <a:off x="685800" y="6553200"/>
            <a:ext cx="1306513" cy="1841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a:defRPr sz="800"/>
            </a:lvl1pPr>
          </a:lstStyle>
          <a:p>
            <a:pPr>
              <a:defRPr/>
            </a:pPr>
            <a:fld id="{3510AAFF-23FC-48F1-BB03-522193471CA7}" type="datetime1">
              <a:rPr lang="en-US" altLang="en-US"/>
              <a:pPr>
                <a:defRPr/>
              </a:pPr>
              <a:t>1/12/2017</a:t>
            </a:fld>
            <a:endParaRPr lang="en-US" altLang="en-US"/>
          </a:p>
        </p:txBody>
      </p:sp>
      <p:sp>
        <p:nvSpPr>
          <p:cNvPr id="98315"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sp>
        <p:nvSpPr>
          <p:cNvPr id="98316"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pic>
        <p:nvPicPr>
          <p:cNvPr id="1036" name="Picture 8" descr="SMT Logo"/>
          <p:cNvPicPr>
            <a:picLocks noChangeAspect="1" noChangeArrowheads="1"/>
          </p:cNvPicPr>
          <p:nvPr/>
        </p:nvPicPr>
        <p:blipFill>
          <a:blip r:embed="rId13"/>
          <a:srcRect/>
          <a:stretch>
            <a:fillRect/>
          </a:stretch>
        </p:blipFill>
        <p:spPr bwMode="auto">
          <a:xfrm>
            <a:off x="203200" y="152400"/>
            <a:ext cx="1244600" cy="358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6" r:id="rId1"/>
    <p:sldLayoutId id="2147483665" r:id="rId2"/>
    <p:sldLayoutId id="2147483664" r:id="rId3"/>
    <p:sldLayoutId id="2147483663" r:id="rId4"/>
    <p:sldLayoutId id="2147483662" r:id="rId5"/>
    <p:sldLayoutId id="2147483661" r:id="rId6"/>
    <p:sldLayoutId id="2147483660" r:id="rId7"/>
    <p:sldLayoutId id="2147483659" r:id="rId8"/>
    <p:sldLayoutId id="2147483658" r:id="rId9"/>
    <p:sldLayoutId id="2147483657" r:id="rId10"/>
    <p:sldLayoutId id="2147483656" r:id="rId11"/>
  </p:sldLayoutIdLst>
  <p:hf hdr="0" dt="0"/>
  <p:txStyles>
    <p:titleStyle>
      <a:lvl1pPr algn="l" rtl="0" eaLnBrk="0" fontAlgn="base" hangingPunct="0">
        <a:lnSpc>
          <a:spcPct val="90000"/>
        </a:lnSpc>
        <a:spcBef>
          <a:spcPct val="0"/>
        </a:spcBef>
        <a:spcAft>
          <a:spcPct val="0"/>
        </a:spcAft>
        <a:defRPr sz="2200">
          <a:solidFill>
            <a:schemeClr val="hlink"/>
          </a:solidFill>
          <a:latin typeface="+mj-lt"/>
          <a:ea typeface="+mj-ea"/>
          <a:cs typeface="+mj-cs"/>
        </a:defRPr>
      </a:lvl1pPr>
      <a:lvl2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2pPr>
      <a:lvl3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3pPr>
      <a:lvl4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4pPr>
      <a:lvl5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5pPr>
      <a:lvl6pPr marL="4572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6pPr>
      <a:lvl7pPr marL="9144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7pPr>
      <a:lvl8pPr marL="13716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8pPr>
      <a:lvl9pPr marL="18288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9pPr>
    </p:titleStyle>
    <p:bodyStyle>
      <a:lvl1pPr marL="173038" indent="-173038" algn="l" rtl="0" eaLnBrk="0" fontAlgn="base" hangingPunct="0">
        <a:spcBef>
          <a:spcPct val="20000"/>
        </a:spcBef>
        <a:spcAft>
          <a:spcPct val="0"/>
        </a:spcAft>
        <a:buClr>
          <a:schemeClr val="tx1"/>
        </a:buClr>
        <a:buFont typeface="Wingdings" pitchFamily="2" charset="2"/>
        <a:buChar char="§"/>
        <a:defRPr sz="1600">
          <a:solidFill>
            <a:schemeClr val="tx1"/>
          </a:solidFill>
          <a:latin typeface="+mn-lt"/>
          <a:ea typeface="+mn-ea"/>
          <a:cs typeface="+mn-cs"/>
        </a:defRPr>
      </a:lvl1pPr>
      <a:lvl2pPr marL="509588" indent="-163513" algn="l" rtl="0" eaLnBrk="0" fontAlgn="base" hangingPunct="0">
        <a:spcBef>
          <a:spcPct val="20000"/>
        </a:spcBef>
        <a:spcAft>
          <a:spcPct val="0"/>
        </a:spcAft>
        <a:buClr>
          <a:schemeClr val="tx1"/>
        </a:buClr>
        <a:buFont typeface="Arial" charset="0"/>
        <a:buChar char="–"/>
        <a:defRPr sz="1600">
          <a:solidFill>
            <a:schemeClr val="tx1"/>
          </a:solidFill>
          <a:latin typeface="+mn-lt"/>
          <a:cs typeface="+mn-cs"/>
        </a:defRPr>
      </a:lvl2pPr>
      <a:lvl3pPr marL="855663" indent="-173038" algn="l" rtl="0" eaLnBrk="0" fontAlgn="base" hangingPunct="0">
        <a:spcBef>
          <a:spcPct val="20000"/>
        </a:spcBef>
        <a:spcAft>
          <a:spcPct val="0"/>
        </a:spcAft>
        <a:buClr>
          <a:schemeClr val="tx1"/>
        </a:buClr>
        <a:buChar char="•"/>
        <a:defRPr sz="1600">
          <a:solidFill>
            <a:schemeClr val="tx1"/>
          </a:solidFill>
          <a:latin typeface="+mn-lt"/>
          <a:cs typeface="+mn-cs"/>
        </a:defRPr>
      </a:lvl3pPr>
      <a:lvl4pPr marL="1203325" indent="-173038" algn="l" rtl="0" eaLnBrk="0" fontAlgn="base" hangingPunct="0">
        <a:spcBef>
          <a:spcPct val="20000"/>
        </a:spcBef>
        <a:spcAft>
          <a:spcPct val="0"/>
        </a:spcAft>
        <a:buClr>
          <a:schemeClr val="bg1"/>
        </a:buClr>
        <a:buChar char="–"/>
        <a:defRPr sz="1600">
          <a:solidFill>
            <a:schemeClr val="bg1"/>
          </a:solidFill>
          <a:latin typeface="+mn-lt"/>
          <a:cs typeface="+mn-cs"/>
        </a:defRPr>
      </a:lvl4pPr>
      <a:lvl5pPr marL="1539875" indent="-163513" algn="l" rtl="0" eaLnBrk="0" fontAlgn="base" hangingPunct="0">
        <a:spcBef>
          <a:spcPct val="20000"/>
        </a:spcBef>
        <a:spcAft>
          <a:spcPct val="0"/>
        </a:spcAft>
        <a:buClr>
          <a:schemeClr val="bg1"/>
        </a:buClr>
        <a:buChar char="»"/>
        <a:defRPr sz="1600">
          <a:solidFill>
            <a:schemeClr val="bg1"/>
          </a:solidFill>
          <a:latin typeface="+mn-lt"/>
          <a:cs typeface="+mn-cs"/>
        </a:defRPr>
      </a:lvl5pPr>
      <a:lvl6pPr marL="1997075" indent="-163513" algn="l" rtl="0" eaLnBrk="0" fontAlgn="base" hangingPunct="0">
        <a:spcBef>
          <a:spcPct val="20000"/>
        </a:spcBef>
        <a:spcAft>
          <a:spcPct val="0"/>
        </a:spcAft>
        <a:buClr>
          <a:schemeClr val="bg1"/>
        </a:buClr>
        <a:buChar char="»"/>
        <a:defRPr sz="1600">
          <a:solidFill>
            <a:schemeClr val="bg1"/>
          </a:solidFill>
          <a:latin typeface="+mn-lt"/>
          <a:cs typeface="+mn-cs"/>
        </a:defRPr>
      </a:lvl6pPr>
      <a:lvl7pPr marL="2454275" indent="-163513" algn="l" rtl="0" eaLnBrk="0" fontAlgn="base" hangingPunct="0">
        <a:spcBef>
          <a:spcPct val="20000"/>
        </a:spcBef>
        <a:spcAft>
          <a:spcPct val="0"/>
        </a:spcAft>
        <a:buClr>
          <a:schemeClr val="bg1"/>
        </a:buClr>
        <a:buChar char="»"/>
        <a:defRPr sz="1600">
          <a:solidFill>
            <a:schemeClr val="bg1"/>
          </a:solidFill>
          <a:latin typeface="+mn-lt"/>
          <a:cs typeface="+mn-cs"/>
        </a:defRPr>
      </a:lvl7pPr>
      <a:lvl8pPr marL="2911475" indent="-163513" algn="l" rtl="0" eaLnBrk="0" fontAlgn="base" hangingPunct="0">
        <a:spcBef>
          <a:spcPct val="20000"/>
        </a:spcBef>
        <a:spcAft>
          <a:spcPct val="0"/>
        </a:spcAft>
        <a:buClr>
          <a:schemeClr val="bg1"/>
        </a:buClr>
        <a:buChar char="»"/>
        <a:defRPr sz="1600">
          <a:solidFill>
            <a:schemeClr val="bg1"/>
          </a:solidFill>
          <a:latin typeface="+mn-lt"/>
          <a:cs typeface="+mn-cs"/>
        </a:defRPr>
      </a:lvl8pPr>
      <a:lvl9pPr marL="3368675" indent="-163513" algn="l" rtl="0" eaLnBrk="0" fontAlgn="base" hangingPunct="0">
        <a:spcBef>
          <a:spcPct val="20000"/>
        </a:spcBef>
        <a:spcAft>
          <a:spcPct val="0"/>
        </a:spcAft>
        <a:buClr>
          <a:schemeClr val="bg1"/>
        </a:buClr>
        <a:buChar char="»"/>
        <a:defRPr sz="1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Line 4"/>
          <p:cNvSpPr>
            <a:spLocks noChangeShapeType="1"/>
          </p:cNvSpPr>
          <p:nvPr/>
        </p:nvSpPr>
        <p:spPr bwMode="auto">
          <a:xfrm flipV="1">
            <a:off x="357188" y="1323975"/>
            <a:ext cx="11172825" cy="0"/>
          </a:xfrm>
          <a:prstGeom prst="line">
            <a:avLst/>
          </a:prstGeom>
          <a:noFill/>
          <a:ln w="9525">
            <a:solidFill>
              <a:schemeClr val="tx1"/>
            </a:solidFill>
            <a:round/>
            <a:headEnd/>
            <a:tailEnd/>
          </a:ln>
        </p:spPr>
        <p:txBody>
          <a:bodyPr/>
          <a:lstStyle/>
          <a:p>
            <a:pPr algn="ctr">
              <a:defRPr/>
            </a:pPr>
            <a:endParaRPr lang="en-US"/>
          </a:p>
        </p:txBody>
      </p:sp>
      <p:pic>
        <p:nvPicPr>
          <p:cNvPr id="13316"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pic>
        <p:nvPicPr>
          <p:cNvPr id="13317"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sp>
        <p:nvSpPr>
          <p:cNvPr id="19"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sp>
        <p:nvSpPr>
          <p:cNvPr id="13321" name="Rectangle 2"/>
          <p:cNvSpPr>
            <a:spLocks noGrp="1" noChangeArrowheads="1"/>
          </p:cNvSpPr>
          <p:nvPr>
            <p:ph type="title"/>
          </p:nvPr>
        </p:nvSpPr>
        <p:spPr bwMode="auto">
          <a:xfrm>
            <a:off x="238125" y="515938"/>
            <a:ext cx="11291888" cy="8159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677" r:id="rId1"/>
    <p:sldLayoutId id="2147483676" r:id="rId2"/>
    <p:sldLayoutId id="2147483675" r:id="rId3"/>
    <p:sldLayoutId id="2147483674" r:id="rId4"/>
    <p:sldLayoutId id="2147483673" r:id="rId5"/>
    <p:sldLayoutId id="2147483672" r:id="rId6"/>
    <p:sldLayoutId id="2147483671" r:id="rId7"/>
    <p:sldLayoutId id="2147483670" r:id="rId8"/>
    <p:sldLayoutId id="2147483669" r:id="rId9"/>
    <p:sldLayoutId id="2147483668" r:id="rId10"/>
    <p:sldLayoutId id="214748366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Line 4"/>
          <p:cNvSpPr>
            <a:spLocks noChangeShapeType="1"/>
          </p:cNvSpPr>
          <p:nvPr/>
        </p:nvSpPr>
        <p:spPr bwMode="auto">
          <a:xfrm flipV="1">
            <a:off x="357188" y="1323975"/>
            <a:ext cx="11172825" cy="0"/>
          </a:xfrm>
          <a:prstGeom prst="line">
            <a:avLst/>
          </a:prstGeom>
          <a:noFill/>
          <a:ln w="9525">
            <a:solidFill>
              <a:schemeClr val="tx1"/>
            </a:solidFill>
            <a:round/>
            <a:headEnd/>
            <a:tailEnd/>
          </a:ln>
        </p:spPr>
        <p:txBody>
          <a:bodyPr/>
          <a:lstStyle/>
          <a:p>
            <a:pPr algn="ctr">
              <a:defRPr/>
            </a:pPr>
            <a:endParaRPr lang="en-US"/>
          </a:p>
        </p:txBody>
      </p:sp>
      <p:sp>
        <p:nvSpPr>
          <p:cNvPr id="275459" name="Rectangle 6"/>
          <p:cNvSpPr>
            <a:spLocks noChangeArrowheads="1"/>
          </p:cNvSpPr>
          <p:nvPr/>
        </p:nvSpPr>
        <p:spPr bwMode="black">
          <a:xfrm>
            <a:off x="9866313" y="6537325"/>
            <a:ext cx="1784350" cy="184150"/>
          </a:xfrm>
          <a:prstGeom prst="rect">
            <a:avLst/>
          </a:prstGeom>
          <a:noFill/>
          <a:ln>
            <a:noFill/>
          </a:ln>
          <a:extLst/>
        </p:spPr>
        <p:txBody>
          <a:bodyPr lIns="92075" tIns="46038" rIns="92075" bIns="46038"/>
          <a:lstStyle>
            <a:lvl1pPr algn="l" eaLnBrk="0" hangingPunct="0">
              <a:defRPr>
                <a:solidFill>
                  <a:schemeClr val="tx1"/>
                </a:solidFill>
                <a:latin typeface="Arial" charset="0"/>
                <a:cs typeface="Arial" charset="0"/>
              </a:defRPr>
            </a:lvl1pPr>
            <a:lvl2pPr marL="742950" indent="-285750" algn="l" eaLnBrk="0" hangingPunct="0">
              <a:defRPr>
                <a:solidFill>
                  <a:schemeClr val="tx1"/>
                </a:solidFill>
                <a:latin typeface="Arial" charset="0"/>
                <a:cs typeface="Arial" charset="0"/>
              </a:defRPr>
            </a:lvl2pPr>
            <a:lvl3pPr marL="1143000" indent="-228600" algn="l" eaLnBrk="0" hangingPunct="0">
              <a:defRPr>
                <a:solidFill>
                  <a:schemeClr val="tx1"/>
                </a:solidFill>
                <a:latin typeface="Arial" charset="0"/>
                <a:cs typeface="Arial" charset="0"/>
              </a:defRPr>
            </a:lvl3pPr>
            <a:lvl4pPr marL="1600200" indent="-228600" algn="l" eaLnBrk="0" hangingPunct="0">
              <a:defRPr>
                <a:solidFill>
                  <a:schemeClr val="tx1"/>
                </a:solidFill>
                <a:latin typeface="Arial" charset="0"/>
                <a:cs typeface="Arial" charset="0"/>
              </a:defRPr>
            </a:lvl4pPr>
            <a:lvl5pPr marL="2057400" indent="-228600" algn="l"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r>
              <a:rPr lang="en-US" altLang="en-US" sz="800" smtClean="0"/>
              <a:t>© 2013 IBM Corporation</a:t>
            </a:r>
            <a:endParaRPr lang="en-US" altLang="en-US" smtClean="0"/>
          </a:p>
        </p:txBody>
      </p:sp>
      <p:pic>
        <p:nvPicPr>
          <p:cNvPr id="25604"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pic>
        <p:nvPicPr>
          <p:cNvPr id="25605"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sp>
        <p:nvSpPr>
          <p:cNvPr id="10246" name="Text Box 8"/>
          <p:cNvSpPr txBox="1">
            <a:spLocks noChangeArrowheads="1"/>
          </p:cNvSpPr>
          <p:nvPr/>
        </p:nvSpPr>
        <p:spPr bwMode="auto">
          <a:xfrm>
            <a:off x="296863" y="6172200"/>
            <a:ext cx="5111750" cy="458788"/>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defRPr/>
            </a:pPr>
            <a:r>
              <a:rPr lang="en-US" sz="800" smtClean="0"/>
              <a:t>This report is solely for the use of Client personnel.  No part of it may be circulated, quoted, or reproduced for distribution outside the Client organization without prior written approval from IBM. This material was used by IBM during an oral presentation;  it is not a complete record of the discussion.</a:t>
            </a:r>
          </a:p>
        </p:txBody>
      </p:sp>
      <p:pic>
        <p:nvPicPr>
          <p:cNvPr id="25607" name="Picture 9"/>
          <p:cNvPicPr>
            <a:picLocks noChangeAspect="1" noChangeArrowheads="1"/>
          </p:cNvPicPr>
          <p:nvPr/>
        </p:nvPicPr>
        <p:blipFill>
          <a:blip r:embed="rId14"/>
          <a:srcRect/>
          <a:stretch>
            <a:fillRect/>
          </a:stretch>
        </p:blipFill>
        <p:spPr bwMode="auto">
          <a:xfrm>
            <a:off x="355600" y="3665538"/>
            <a:ext cx="11222038" cy="2420937"/>
          </a:xfrm>
          <a:prstGeom prst="rect">
            <a:avLst/>
          </a:prstGeom>
          <a:noFill/>
          <a:ln w="12700" algn="ctr">
            <a:noFill/>
            <a:miter lim="800000"/>
            <a:headEnd/>
            <a:tailEnd/>
          </a:ln>
        </p:spPr>
      </p:pic>
      <p:sp>
        <p:nvSpPr>
          <p:cNvPr id="10248"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sp>
        <p:nvSpPr>
          <p:cNvPr id="25609" name="Rectangle 2"/>
          <p:cNvSpPr>
            <a:spLocks noGrp="1" noChangeArrowheads="1"/>
          </p:cNvSpPr>
          <p:nvPr>
            <p:ph type="title"/>
          </p:nvPr>
        </p:nvSpPr>
        <p:spPr bwMode="auto">
          <a:xfrm>
            <a:off x="908050" y="2133600"/>
            <a:ext cx="10979150" cy="15017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25610" name="Rectangle 3"/>
          <p:cNvSpPr>
            <a:spLocks noGrp="1" noChangeArrowheads="1"/>
          </p:cNvSpPr>
          <p:nvPr>
            <p:ph type="body" idx="1"/>
          </p:nvPr>
        </p:nvSpPr>
        <p:spPr bwMode="auto">
          <a:xfrm>
            <a:off x="1651000" y="4038600"/>
            <a:ext cx="8667750"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add subtitle</a:t>
            </a:r>
          </a:p>
        </p:txBody>
      </p:sp>
    </p:spTree>
  </p:cSld>
  <p:clrMap bg1="lt1" tx1="dk1" bg2="lt2" tx2="dk2" accent1="accent1" accent2="accent2" accent3="accent3" accent4="accent4" accent5="accent5" accent6="accent6" hlink="hlink" folHlink="folHlink"/>
  <p:sldLayoutIdLst>
    <p:sldLayoutId id="2147483688" r:id="rId1"/>
    <p:sldLayoutId id="2147483687" r:id="rId2"/>
    <p:sldLayoutId id="2147483686" r:id="rId3"/>
    <p:sldLayoutId id="2147483685" r:id="rId4"/>
    <p:sldLayoutId id="2147483684" r:id="rId5"/>
    <p:sldLayoutId id="2147483683" r:id="rId6"/>
    <p:sldLayoutId id="2147483682" r:id="rId7"/>
    <p:sldLayoutId id="2147483681" r:id="rId8"/>
    <p:sldLayoutId id="2147483680" r:id="rId9"/>
    <p:sldLayoutId id="2147483679" r:id="rId10"/>
    <p:sldLayoutId id="2147483678" r:id="rId11"/>
  </p:sldLayoutIdLst>
  <p:hf hdr="0" dt="0"/>
  <p:txStyles>
    <p:titleStyle>
      <a:lvl1pPr algn="l" rtl="0" eaLnBrk="0" fontAlgn="base" hangingPunct="0">
        <a:lnSpc>
          <a:spcPct val="90000"/>
        </a:lnSpc>
        <a:spcBef>
          <a:spcPct val="0"/>
        </a:spcBef>
        <a:spcAft>
          <a:spcPct val="0"/>
        </a:spcAft>
        <a:defRPr sz="2200">
          <a:solidFill>
            <a:schemeClr val="hlink"/>
          </a:solidFill>
          <a:latin typeface="+mj-lt"/>
          <a:ea typeface="+mj-ea"/>
          <a:cs typeface="+mj-cs"/>
        </a:defRPr>
      </a:lvl1pPr>
      <a:lvl2pPr algn="l" rtl="0" eaLnBrk="0" fontAlgn="base" hangingPunct="0">
        <a:lnSpc>
          <a:spcPct val="90000"/>
        </a:lnSpc>
        <a:spcBef>
          <a:spcPct val="0"/>
        </a:spcBef>
        <a:spcAft>
          <a:spcPct val="0"/>
        </a:spcAft>
        <a:defRPr sz="2200">
          <a:solidFill>
            <a:schemeClr val="hlink"/>
          </a:solidFill>
          <a:latin typeface="Arial" charset="0"/>
          <a:cs typeface="Arial" charset="0"/>
        </a:defRPr>
      </a:lvl2pPr>
      <a:lvl3pPr algn="l" rtl="0" eaLnBrk="0" fontAlgn="base" hangingPunct="0">
        <a:lnSpc>
          <a:spcPct val="90000"/>
        </a:lnSpc>
        <a:spcBef>
          <a:spcPct val="0"/>
        </a:spcBef>
        <a:spcAft>
          <a:spcPct val="0"/>
        </a:spcAft>
        <a:defRPr sz="2200">
          <a:solidFill>
            <a:schemeClr val="hlink"/>
          </a:solidFill>
          <a:latin typeface="Arial" charset="0"/>
          <a:cs typeface="Arial" charset="0"/>
        </a:defRPr>
      </a:lvl3pPr>
      <a:lvl4pPr algn="l" rtl="0" eaLnBrk="0" fontAlgn="base" hangingPunct="0">
        <a:lnSpc>
          <a:spcPct val="90000"/>
        </a:lnSpc>
        <a:spcBef>
          <a:spcPct val="0"/>
        </a:spcBef>
        <a:spcAft>
          <a:spcPct val="0"/>
        </a:spcAft>
        <a:defRPr sz="2200">
          <a:solidFill>
            <a:schemeClr val="hlink"/>
          </a:solidFill>
          <a:latin typeface="Arial" charset="0"/>
          <a:cs typeface="Arial" charset="0"/>
        </a:defRPr>
      </a:lvl4pPr>
      <a:lvl5pPr algn="l" rtl="0" eaLnBrk="0" fontAlgn="base" hangingPunct="0">
        <a:lnSpc>
          <a:spcPct val="90000"/>
        </a:lnSpc>
        <a:spcBef>
          <a:spcPct val="0"/>
        </a:spcBef>
        <a:spcAft>
          <a:spcPct val="0"/>
        </a:spcAft>
        <a:defRPr sz="2200">
          <a:solidFill>
            <a:schemeClr val="hlink"/>
          </a:solidFill>
          <a:latin typeface="Arial" charset="0"/>
          <a:cs typeface="Arial" charset="0"/>
        </a:defRPr>
      </a:lvl5pPr>
      <a:lvl6pPr marL="457200" algn="l" rtl="0" fontAlgn="base">
        <a:lnSpc>
          <a:spcPct val="90000"/>
        </a:lnSpc>
        <a:spcBef>
          <a:spcPct val="0"/>
        </a:spcBef>
        <a:spcAft>
          <a:spcPct val="0"/>
        </a:spcAft>
        <a:defRPr sz="2200">
          <a:solidFill>
            <a:schemeClr val="hlink"/>
          </a:solidFill>
          <a:latin typeface="Arial" charset="0"/>
          <a:cs typeface="Arial" charset="0"/>
        </a:defRPr>
      </a:lvl6pPr>
      <a:lvl7pPr marL="914400" algn="l" rtl="0" fontAlgn="base">
        <a:lnSpc>
          <a:spcPct val="90000"/>
        </a:lnSpc>
        <a:spcBef>
          <a:spcPct val="0"/>
        </a:spcBef>
        <a:spcAft>
          <a:spcPct val="0"/>
        </a:spcAft>
        <a:defRPr sz="2200">
          <a:solidFill>
            <a:schemeClr val="hlink"/>
          </a:solidFill>
          <a:latin typeface="Arial" charset="0"/>
          <a:cs typeface="Arial" charset="0"/>
        </a:defRPr>
      </a:lvl7pPr>
      <a:lvl8pPr marL="1371600" algn="l" rtl="0" fontAlgn="base">
        <a:lnSpc>
          <a:spcPct val="90000"/>
        </a:lnSpc>
        <a:spcBef>
          <a:spcPct val="0"/>
        </a:spcBef>
        <a:spcAft>
          <a:spcPct val="0"/>
        </a:spcAft>
        <a:defRPr sz="2200">
          <a:solidFill>
            <a:schemeClr val="hlink"/>
          </a:solidFill>
          <a:latin typeface="Arial" charset="0"/>
          <a:cs typeface="Arial" charset="0"/>
        </a:defRPr>
      </a:lvl8pPr>
      <a:lvl9pPr marL="1828800" algn="l" rtl="0" fontAlgn="base">
        <a:lnSpc>
          <a:spcPct val="90000"/>
        </a:lnSpc>
        <a:spcBef>
          <a:spcPct val="0"/>
        </a:spcBef>
        <a:spcAft>
          <a:spcPct val="0"/>
        </a:spcAft>
        <a:defRPr sz="2200">
          <a:solidFill>
            <a:schemeClr val="hlink"/>
          </a:solidFill>
          <a:latin typeface="Arial" charset="0"/>
          <a:cs typeface="Arial" charset="0"/>
        </a:defRPr>
      </a:lvl9pPr>
    </p:titleStyle>
    <p:bodyStyle>
      <a:lvl1pPr marL="173038" indent="-173038" algn="ctr" rtl="0" eaLnBrk="0" fontAlgn="base" hangingPunct="0">
        <a:spcBef>
          <a:spcPct val="20000"/>
        </a:spcBef>
        <a:spcAft>
          <a:spcPct val="0"/>
        </a:spcAft>
        <a:buClr>
          <a:schemeClr val="tx1"/>
        </a:buClr>
        <a:buFont typeface="Wingdings" pitchFamily="2" charset="2"/>
        <a:defRPr sz="1600">
          <a:solidFill>
            <a:schemeClr val="tx1"/>
          </a:solidFill>
          <a:latin typeface="+mn-lt"/>
          <a:ea typeface="+mn-ea"/>
          <a:cs typeface="+mn-cs"/>
        </a:defRPr>
      </a:lvl1pPr>
      <a:lvl2pPr marL="509588" indent="-163513" algn="l" rtl="0" eaLnBrk="0" fontAlgn="base" hangingPunct="0">
        <a:spcBef>
          <a:spcPct val="20000"/>
        </a:spcBef>
        <a:spcAft>
          <a:spcPct val="0"/>
        </a:spcAft>
        <a:buClr>
          <a:schemeClr val="tx1"/>
        </a:buClr>
        <a:buFont typeface="Arial" charset="0"/>
        <a:defRPr sz="1600">
          <a:solidFill>
            <a:schemeClr val="tx1"/>
          </a:solidFill>
          <a:latin typeface="+mn-lt"/>
          <a:cs typeface="+mn-cs"/>
        </a:defRPr>
      </a:lvl2pPr>
      <a:lvl3pPr marL="855663" indent="-173038" algn="l" rtl="0" eaLnBrk="0" fontAlgn="base" hangingPunct="0">
        <a:spcBef>
          <a:spcPct val="20000"/>
        </a:spcBef>
        <a:spcAft>
          <a:spcPct val="0"/>
        </a:spcAft>
        <a:buClr>
          <a:schemeClr val="tx1"/>
        </a:buClr>
        <a:buChar char="•"/>
        <a:defRPr sz="1600">
          <a:solidFill>
            <a:schemeClr val="tx1"/>
          </a:solidFill>
          <a:latin typeface="+mn-lt"/>
          <a:cs typeface="+mn-cs"/>
        </a:defRPr>
      </a:lvl3pPr>
      <a:lvl4pPr marL="1203325" indent="-173038" algn="l" rtl="0" eaLnBrk="0" fontAlgn="base" hangingPunct="0">
        <a:spcBef>
          <a:spcPct val="20000"/>
        </a:spcBef>
        <a:spcAft>
          <a:spcPct val="0"/>
        </a:spcAft>
        <a:buClr>
          <a:schemeClr val="bg1"/>
        </a:buClr>
        <a:buChar char="–"/>
        <a:defRPr sz="1600">
          <a:solidFill>
            <a:schemeClr val="bg1"/>
          </a:solidFill>
          <a:latin typeface="+mn-lt"/>
          <a:cs typeface="+mn-cs"/>
        </a:defRPr>
      </a:lvl4pPr>
      <a:lvl5pPr marL="1539875" indent="-163513" algn="l" rtl="0" eaLnBrk="0" fontAlgn="base" hangingPunct="0">
        <a:spcBef>
          <a:spcPct val="20000"/>
        </a:spcBef>
        <a:spcAft>
          <a:spcPct val="0"/>
        </a:spcAft>
        <a:buClr>
          <a:schemeClr val="bg1"/>
        </a:buClr>
        <a:buChar char="»"/>
        <a:defRPr sz="1600">
          <a:solidFill>
            <a:schemeClr val="bg1"/>
          </a:solidFill>
          <a:latin typeface="+mn-lt"/>
          <a:cs typeface="+mn-cs"/>
        </a:defRPr>
      </a:lvl5pPr>
      <a:lvl6pPr marL="1997075" indent="-163513" algn="l" rtl="0" fontAlgn="base">
        <a:spcBef>
          <a:spcPct val="20000"/>
        </a:spcBef>
        <a:spcAft>
          <a:spcPct val="0"/>
        </a:spcAft>
        <a:buClr>
          <a:schemeClr val="bg1"/>
        </a:buClr>
        <a:buChar char="»"/>
        <a:defRPr sz="1600">
          <a:solidFill>
            <a:schemeClr val="bg1"/>
          </a:solidFill>
          <a:latin typeface="+mn-lt"/>
          <a:cs typeface="+mn-cs"/>
        </a:defRPr>
      </a:lvl6pPr>
      <a:lvl7pPr marL="2454275" indent="-163513" algn="l" rtl="0" fontAlgn="base">
        <a:spcBef>
          <a:spcPct val="20000"/>
        </a:spcBef>
        <a:spcAft>
          <a:spcPct val="0"/>
        </a:spcAft>
        <a:buClr>
          <a:schemeClr val="bg1"/>
        </a:buClr>
        <a:buChar char="»"/>
        <a:defRPr sz="1600">
          <a:solidFill>
            <a:schemeClr val="bg1"/>
          </a:solidFill>
          <a:latin typeface="+mn-lt"/>
          <a:cs typeface="+mn-cs"/>
        </a:defRPr>
      </a:lvl7pPr>
      <a:lvl8pPr marL="2911475" indent="-163513" algn="l" rtl="0" fontAlgn="base">
        <a:spcBef>
          <a:spcPct val="20000"/>
        </a:spcBef>
        <a:spcAft>
          <a:spcPct val="0"/>
        </a:spcAft>
        <a:buClr>
          <a:schemeClr val="bg1"/>
        </a:buClr>
        <a:buChar char="»"/>
        <a:defRPr sz="1600">
          <a:solidFill>
            <a:schemeClr val="bg1"/>
          </a:solidFill>
          <a:latin typeface="+mn-lt"/>
          <a:cs typeface="+mn-cs"/>
        </a:defRPr>
      </a:lvl8pPr>
      <a:lvl9pPr marL="3368675" indent="-163513" algn="l" rtl="0" fontAlgn="base">
        <a:spcBef>
          <a:spcPct val="20000"/>
        </a:spcBef>
        <a:spcAft>
          <a:spcPct val="0"/>
        </a:spcAft>
        <a:buClr>
          <a:schemeClr val="bg1"/>
        </a:buClr>
        <a:buChar char="»"/>
        <a:defRPr sz="1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Autofit/>
          </a:bodyPr>
          <a:lstStyle/>
          <a:p>
            <a:pPr algn="ctr"/>
            <a:r>
              <a:rPr lang="en-US" sz="3600" b="1" dirty="0" smtClean="0">
                <a:solidFill>
                  <a:schemeClr val="tx1"/>
                </a:solidFill>
                <a:cs typeface="Aharoni" pitchFamily="2" charset="-79"/>
              </a:rPr>
              <a:t>SMT Update </a:t>
            </a:r>
            <a:r>
              <a:rPr lang="en-US" sz="3600" b="1" dirty="0" smtClean="0">
                <a:solidFill>
                  <a:schemeClr val="tx1"/>
                </a:solidFill>
              </a:rPr>
              <a:t>To AMWG</a:t>
            </a:r>
            <a:br>
              <a:rPr lang="en-US" sz="3600" b="1" dirty="0" smtClean="0">
                <a:solidFill>
                  <a:schemeClr val="tx1"/>
                </a:solidFill>
              </a:rPr>
            </a:br>
            <a:endParaRPr lang="en-US" sz="3600" dirty="0">
              <a:solidFill>
                <a:schemeClr val="tx1"/>
              </a:solidFill>
            </a:endParaRPr>
          </a:p>
        </p:txBody>
      </p:sp>
      <p:sp>
        <p:nvSpPr>
          <p:cNvPr id="12" name="Subtitle 11"/>
          <p:cNvSpPr>
            <a:spLocks noGrp="1"/>
          </p:cNvSpPr>
          <p:nvPr>
            <p:ph type="subTitle" idx="1"/>
          </p:nvPr>
        </p:nvSpPr>
        <p:spPr>
          <a:xfrm>
            <a:off x="1783080" y="3581400"/>
            <a:ext cx="8321040" cy="1752600"/>
          </a:xfrm>
        </p:spPr>
        <p:txBody>
          <a:bodyPr/>
          <a:lstStyle/>
          <a:p>
            <a:r>
              <a:rPr lang="en-US" sz="2800" b="1" dirty="0" smtClean="0">
                <a:cs typeface="Aharoni" pitchFamily="2" charset="-79"/>
              </a:rPr>
              <a:t>January 19</a:t>
            </a:r>
            <a:r>
              <a:rPr lang="en-US" sz="2800" b="1" dirty="0" smtClean="0">
                <a:solidFill>
                  <a:schemeClr val="tx1"/>
                </a:solidFill>
                <a:cs typeface="Aharoni" pitchFamily="2" charset="-79"/>
              </a:rPr>
              <a:t>, 2017</a:t>
            </a:r>
            <a:r>
              <a:rPr lang="en-US" sz="2000" b="1" dirty="0">
                <a:cs typeface="Aharoni" pitchFamily="2" charset="-79"/>
              </a:rPr>
              <a:t/>
            </a:r>
            <a:br>
              <a:rPr lang="en-US" sz="2000" b="1" dirty="0">
                <a:cs typeface="Aharoni" pitchFamily="2" charset="-79"/>
              </a:rPr>
            </a:br>
            <a:endParaRPr lang="en-US" sz="2000" dirty="0"/>
          </a:p>
        </p:txBody>
      </p:sp>
    </p:spTree>
    <p:extLst>
      <p:ext uri="{BB962C8B-B14F-4D97-AF65-F5344CB8AC3E}">
        <p14:creationId xmlns:p14="http://schemas.microsoft.com/office/powerpoint/2010/main" val="8549743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a:solidFill>
                  <a:srgbClr val="C00000"/>
                </a:solidFill>
              </a:rPr>
              <a:t>February 18, 2017</a:t>
            </a:r>
            <a:r>
              <a:rPr lang="en-US" sz="2600" dirty="0"/>
              <a:t/>
            </a:r>
            <a:br>
              <a:rPr lang="en-US" sz="2600" dirty="0"/>
            </a:br>
            <a:r>
              <a:rPr lang="en-US" sz="2600" dirty="0">
                <a:solidFill>
                  <a:srgbClr val="C00000"/>
                </a:solidFill>
              </a:rPr>
              <a:t>SMT Minor Release to Implement Security Audit Recommendations</a:t>
            </a:r>
            <a:r>
              <a:rPr lang="en-US" sz="2600" dirty="0" smtClean="0">
                <a:solidFill>
                  <a:srgbClr val="C00000"/>
                </a:solidFill>
              </a:rPr>
              <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10</a:t>
            </a:fld>
            <a:endParaRPr lang="en-US"/>
          </a:p>
        </p:txBody>
      </p:sp>
      <p:sp>
        <p:nvSpPr>
          <p:cNvPr id="6" name="Content Placeholder 12"/>
          <p:cNvSpPr>
            <a:spLocks noGrp="1"/>
          </p:cNvSpPr>
          <p:nvPr>
            <p:ph idx="1"/>
          </p:nvPr>
        </p:nvSpPr>
        <p:spPr>
          <a:xfrm>
            <a:off x="533400" y="1371600"/>
            <a:ext cx="10698480" cy="4876800"/>
          </a:xfrm>
        </p:spPr>
        <p:txBody>
          <a:bodyPr>
            <a:normAutofit/>
          </a:bodyPr>
          <a:lstStyle/>
          <a:p>
            <a:pPr marL="63500" indent="0">
              <a:buNone/>
            </a:pPr>
            <a:r>
              <a:rPr lang="en-US" sz="1800" dirty="0" smtClean="0">
                <a:cs typeface="Aharoni" pitchFamily="2" charset="-79"/>
              </a:rPr>
              <a:t>SMT minor </a:t>
            </a:r>
            <a:r>
              <a:rPr lang="en-US" sz="1800" dirty="0">
                <a:cs typeface="Aharoni" pitchFamily="2" charset="-79"/>
              </a:rPr>
              <a:t>r</a:t>
            </a:r>
            <a:r>
              <a:rPr lang="en-US" sz="1800" dirty="0" smtClean="0">
                <a:cs typeface="Aharoni" pitchFamily="2" charset="-79"/>
              </a:rPr>
              <a:t>elease for February 18, 2017 will include the following:</a:t>
            </a:r>
          </a:p>
          <a:p>
            <a:pPr marL="346075" lvl="1" indent="0">
              <a:buNone/>
            </a:pPr>
            <a:endParaRPr lang="en-US" sz="1800" dirty="0"/>
          </a:p>
          <a:p>
            <a:r>
              <a:rPr lang="en-US" sz="1800" dirty="0" smtClean="0"/>
              <a:t>Implementation of an updated version of the SMT Terms and Conditions which includes the following new items:</a:t>
            </a:r>
          </a:p>
          <a:p>
            <a:pPr lvl="1"/>
            <a:r>
              <a:rPr lang="en-US" sz="1800" dirty="0" smtClean="0"/>
              <a:t>Notification to all users that they should periodically change their passwords on SMT</a:t>
            </a:r>
          </a:p>
          <a:p>
            <a:pPr lvl="1"/>
            <a:r>
              <a:rPr lang="en-US" sz="1800" dirty="0" smtClean="0"/>
              <a:t>Notification to all entities (TDSPs, REPS, Third Parties and Businesses) that they should periodically review and validate the users that have access to their accounts</a:t>
            </a:r>
          </a:p>
          <a:p>
            <a:pPr lvl="1"/>
            <a:r>
              <a:rPr lang="en-US" sz="1800" dirty="0" smtClean="0"/>
              <a:t>Notification to all users that they should change their password and security authentication information if they have knowledge that their account credentials have been breached</a:t>
            </a:r>
          </a:p>
          <a:p>
            <a:pPr lvl="1"/>
            <a:r>
              <a:rPr lang="en-US" sz="1800" dirty="0" smtClean="0"/>
              <a:t>Notification to all users that SMT will maintain a record of the users previous three passwords and will not allow the repeat use of any of those previous three passwords</a:t>
            </a:r>
          </a:p>
          <a:p>
            <a:pPr marL="346075" lvl="1" indent="0">
              <a:buNone/>
            </a:pPr>
            <a:endParaRPr lang="en-US" sz="1800" dirty="0" smtClean="0"/>
          </a:p>
        </p:txBody>
      </p:sp>
    </p:spTree>
    <p:extLst>
      <p:ext uri="{BB962C8B-B14F-4D97-AF65-F5344CB8AC3E}">
        <p14:creationId xmlns:p14="http://schemas.microsoft.com/office/powerpoint/2010/main" val="31027133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a:solidFill>
                  <a:srgbClr val="C00000"/>
                </a:solidFill>
              </a:rPr>
              <a:t>February 18, 2017</a:t>
            </a:r>
            <a:r>
              <a:rPr lang="en-US" sz="2600" dirty="0"/>
              <a:t/>
            </a:r>
            <a:br>
              <a:rPr lang="en-US" sz="2600" dirty="0"/>
            </a:br>
            <a:r>
              <a:rPr lang="en-US" sz="2600" dirty="0">
                <a:solidFill>
                  <a:srgbClr val="C00000"/>
                </a:solidFill>
              </a:rPr>
              <a:t>SMT Minor Release to Implement Security Audit Recommendations</a:t>
            </a:r>
            <a:r>
              <a:rPr lang="en-US" sz="2600" dirty="0" smtClean="0">
                <a:solidFill>
                  <a:srgbClr val="C00000"/>
                </a:solidFill>
              </a:rPr>
              <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11</a:t>
            </a:fld>
            <a:endParaRPr lang="en-US"/>
          </a:p>
        </p:txBody>
      </p:sp>
      <p:sp>
        <p:nvSpPr>
          <p:cNvPr id="6" name="Content Placeholder 12"/>
          <p:cNvSpPr>
            <a:spLocks noGrp="1"/>
          </p:cNvSpPr>
          <p:nvPr>
            <p:ph idx="1"/>
          </p:nvPr>
        </p:nvSpPr>
        <p:spPr>
          <a:xfrm>
            <a:off x="533400" y="1371600"/>
            <a:ext cx="10698480" cy="4876800"/>
          </a:xfrm>
        </p:spPr>
        <p:txBody>
          <a:bodyPr>
            <a:normAutofit/>
          </a:bodyPr>
          <a:lstStyle/>
          <a:p>
            <a:pPr marL="346075" lvl="1" indent="0">
              <a:buNone/>
            </a:pPr>
            <a:endParaRPr lang="en-US" sz="1800" dirty="0" smtClean="0"/>
          </a:p>
          <a:p>
            <a:pPr marL="0" indent="0">
              <a:buNone/>
            </a:pPr>
            <a:r>
              <a:rPr lang="en-US" sz="1800" dirty="0" smtClean="0"/>
              <a:t>This release will be implemented </a:t>
            </a:r>
            <a:r>
              <a:rPr lang="en-US" sz="1800" dirty="0"/>
              <a:t>on </a:t>
            </a:r>
            <a:r>
              <a:rPr lang="en-US" sz="1800" dirty="0" smtClean="0"/>
              <a:t>February 18, 2017 and require </a:t>
            </a:r>
            <a:r>
              <a:rPr lang="en-US" sz="1800" dirty="0"/>
              <a:t>an outage of the portal website, HAN and </a:t>
            </a:r>
            <a:r>
              <a:rPr lang="en-US" sz="1800" dirty="0" smtClean="0"/>
              <a:t>ODR services </a:t>
            </a:r>
            <a:r>
              <a:rPr lang="en-US" sz="1800" dirty="0"/>
              <a:t>from </a:t>
            </a:r>
            <a:r>
              <a:rPr lang="en-US" sz="1800" dirty="0" smtClean="0"/>
              <a:t>Saturday February 18, 2017 12:01 </a:t>
            </a:r>
            <a:r>
              <a:rPr lang="en-US" sz="1800" dirty="0"/>
              <a:t>A</a:t>
            </a:r>
            <a:r>
              <a:rPr lang="en-US" sz="1800" dirty="0" smtClean="0"/>
              <a:t>.M</a:t>
            </a:r>
            <a:r>
              <a:rPr lang="en-US" sz="1800" dirty="0"/>
              <a:t>. CST until </a:t>
            </a:r>
            <a:r>
              <a:rPr lang="en-US" sz="1800" dirty="0" smtClean="0"/>
              <a:t>Saturday February 18, 2017 12:01 </a:t>
            </a:r>
            <a:r>
              <a:rPr lang="en-US" sz="1800" dirty="0"/>
              <a:t>P</a:t>
            </a:r>
            <a:r>
              <a:rPr lang="en-US" sz="1800" dirty="0" smtClean="0"/>
              <a:t>.M</a:t>
            </a:r>
            <a:r>
              <a:rPr lang="en-US" sz="1800" dirty="0"/>
              <a:t>. </a:t>
            </a:r>
            <a:r>
              <a:rPr lang="en-US" sz="1800" dirty="0" smtClean="0"/>
              <a:t>CST.  </a:t>
            </a:r>
          </a:p>
          <a:p>
            <a:pPr marL="0" indent="0">
              <a:buNone/>
            </a:pPr>
            <a:endParaRPr lang="en-US" sz="1800" dirty="0"/>
          </a:p>
          <a:p>
            <a:pPr marL="0" indent="0">
              <a:buNone/>
            </a:pPr>
            <a:r>
              <a:rPr lang="en-US" sz="1800" dirty="0"/>
              <a:t>LSE file delivery and the FTPS folders </a:t>
            </a:r>
            <a:r>
              <a:rPr lang="en-US" sz="1800" dirty="0" smtClean="0"/>
              <a:t>are not expected to be affected</a:t>
            </a:r>
            <a:r>
              <a:rPr lang="en-US" sz="1800" dirty="0"/>
              <a:t>.</a:t>
            </a:r>
          </a:p>
          <a:p>
            <a:pPr marL="0" indent="0">
              <a:buNone/>
            </a:pPr>
            <a:endParaRPr lang="en-US" sz="1800" dirty="0"/>
          </a:p>
          <a:p>
            <a:pPr marL="0" indent="0">
              <a:buNone/>
            </a:pPr>
            <a:r>
              <a:rPr lang="en-US" sz="1800" dirty="0"/>
              <a:t>Market Notices </a:t>
            </a:r>
            <a:r>
              <a:rPr lang="en-US" sz="1800" dirty="0" smtClean="0"/>
              <a:t>were sent out including: 30 day (1//18/17), 10 day (2/8/17), 3 day (2/15/17), 1 day (2/17/17), and Final (2/19/17)</a:t>
            </a:r>
            <a:endParaRPr lang="en-US" sz="1800" dirty="0"/>
          </a:p>
          <a:p>
            <a:pPr lvl="1"/>
            <a:endParaRPr lang="en-US" sz="1800" dirty="0"/>
          </a:p>
        </p:txBody>
      </p:sp>
    </p:spTree>
    <p:extLst>
      <p:ext uri="{BB962C8B-B14F-4D97-AF65-F5344CB8AC3E}">
        <p14:creationId xmlns:p14="http://schemas.microsoft.com/office/powerpoint/2010/main" val="16735177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2130425"/>
            <a:ext cx="11887200" cy="1470025"/>
          </a:xfrm>
        </p:spPr>
        <p:txBody>
          <a:bodyPr>
            <a:noAutofit/>
          </a:bodyPr>
          <a:lstStyle/>
          <a:p>
            <a:pPr algn="ctr"/>
            <a:r>
              <a:rPr lang="en-US" sz="3600" b="1" dirty="0" smtClean="0"/>
              <a:t>Discuss Monthly Log-in Report</a:t>
            </a:r>
            <a:endParaRPr lang="en-US" sz="3200" dirty="0"/>
          </a:p>
        </p:txBody>
      </p:sp>
    </p:spTree>
    <p:extLst>
      <p:ext uri="{BB962C8B-B14F-4D97-AF65-F5344CB8AC3E}">
        <p14:creationId xmlns:p14="http://schemas.microsoft.com/office/powerpoint/2010/main" val="1468901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2130425"/>
            <a:ext cx="11887200" cy="1470025"/>
          </a:xfrm>
        </p:spPr>
        <p:txBody>
          <a:bodyPr>
            <a:noAutofit/>
          </a:bodyPr>
          <a:lstStyle/>
          <a:p>
            <a:pPr algn="ctr"/>
            <a:r>
              <a:rPr lang="en-US" sz="3600" b="1" dirty="0" smtClean="0"/>
              <a:t>SMT Customer Share Feedback</a:t>
            </a:r>
            <a:endParaRPr lang="en-US" sz="3200" dirty="0"/>
          </a:p>
        </p:txBody>
      </p:sp>
    </p:spTree>
    <p:extLst>
      <p:ext uri="{BB962C8B-B14F-4D97-AF65-F5344CB8AC3E}">
        <p14:creationId xmlns:p14="http://schemas.microsoft.com/office/powerpoint/2010/main" val="34145126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a:bodyPr>
          <a:lstStyle/>
          <a:p>
            <a:pPr algn="ctr"/>
            <a:r>
              <a:rPr lang="en-US" sz="2600" dirty="0" smtClean="0">
                <a:solidFill>
                  <a:srgbClr val="C00000"/>
                </a:solidFill>
              </a:rPr>
              <a:t>SMT Customer Share Feedback</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14</a:t>
            </a:fld>
            <a:endParaRPr lang="en-US"/>
          </a:p>
        </p:txBody>
      </p:sp>
      <p:sp>
        <p:nvSpPr>
          <p:cNvPr id="6" name="Content Placeholder 12"/>
          <p:cNvSpPr>
            <a:spLocks noGrp="1"/>
          </p:cNvSpPr>
          <p:nvPr>
            <p:ph idx="1"/>
          </p:nvPr>
        </p:nvSpPr>
        <p:spPr>
          <a:xfrm>
            <a:off x="533400" y="1371600"/>
            <a:ext cx="10698480" cy="4876800"/>
          </a:xfrm>
        </p:spPr>
        <p:txBody>
          <a:bodyPr>
            <a:normAutofit/>
          </a:bodyPr>
          <a:lstStyle/>
          <a:p>
            <a:r>
              <a:rPr lang="en-US" sz="2400" dirty="0" smtClean="0"/>
              <a:t>SMT has provided November 2016, December 2016 and the first week in January 2017 weekly SMT customer share feedback reports</a:t>
            </a:r>
          </a:p>
          <a:p>
            <a:pPr marL="0" indent="0">
              <a:buNone/>
            </a:pPr>
            <a:endParaRPr lang="en-US" sz="2400" dirty="0" smtClean="0"/>
          </a:p>
          <a:p>
            <a:r>
              <a:rPr lang="en-US" sz="2400" dirty="0" smtClean="0"/>
              <a:t>Discuss SMT customer share feedback and any next steps</a:t>
            </a:r>
          </a:p>
          <a:p>
            <a:pPr marL="346075" lvl="1" indent="0">
              <a:buNone/>
            </a:pPr>
            <a:endParaRPr lang="en-US" sz="1800" dirty="0"/>
          </a:p>
        </p:txBody>
      </p:sp>
    </p:spTree>
    <p:extLst>
      <p:ext uri="{BB962C8B-B14F-4D97-AF65-F5344CB8AC3E}">
        <p14:creationId xmlns:p14="http://schemas.microsoft.com/office/powerpoint/2010/main" val="32817150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2130425"/>
            <a:ext cx="10842626" cy="1470025"/>
          </a:xfrm>
        </p:spPr>
        <p:txBody>
          <a:bodyPr>
            <a:noAutofit/>
          </a:bodyPr>
          <a:lstStyle/>
          <a:p>
            <a:pPr algn="ctr"/>
            <a:r>
              <a:rPr lang="en-US" sz="3600" b="1" dirty="0" smtClean="0"/>
              <a:t>Q&amp;A Monthly SMT Reports to AMWG</a:t>
            </a:r>
            <a:br>
              <a:rPr lang="en-US" sz="3600" b="1" dirty="0" smtClean="0"/>
            </a:br>
            <a:r>
              <a:rPr lang="en-US" sz="3600" b="1" dirty="0" smtClean="0"/>
              <a:t>Data Through December 2016</a:t>
            </a:r>
            <a:endParaRPr lang="en-US" sz="3600" dirty="0"/>
          </a:p>
        </p:txBody>
      </p:sp>
    </p:spTree>
    <p:extLst>
      <p:ext uri="{BB962C8B-B14F-4D97-AF65-F5344CB8AC3E}">
        <p14:creationId xmlns:p14="http://schemas.microsoft.com/office/powerpoint/2010/main" val="14072275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2130425"/>
            <a:ext cx="11049000" cy="1470025"/>
          </a:xfrm>
        </p:spPr>
        <p:txBody>
          <a:bodyPr>
            <a:noAutofit/>
          </a:bodyPr>
          <a:lstStyle/>
          <a:p>
            <a:pPr algn="ctr"/>
            <a:r>
              <a:rPr lang="en-US" sz="3600" b="1" dirty="0" smtClean="0"/>
              <a:t>Update on SMT Upcoming Events</a:t>
            </a:r>
            <a:br>
              <a:rPr lang="en-US" sz="3600" b="1" dirty="0" smtClean="0"/>
            </a:br>
            <a:r>
              <a:rPr lang="en-US" sz="3200" b="1" dirty="0" smtClean="0"/>
              <a:t>Maintenance</a:t>
            </a:r>
            <a:r>
              <a:rPr lang="en-US" sz="3200" b="1" dirty="0"/>
              <a:t> </a:t>
            </a:r>
            <a:r>
              <a:rPr lang="en-US" sz="3200" b="1" dirty="0" smtClean="0"/>
              <a:t>and Minor Defect Correction Releases</a:t>
            </a:r>
            <a:endParaRPr lang="en-US" sz="3200" dirty="0"/>
          </a:p>
        </p:txBody>
      </p:sp>
    </p:spTree>
    <p:extLst>
      <p:ext uri="{BB962C8B-B14F-4D97-AF65-F5344CB8AC3E}">
        <p14:creationId xmlns:p14="http://schemas.microsoft.com/office/powerpoint/2010/main" val="33371644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a:bodyPr>
          <a:lstStyle/>
          <a:p>
            <a:pPr algn="ctr"/>
            <a:r>
              <a:rPr lang="en-US" sz="2600" dirty="0" smtClean="0">
                <a:solidFill>
                  <a:srgbClr val="C00000"/>
                </a:solidFill>
              </a:rPr>
              <a:t>SMT Planned Events Q1 2017</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3</a:t>
            </a:fld>
            <a:endParaRPr lang="en-US"/>
          </a:p>
        </p:txBody>
      </p:sp>
      <p:sp>
        <p:nvSpPr>
          <p:cNvPr id="6" name="Content Placeholder 12"/>
          <p:cNvSpPr>
            <a:spLocks noGrp="1"/>
          </p:cNvSpPr>
          <p:nvPr>
            <p:ph idx="1"/>
          </p:nvPr>
        </p:nvSpPr>
        <p:spPr>
          <a:xfrm>
            <a:off x="533400" y="1371600"/>
            <a:ext cx="10698480" cy="4876800"/>
          </a:xfrm>
        </p:spPr>
        <p:txBody>
          <a:bodyPr>
            <a:normAutofit/>
          </a:bodyPr>
          <a:lstStyle/>
          <a:p>
            <a:r>
              <a:rPr lang="en-US" sz="1800" dirty="0" smtClean="0"/>
              <a:t>December 17, 2016 – Planned maintenance outage and minor release on third weekend of the month</a:t>
            </a:r>
          </a:p>
          <a:p>
            <a:pPr marL="0" indent="0">
              <a:buNone/>
            </a:pPr>
            <a:endParaRPr lang="en-US" sz="1800" dirty="0" smtClean="0"/>
          </a:p>
          <a:p>
            <a:r>
              <a:rPr lang="en-US" sz="1800" dirty="0" smtClean="0"/>
              <a:t>January 21, 2017 – Planned maintenance outage on third weekend of the month</a:t>
            </a:r>
          </a:p>
          <a:p>
            <a:endParaRPr lang="en-US" sz="1800" dirty="0"/>
          </a:p>
          <a:p>
            <a:r>
              <a:rPr lang="en-US" sz="1800" dirty="0" smtClean="0"/>
              <a:t>February 18, 2017 - </a:t>
            </a:r>
            <a:r>
              <a:rPr lang="en-US" sz="1800" dirty="0"/>
              <a:t>Planned maintenance outage and minor release on third weekend of the </a:t>
            </a:r>
            <a:r>
              <a:rPr lang="en-US" sz="1800" dirty="0" smtClean="0"/>
              <a:t>month</a:t>
            </a:r>
          </a:p>
          <a:p>
            <a:pPr marL="0" indent="0">
              <a:buNone/>
            </a:pPr>
            <a:endParaRPr lang="en-US" sz="1800" dirty="0"/>
          </a:p>
          <a:p>
            <a:r>
              <a:rPr lang="en-US" sz="1800" dirty="0" smtClean="0"/>
              <a:t>March 18, 2017 – Planned maintenance outage on third weekend of the month</a:t>
            </a:r>
          </a:p>
          <a:p>
            <a:endParaRPr lang="en-US" sz="1800" dirty="0"/>
          </a:p>
          <a:p>
            <a:pPr marL="0" indent="0">
              <a:buNone/>
            </a:pPr>
            <a:r>
              <a:rPr lang="en-US" sz="1800" dirty="0"/>
              <a:t>Market Notices will be sent out for all events at 30 days, 10 days, 3 days, 1 day and upon successful </a:t>
            </a:r>
            <a:r>
              <a:rPr lang="en-US" sz="1800" dirty="0" smtClean="0"/>
              <a:t>completion</a:t>
            </a:r>
          </a:p>
          <a:p>
            <a:pPr marL="0" indent="0">
              <a:buNone/>
            </a:pPr>
            <a:endParaRPr lang="en-US" sz="1800" dirty="0"/>
          </a:p>
          <a:p>
            <a:pPr marL="0" indent="0">
              <a:buNone/>
            </a:pPr>
            <a:r>
              <a:rPr lang="en-US" sz="1800" dirty="0" smtClean="0"/>
              <a:t>*** Additional maintenance days may be added due to current unknown issuance of critical software patches or situations requiring security updates</a:t>
            </a:r>
            <a:endParaRPr lang="en-US" sz="1800" dirty="0"/>
          </a:p>
          <a:p>
            <a:pPr marL="0" indent="0">
              <a:buNone/>
            </a:pPr>
            <a:endParaRPr lang="en-US" sz="1800" dirty="0"/>
          </a:p>
          <a:p>
            <a:pPr lvl="1"/>
            <a:endParaRPr lang="en-US" sz="1800" dirty="0"/>
          </a:p>
        </p:txBody>
      </p:sp>
    </p:spTree>
    <p:extLst>
      <p:ext uri="{BB962C8B-B14F-4D97-AF65-F5344CB8AC3E}">
        <p14:creationId xmlns:p14="http://schemas.microsoft.com/office/powerpoint/2010/main" val="35589226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2130425"/>
            <a:ext cx="11887200" cy="1470025"/>
          </a:xfrm>
        </p:spPr>
        <p:txBody>
          <a:bodyPr>
            <a:noAutofit/>
          </a:bodyPr>
          <a:lstStyle/>
          <a:p>
            <a:pPr algn="ctr"/>
            <a:r>
              <a:rPr lang="en-US" sz="3600" b="1" dirty="0" smtClean="0"/>
              <a:t>December 17, 2016</a:t>
            </a:r>
            <a:br>
              <a:rPr lang="en-US" sz="3600" b="1" dirty="0" smtClean="0"/>
            </a:br>
            <a:r>
              <a:rPr lang="en-US" sz="3200" b="1" dirty="0" smtClean="0"/>
              <a:t>Minor Release to Correct Deficiencies and Usability Defects </a:t>
            </a:r>
            <a:endParaRPr lang="en-US" sz="3200" dirty="0"/>
          </a:p>
        </p:txBody>
      </p:sp>
    </p:spTree>
    <p:extLst>
      <p:ext uri="{BB962C8B-B14F-4D97-AF65-F5344CB8AC3E}">
        <p14:creationId xmlns:p14="http://schemas.microsoft.com/office/powerpoint/2010/main" val="26144435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smtClean="0">
                <a:solidFill>
                  <a:srgbClr val="C00000"/>
                </a:solidFill>
              </a:rPr>
              <a:t>December 17, </a:t>
            </a:r>
            <a:r>
              <a:rPr lang="en-US" sz="2600" dirty="0">
                <a:solidFill>
                  <a:srgbClr val="C00000"/>
                </a:solidFill>
              </a:rPr>
              <a:t>2016</a:t>
            </a:r>
            <a:r>
              <a:rPr lang="en-US" sz="2600" dirty="0"/>
              <a:t/>
            </a:r>
            <a:br>
              <a:rPr lang="en-US" sz="2600" dirty="0"/>
            </a:br>
            <a:r>
              <a:rPr lang="en-US" sz="2600" dirty="0" smtClean="0">
                <a:solidFill>
                  <a:srgbClr val="C00000"/>
                </a:solidFill>
              </a:rPr>
              <a:t>SMT Minor Release to Correct Deficiencies and Usability Defects</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5</a:t>
            </a:fld>
            <a:endParaRPr lang="en-US"/>
          </a:p>
        </p:txBody>
      </p:sp>
      <p:sp>
        <p:nvSpPr>
          <p:cNvPr id="6" name="Content Placeholder 12"/>
          <p:cNvSpPr>
            <a:spLocks noGrp="1"/>
          </p:cNvSpPr>
          <p:nvPr>
            <p:ph idx="1"/>
          </p:nvPr>
        </p:nvSpPr>
        <p:spPr>
          <a:xfrm>
            <a:off x="533400" y="1371600"/>
            <a:ext cx="10698480" cy="4876800"/>
          </a:xfrm>
        </p:spPr>
        <p:txBody>
          <a:bodyPr>
            <a:normAutofit/>
          </a:bodyPr>
          <a:lstStyle/>
          <a:p>
            <a:pPr marL="63500" indent="0">
              <a:buNone/>
            </a:pPr>
            <a:r>
              <a:rPr lang="en-US" sz="1800" dirty="0" smtClean="0">
                <a:cs typeface="Aharoni" pitchFamily="2" charset="-79"/>
              </a:rPr>
              <a:t>SMT minor </a:t>
            </a:r>
            <a:r>
              <a:rPr lang="en-US" sz="1800" dirty="0">
                <a:cs typeface="Aharoni" pitchFamily="2" charset="-79"/>
              </a:rPr>
              <a:t>r</a:t>
            </a:r>
            <a:r>
              <a:rPr lang="en-US" sz="1800" dirty="0" smtClean="0">
                <a:cs typeface="Aharoni" pitchFamily="2" charset="-79"/>
              </a:rPr>
              <a:t>elease on December 17, 2016 included the following:</a:t>
            </a:r>
          </a:p>
          <a:p>
            <a:pPr marL="346075" lvl="1" indent="0">
              <a:buNone/>
            </a:pPr>
            <a:endParaRPr lang="en-US" sz="1800" dirty="0" smtClean="0"/>
          </a:p>
          <a:p>
            <a:r>
              <a:rPr lang="en-US" sz="1800" dirty="0" smtClean="0"/>
              <a:t>Improved the usability experience for SMT website portal users with multiple meters </a:t>
            </a:r>
            <a:endParaRPr lang="en-US" sz="1800" b="1" dirty="0"/>
          </a:p>
          <a:p>
            <a:pPr lvl="1"/>
            <a:r>
              <a:rPr lang="en-US" sz="1800" dirty="0" smtClean="0"/>
              <a:t>Previously one meter is shown on the My Meters page</a:t>
            </a:r>
            <a:r>
              <a:rPr lang="en-US" sz="1800" dirty="0"/>
              <a:t> </a:t>
            </a:r>
            <a:r>
              <a:rPr lang="en-US" sz="1800" dirty="0" smtClean="0"/>
              <a:t>and a user with multiple meters must know to click the bread crumb link at the top of the page titled </a:t>
            </a:r>
            <a:r>
              <a:rPr lang="en-US" sz="1800" u="sng" dirty="0" smtClean="0"/>
              <a:t>My Meters </a:t>
            </a:r>
            <a:r>
              <a:rPr lang="en-US" sz="1800" dirty="0" smtClean="0"/>
              <a:t>to select a different meter.  This previous usability design caused help desk tickets. </a:t>
            </a:r>
          </a:p>
          <a:p>
            <a:pPr lvl="1"/>
            <a:r>
              <a:rPr lang="en-US" sz="1800" dirty="0" smtClean="0"/>
              <a:t>An improvement was implemented to provide a new clearly visible </a:t>
            </a:r>
            <a:r>
              <a:rPr lang="en-US" sz="1800" b="1" dirty="0" smtClean="0"/>
              <a:t>View My Other Meters </a:t>
            </a:r>
            <a:r>
              <a:rPr lang="en-US" sz="1800" dirty="0" smtClean="0"/>
              <a:t>button on the screen near the meter number.  This button is only visible for users with multiple meters.</a:t>
            </a:r>
          </a:p>
          <a:p>
            <a:pPr lvl="1"/>
            <a:endParaRPr lang="en-US" sz="1800" dirty="0"/>
          </a:p>
          <a:p>
            <a:r>
              <a:rPr lang="en-US" sz="1800" dirty="0" smtClean="0"/>
              <a:t>Corrected the message for “Add Meter” functionality when a user enters an invalid Meter Number</a:t>
            </a:r>
          </a:p>
          <a:p>
            <a:pPr lvl="1"/>
            <a:r>
              <a:rPr lang="en-US" sz="1800" dirty="0" smtClean="0"/>
              <a:t>Previously when a user added a meter to their account and entered a valid ESIID and a valid REP, but an invalid Meter </a:t>
            </a:r>
            <a:r>
              <a:rPr lang="en-US" sz="1800" dirty="0"/>
              <a:t>N</a:t>
            </a:r>
            <a:r>
              <a:rPr lang="en-US" sz="1800" dirty="0" smtClean="0"/>
              <a:t>umber the message incorrectly displayed “ESIID Does Not Exist”</a:t>
            </a:r>
          </a:p>
          <a:p>
            <a:pPr lvl="1"/>
            <a:r>
              <a:rPr lang="en-US" sz="1800" dirty="0"/>
              <a:t>F</a:t>
            </a:r>
            <a:r>
              <a:rPr lang="en-US" sz="1800" dirty="0" smtClean="0"/>
              <a:t>or this scenario the </a:t>
            </a:r>
            <a:r>
              <a:rPr lang="en-US" sz="1800" dirty="0"/>
              <a:t>message </a:t>
            </a:r>
            <a:r>
              <a:rPr lang="en-US" sz="1800" dirty="0" smtClean="0"/>
              <a:t>was corrected to display “Meter Number is incorrect.  Please enter a valid Meter </a:t>
            </a:r>
            <a:r>
              <a:rPr lang="en-US" sz="1800" dirty="0"/>
              <a:t>N</a:t>
            </a:r>
            <a:r>
              <a:rPr lang="en-US" sz="1800" dirty="0" smtClean="0"/>
              <a:t>umber”</a:t>
            </a:r>
          </a:p>
          <a:p>
            <a:pPr marL="346075" lvl="1" indent="0">
              <a:buNone/>
            </a:pPr>
            <a:endParaRPr lang="en-US" sz="1800" dirty="0"/>
          </a:p>
        </p:txBody>
      </p:sp>
    </p:spTree>
    <p:extLst>
      <p:ext uri="{BB962C8B-B14F-4D97-AF65-F5344CB8AC3E}">
        <p14:creationId xmlns:p14="http://schemas.microsoft.com/office/powerpoint/2010/main" val="5156011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smtClean="0">
                <a:solidFill>
                  <a:srgbClr val="C00000"/>
                </a:solidFill>
              </a:rPr>
              <a:t>December 17, </a:t>
            </a:r>
            <a:r>
              <a:rPr lang="en-US" sz="2600" dirty="0">
                <a:solidFill>
                  <a:srgbClr val="C00000"/>
                </a:solidFill>
              </a:rPr>
              <a:t>2016</a:t>
            </a:r>
            <a:r>
              <a:rPr lang="en-US" sz="2600" dirty="0"/>
              <a:t/>
            </a:r>
            <a:br>
              <a:rPr lang="en-US" sz="2600" dirty="0"/>
            </a:br>
            <a:r>
              <a:rPr lang="en-US" sz="2600" dirty="0" smtClean="0">
                <a:solidFill>
                  <a:srgbClr val="C00000"/>
                </a:solidFill>
              </a:rPr>
              <a:t>SMT Minor Release to Correct Deficiencies and Usability Defects</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6</a:t>
            </a:fld>
            <a:endParaRPr lang="en-US"/>
          </a:p>
        </p:txBody>
      </p:sp>
      <p:sp>
        <p:nvSpPr>
          <p:cNvPr id="6" name="Content Placeholder 12"/>
          <p:cNvSpPr>
            <a:spLocks noGrp="1"/>
          </p:cNvSpPr>
          <p:nvPr>
            <p:ph idx="1"/>
          </p:nvPr>
        </p:nvSpPr>
        <p:spPr>
          <a:xfrm>
            <a:off x="533400" y="1371600"/>
            <a:ext cx="10698480" cy="4876800"/>
          </a:xfrm>
        </p:spPr>
        <p:txBody>
          <a:bodyPr>
            <a:normAutofit/>
          </a:bodyPr>
          <a:lstStyle/>
          <a:p>
            <a:pPr marL="63500" indent="0">
              <a:buNone/>
            </a:pPr>
            <a:r>
              <a:rPr lang="en-US" sz="1800" dirty="0" smtClean="0">
                <a:cs typeface="Aharoni" pitchFamily="2" charset="-79"/>
              </a:rPr>
              <a:t>SMT minor </a:t>
            </a:r>
            <a:r>
              <a:rPr lang="en-US" sz="1800" dirty="0">
                <a:cs typeface="Aharoni" pitchFamily="2" charset="-79"/>
              </a:rPr>
              <a:t>r</a:t>
            </a:r>
            <a:r>
              <a:rPr lang="en-US" sz="1800" dirty="0" smtClean="0">
                <a:cs typeface="Aharoni" pitchFamily="2" charset="-79"/>
              </a:rPr>
              <a:t>elease on December 17, 2016 included the following:</a:t>
            </a:r>
          </a:p>
          <a:p>
            <a:pPr marL="346075" lvl="1" indent="0">
              <a:buNone/>
            </a:pPr>
            <a:endParaRPr lang="en-US" sz="1800" dirty="0"/>
          </a:p>
          <a:p>
            <a:r>
              <a:rPr lang="en-US" sz="1800" dirty="0" smtClean="0"/>
              <a:t>Corrected the defect that causes a Third Party agreement invitation to fail if the Third Party contact name contains a hyphen</a:t>
            </a:r>
          </a:p>
          <a:p>
            <a:pPr lvl="1"/>
            <a:r>
              <a:rPr lang="en-US" sz="1800" dirty="0" smtClean="0"/>
              <a:t>Previously on the Initiate Agreement screen, if the Third Party entered a Third Party Contact name with a hyphen under the Third Party Contact information section the invitation failed</a:t>
            </a:r>
          </a:p>
          <a:p>
            <a:pPr lvl="1"/>
            <a:r>
              <a:rPr lang="en-US" sz="1800" dirty="0" smtClean="0"/>
              <a:t> The SMT Third Party agreement invitation functionality was modified to allow Third Party Contact names with hyphens</a:t>
            </a:r>
          </a:p>
          <a:p>
            <a:pPr marL="346075" lvl="1" indent="0">
              <a:buNone/>
            </a:pPr>
            <a:endParaRPr lang="en-US" sz="1800" dirty="0" smtClean="0"/>
          </a:p>
        </p:txBody>
      </p:sp>
    </p:spTree>
    <p:extLst>
      <p:ext uri="{BB962C8B-B14F-4D97-AF65-F5344CB8AC3E}">
        <p14:creationId xmlns:p14="http://schemas.microsoft.com/office/powerpoint/2010/main" val="22815985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smtClean="0">
                <a:solidFill>
                  <a:srgbClr val="C00000"/>
                </a:solidFill>
              </a:rPr>
              <a:t>December 17, </a:t>
            </a:r>
            <a:r>
              <a:rPr lang="en-US" sz="2600" dirty="0">
                <a:solidFill>
                  <a:srgbClr val="C00000"/>
                </a:solidFill>
              </a:rPr>
              <a:t>2016</a:t>
            </a:r>
            <a:r>
              <a:rPr lang="en-US" sz="2600" dirty="0"/>
              <a:t/>
            </a:r>
            <a:br>
              <a:rPr lang="en-US" sz="2600" dirty="0"/>
            </a:br>
            <a:r>
              <a:rPr lang="en-US" sz="2600" dirty="0" smtClean="0">
                <a:solidFill>
                  <a:srgbClr val="C00000"/>
                </a:solidFill>
              </a:rPr>
              <a:t>SMT Minor Release to Correct Deficiencies and Usability Defects</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7</a:t>
            </a:fld>
            <a:endParaRPr lang="en-US"/>
          </a:p>
        </p:txBody>
      </p:sp>
      <p:sp>
        <p:nvSpPr>
          <p:cNvPr id="6" name="Content Placeholder 12"/>
          <p:cNvSpPr>
            <a:spLocks noGrp="1"/>
          </p:cNvSpPr>
          <p:nvPr>
            <p:ph idx="1"/>
          </p:nvPr>
        </p:nvSpPr>
        <p:spPr>
          <a:xfrm>
            <a:off x="533400" y="1371600"/>
            <a:ext cx="10698480" cy="4876800"/>
          </a:xfrm>
        </p:spPr>
        <p:txBody>
          <a:bodyPr>
            <a:normAutofit/>
          </a:bodyPr>
          <a:lstStyle/>
          <a:p>
            <a:pPr marL="346075" lvl="1" indent="0">
              <a:buNone/>
            </a:pPr>
            <a:endParaRPr lang="en-US" sz="1800" dirty="0" smtClean="0"/>
          </a:p>
          <a:p>
            <a:pPr marL="0" indent="0">
              <a:buNone/>
            </a:pPr>
            <a:r>
              <a:rPr lang="en-US" sz="1800" dirty="0"/>
              <a:t>The </a:t>
            </a:r>
            <a:r>
              <a:rPr lang="en-US" sz="1800" dirty="0" smtClean="0"/>
              <a:t>release was successfully implemented </a:t>
            </a:r>
            <a:r>
              <a:rPr lang="en-US" sz="1800" dirty="0"/>
              <a:t>on </a:t>
            </a:r>
            <a:r>
              <a:rPr lang="en-US" sz="1800" dirty="0" smtClean="0"/>
              <a:t>December 17, 2016 and required </a:t>
            </a:r>
            <a:r>
              <a:rPr lang="en-US" sz="1800" dirty="0"/>
              <a:t>an outage of the portal website, HAN and </a:t>
            </a:r>
            <a:r>
              <a:rPr lang="en-US" sz="1800" dirty="0" smtClean="0"/>
              <a:t>ODR services </a:t>
            </a:r>
            <a:r>
              <a:rPr lang="en-US" sz="1800" dirty="0"/>
              <a:t>from </a:t>
            </a:r>
            <a:r>
              <a:rPr lang="en-US" sz="1800" dirty="0" smtClean="0"/>
              <a:t>Saturday December 17, 2016 12:01 </a:t>
            </a:r>
            <a:r>
              <a:rPr lang="en-US" sz="1800" dirty="0"/>
              <a:t>A</a:t>
            </a:r>
            <a:r>
              <a:rPr lang="en-US" sz="1800" dirty="0" smtClean="0"/>
              <a:t>.M</a:t>
            </a:r>
            <a:r>
              <a:rPr lang="en-US" sz="1800" dirty="0"/>
              <a:t>. CST until </a:t>
            </a:r>
            <a:r>
              <a:rPr lang="en-US" sz="1800" dirty="0" smtClean="0"/>
              <a:t>Saturday December 17, 2016 6:00 </a:t>
            </a:r>
            <a:r>
              <a:rPr lang="en-US" sz="1800" dirty="0"/>
              <a:t>A.M. </a:t>
            </a:r>
            <a:r>
              <a:rPr lang="en-US" sz="1800" dirty="0" smtClean="0"/>
              <a:t>CST.  </a:t>
            </a:r>
          </a:p>
          <a:p>
            <a:pPr marL="0" indent="0">
              <a:buNone/>
            </a:pPr>
            <a:endParaRPr lang="en-US" sz="1800" dirty="0"/>
          </a:p>
          <a:p>
            <a:pPr marL="0" indent="0">
              <a:buNone/>
            </a:pPr>
            <a:r>
              <a:rPr lang="en-US" sz="1800" dirty="0"/>
              <a:t>LSE file delivery and the FTPS folders </a:t>
            </a:r>
            <a:r>
              <a:rPr lang="en-US" sz="1800" dirty="0" smtClean="0"/>
              <a:t>were not affected</a:t>
            </a:r>
            <a:r>
              <a:rPr lang="en-US" sz="1800" dirty="0"/>
              <a:t>.</a:t>
            </a:r>
          </a:p>
          <a:p>
            <a:pPr marL="0" indent="0">
              <a:buNone/>
            </a:pPr>
            <a:endParaRPr lang="en-US" sz="1800" dirty="0"/>
          </a:p>
          <a:p>
            <a:pPr marL="0" indent="0">
              <a:buNone/>
            </a:pPr>
            <a:r>
              <a:rPr lang="en-US" sz="1800" dirty="0"/>
              <a:t>Market Notices </a:t>
            </a:r>
            <a:r>
              <a:rPr lang="en-US" sz="1800" dirty="0" smtClean="0"/>
              <a:t>were sent out including: 30 day (11//17/16), 10 day (12/7/16), 3 day (12/14/16), 1 day (12/16/6), and Final (12/18/16)</a:t>
            </a:r>
            <a:endParaRPr lang="en-US" sz="1800" dirty="0"/>
          </a:p>
          <a:p>
            <a:pPr lvl="1"/>
            <a:endParaRPr lang="en-US" sz="1800" dirty="0"/>
          </a:p>
        </p:txBody>
      </p:sp>
    </p:spTree>
    <p:extLst>
      <p:ext uri="{BB962C8B-B14F-4D97-AF65-F5344CB8AC3E}">
        <p14:creationId xmlns:p14="http://schemas.microsoft.com/office/powerpoint/2010/main" val="3386657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2130425"/>
            <a:ext cx="11887200" cy="1470025"/>
          </a:xfrm>
        </p:spPr>
        <p:txBody>
          <a:bodyPr>
            <a:noAutofit/>
          </a:bodyPr>
          <a:lstStyle/>
          <a:p>
            <a:pPr algn="ctr"/>
            <a:r>
              <a:rPr lang="en-US" sz="3600" b="1" dirty="0" smtClean="0"/>
              <a:t>February 18, 2017</a:t>
            </a:r>
            <a:br>
              <a:rPr lang="en-US" sz="3600" b="1" dirty="0" smtClean="0"/>
            </a:br>
            <a:r>
              <a:rPr lang="en-US" sz="3200" b="1" dirty="0" smtClean="0"/>
              <a:t>Minor Release to Implement Security Audit Recommendations </a:t>
            </a:r>
            <a:endParaRPr lang="en-US" sz="3200" dirty="0"/>
          </a:p>
        </p:txBody>
      </p:sp>
    </p:spTree>
    <p:extLst>
      <p:ext uri="{BB962C8B-B14F-4D97-AF65-F5344CB8AC3E}">
        <p14:creationId xmlns:p14="http://schemas.microsoft.com/office/powerpoint/2010/main" val="3566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smtClean="0">
                <a:solidFill>
                  <a:srgbClr val="C00000"/>
                </a:solidFill>
              </a:rPr>
              <a:t>February 18, 2017</a:t>
            </a:r>
            <a:r>
              <a:rPr lang="en-US" sz="2600" dirty="0"/>
              <a:t/>
            </a:r>
            <a:br>
              <a:rPr lang="en-US" sz="2600" dirty="0"/>
            </a:br>
            <a:r>
              <a:rPr lang="en-US" sz="2600" dirty="0" smtClean="0">
                <a:solidFill>
                  <a:srgbClr val="C00000"/>
                </a:solidFill>
              </a:rPr>
              <a:t>SMT Minor Release to Implement Security Audit Recommendations</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9</a:t>
            </a:fld>
            <a:endParaRPr lang="en-US"/>
          </a:p>
        </p:txBody>
      </p:sp>
      <p:sp>
        <p:nvSpPr>
          <p:cNvPr id="6" name="Content Placeholder 12"/>
          <p:cNvSpPr>
            <a:spLocks noGrp="1"/>
          </p:cNvSpPr>
          <p:nvPr>
            <p:ph idx="1"/>
          </p:nvPr>
        </p:nvSpPr>
        <p:spPr>
          <a:xfrm>
            <a:off x="533400" y="1371600"/>
            <a:ext cx="10698480" cy="4876800"/>
          </a:xfrm>
        </p:spPr>
        <p:txBody>
          <a:bodyPr>
            <a:normAutofit lnSpcReduction="10000"/>
          </a:bodyPr>
          <a:lstStyle/>
          <a:p>
            <a:pPr marL="63500" indent="0">
              <a:buNone/>
            </a:pPr>
            <a:r>
              <a:rPr lang="en-US" sz="1800" dirty="0" smtClean="0">
                <a:cs typeface="Aharoni" pitchFamily="2" charset="-79"/>
              </a:rPr>
              <a:t>SMT minor </a:t>
            </a:r>
            <a:r>
              <a:rPr lang="en-US" sz="1800" dirty="0">
                <a:cs typeface="Aharoni" pitchFamily="2" charset="-79"/>
              </a:rPr>
              <a:t>r</a:t>
            </a:r>
            <a:r>
              <a:rPr lang="en-US" sz="1800" dirty="0" smtClean="0">
                <a:cs typeface="Aharoni" pitchFamily="2" charset="-79"/>
              </a:rPr>
              <a:t>elease for February 18, 2017 will include the following:</a:t>
            </a:r>
          </a:p>
          <a:p>
            <a:pPr marL="346075" lvl="1" indent="0">
              <a:buNone/>
            </a:pPr>
            <a:endParaRPr lang="en-US" sz="1800" dirty="0" smtClean="0"/>
          </a:p>
          <a:p>
            <a:r>
              <a:rPr lang="en-US" sz="1800" dirty="0" smtClean="0"/>
              <a:t>Implementation of a message displayed during login stating “SMT should be used by authorized users”  </a:t>
            </a:r>
            <a:endParaRPr lang="en-US" sz="1800" b="1" dirty="0"/>
          </a:p>
          <a:p>
            <a:pPr marL="0" indent="0">
              <a:buNone/>
            </a:pPr>
            <a:endParaRPr lang="en-US" sz="1800" dirty="0"/>
          </a:p>
          <a:p>
            <a:r>
              <a:rPr lang="en-US" sz="1800" dirty="0" smtClean="0"/>
              <a:t>Implementation of an entity specific report for TDSPs, REPS, Third Parties, and Businesses listing all of their user ids.  These reports will be sent to each entity yearly to the administrators listed in SMT.  These reports are produced to encourage entities to review and validate who in their organizations has access to SMT.</a:t>
            </a:r>
          </a:p>
          <a:p>
            <a:endParaRPr lang="en-US" sz="1800" dirty="0"/>
          </a:p>
          <a:p>
            <a:r>
              <a:rPr lang="en-US" sz="1800" dirty="0" smtClean="0"/>
              <a:t>Implementation of a replacement for the use of the less secure method for sending unencrypted temporary passwords via email to new and existing users with a more secure method of sending a url link with an encrypted temporary password via email to new and existing users.  The URL link will take the user directly to the change password screen where they must enter their user id. </a:t>
            </a:r>
          </a:p>
          <a:p>
            <a:endParaRPr lang="en-US" sz="1800" dirty="0"/>
          </a:p>
          <a:p>
            <a:r>
              <a:rPr lang="en-US" sz="1800" dirty="0" smtClean="0"/>
              <a:t>Implementation of a process to maintain the most recent three passwords for users and not to allow reuse of those most recent three passwords.</a:t>
            </a:r>
          </a:p>
        </p:txBody>
      </p:sp>
    </p:spTree>
    <p:extLst>
      <p:ext uri="{BB962C8B-B14F-4D97-AF65-F5344CB8AC3E}">
        <p14:creationId xmlns:p14="http://schemas.microsoft.com/office/powerpoint/2010/main" val="3610070082"/>
      </p:ext>
    </p:extLst>
  </p:cSld>
  <p:clrMapOvr>
    <a:masterClrMapping/>
  </p:clrMapOvr>
  <p:timing>
    <p:tnLst>
      <p:par>
        <p:cTn id="1" dur="indefinite" restart="never" nodeType="tmRoot"/>
      </p:par>
    </p:tnLst>
  </p:timing>
</p:sld>
</file>

<file path=ppt/theme/theme1.xml><?xml version="1.0" encoding="utf-8"?>
<a:theme xmlns:a="http://schemas.openxmlformats.org/drawingml/2006/main" name="S&amp;C-2010">
  <a:themeElements>
    <a:clrScheme name="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fontScheme name="S&amp;C-2010">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S&amp;C-2010 1">
        <a:dk1>
          <a:srgbClr val="000000"/>
        </a:dk1>
        <a:lt1>
          <a:srgbClr val="FFFFFF"/>
        </a:lt1>
        <a:dk2>
          <a:srgbClr val="000000"/>
        </a:dk2>
        <a:lt2>
          <a:srgbClr val="808080"/>
        </a:lt2>
        <a:accent1>
          <a:srgbClr val="009999"/>
        </a:accent1>
        <a:accent2>
          <a:srgbClr val="71BFA7"/>
        </a:accent2>
        <a:accent3>
          <a:srgbClr val="FFFFFF"/>
        </a:accent3>
        <a:accent4>
          <a:srgbClr val="000000"/>
        </a:accent4>
        <a:accent5>
          <a:srgbClr val="AACACA"/>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2">
        <a:dk1>
          <a:srgbClr val="000000"/>
        </a:dk1>
        <a:lt1>
          <a:srgbClr val="FFFFFF"/>
        </a:lt1>
        <a:dk2>
          <a:srgbClr val="000000"/>
        </a:dk2>
        <a:lt2>
          <a:srgbClr val="808080"/>
        </a:lt2>
        <a:accent1>
          <a:srgbClr val="7889FB"/>
        </a:accent1>
        <a:accent2>
          <a:srgbClr val="71BFA7"/>
        </a:accent2>
        <a:accent3>
          <a:srgbClr val="FFFFFF"/>
        </a:accent3>
        <a:accent4>
          <a:srgbClr val="000000"/>
        </a:accent4>
        <a:accent5>
          <a:srgbClr val="BEC4FD"/>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3">
        <a:dk1>
          <a:srgbClr val="000000"/>
        </a:dk1>
        <a:lt1>
          <a:srgbClr val="FFFFFF"/>
        </a:lt1>
        <a:dk2>
          <a:srgbClr val="000000"/>
        </a:dk2>
        <a:lt2>
          <a:srgbClr val="808080"/>
        </a:lt2>
        <a:accent1>
          <a:srgbClr val="7889FB"/>
        </a:accent1>
        <a:accent2>
          <a:srgbClr val="8CC800"/>
        </a:accent2>
        <a:accent3>
          <a:srgbClr val="FFFFFF"/>
        </a:accent3>
        <a:accent4>
          <a:srgbClr val="000000"/>
        </a:accent4>
        <a:accent5>
          <a:srgbClr val="BEC4FD"/>
        </a:accent5>
        <a:accent6>
          <a:srgbClr val="7EB500"/>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4">
        <a:dk1>
          <a:srgbClr val="000000"/>
        </a:dk1>
        <a:lt1>
          <a:srgbClr val="FFFFFF"/>
        </a:lt1>
        <a:dk2>
          <a:srgbClr val="000000"/>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5">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6">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9900CC"/>
        </a:folHlink>
      </a:clrScheme>
      <a:clrMap bg1="lt1" tx1="dk1" bg2="lt2" tx2="dk2" accent1="accent1" accent2="accent2" accent3="accent3" accent4="accent4" accent5="accent5" accent6="accent6" hlink="hlink" folHlink="folHlink"/>
    </a:extraClrScheme>
    <a:extraClrScheme>
      <a:clrScheme name="S&amp;C-2010 7">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8CC800"/>
        </a:folHlink>
      </a:clrScheme>
      <a:clrMap bg1="lt1" tx1="dk1" bg2="lt2" tx2="dk2" accent1="accent1" accent2="accent2" accent3="accent3" accent4="accent4" accent5="accent5" accent6="accent6" hlink="hlink" folHlink="folHlink"/>
    </a:extraClrScheme>
    <a:extraClrScheme>
      <a:clrScheme name="S&amp;C-2010 8">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8CC800"/>
        </a:folHlink>
      </a:clrScheme>
      <a:clrMap bg1="lt1" tx1="dk1" bg2="lt2" tx2="dk2" accent1="accent1" accent2="accent2" accent3="accent3" accent4="accent4" accent5="accent5" accent6="accent6" hlink="hlink" folHlink="folHlink"/>
    </a:extraClrScheme>
    <a:extraClrScheme>
      <a:clrScheme name="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S&amp;C-2010">
  <a:themeElements>
    <a:clrScheme name="7_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fontScheme name="7_S&amp;C-2010">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7_S&amp;C-2010 1">
        <a:dk1>
          <a:srgbClr val="000000"/>
        </a:dk1>
        <a:lt1>
          <a:srgbClr val="FFFFFF"/>
        </a:lt1>
        <a:dk2>
          <a:srgbClr val="000000"/>
        </a:dk2>
        <a:lt2>
          <a:srgbClr val="808080"/>
        </a:lt2>
        <a:accent1>
          <a:srgbClr val="009999"/>
        </a:accent1>
        <a:accent2>
          <a:srgbClr val="71BFA7"/>
        </a:accent2>
        <a:accent3>
          <a:srgbClr val="FFFFFF"/>
        </a:accent3>
        <a:accent4>
          <a:srgbClr val="000000"/>
        </a:accent4>
        <a:accent5>
          <a:srgbClr val="AACACA"/>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2">
        <a:dk1>
          <a:srgbClr val="000000"/>
        </a:dk1>
        <a:lt1>
          <a:srgbClr val="FFFFFF"/>
        </a:lt1>
        <a:dk2>
          <a:srgbClr val="000000"/>
        </a:dk2>
        <a:lt2>
          <a:srgbClr val="808080"/>
        </a:lt2>
        <a:accent1>
          <a:srgbClr val="7889FB"/>
        </a:accent1>
        <a:accent2>
          <a:srgbClr val="71BFA7"/>
        </a:accent2>
        <a:accent3>
          <a:srgbClr val="FFFFFF"/>
        </a:accent3>
        <a:accent4>
          <a:srgbClr val="000000"/>
        </a:accent4>
        <a:accent5>
          <a:srgbClr val="BEC4FD"/>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3">
        <a:dk1>
          <a:srgbClr val="000000"/>
        </a:dk1>
        <a:lt1>
          <a:srgbClr val="FFFFFF"/>
        </a:lt1>
        <a:dk2>
          <a:srgbClr val="000000"/>
        </a:dk2>
        <a:lt2>
          <a:srgbClr val="808080"/>
        </a:lt2>
        <a:accent1>
          <a:srgbClr val="7889FB"/>
        </a:accent1>
        <a:accent2>
          <a:srgbClr val="8CC800"/>
        </a:accent2>
        <a:accent3>
          <a:srgbClr val="FFFFFF"/>
        </a:accent3>
        <a:accent4>
          <a:srgbClr val="000000"/>
        </a:accent4>
        <a:accent5>
          <a:srgbClr val="BEC4FD"/>
        </a:accent5>
        <a:accent6>
          <a:srgbClr val="7EB500"/>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4">
        <a:dk1>
          <a:srgbClr val="000000"/>
        </a:dk1>
        <a:lt1>
          <a:srgbClr val="FFFFFF"/>
        </a:lt1>
        <a:dk2>
          <a:srgbClr val="000000"/>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5">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6">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9900CC"/>
        </a:folHlink>
      </a:clrScheme>
      <a:clrMap bg1="lt1" tx1="dk1" bg2="lt2" tx2="dk2" accent1="accent1" accent2="accent2" accent3="accent3" accent4="accent4" accent5="accent5" accent6="accent6" hlink="hlink" folHlink="folHlink"/>
    </a:extraClrScheme>
    <a:extraClrScheme>
      <a:clrScheme name="7_S&amp;C-2010 7">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8CC800"/>
        </a:folHlink>
      </a:clrScheme>
      <a:clrMap bg1="lt1" tx1="dk1" bg2="lt2" tx2="dk2" accent1="accent1" accent2="accent2" accent3="accent3" accent4="accent4" accent5="accent5" accent6="accent6" hlink="hlink" folHlink="folHlink"/>
    </a:extraClrScheme>
    <a:extraClrScheme>
      <a:clrScheme name="7_S&amp;C-2010 8">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8CC800"/>
        </a:folHlink>
      </a:clrScheme>
      <a:clrMap bg1="lt1" tx1="dk1" bg2="lt2" tx2="dk2" accent1="accent1" accent2="accent2" accent3="accent3" accent4="accent4" accent5="accent5" accent6="accent6" hlink="hlink" folHlink="folHlink"/>
    </a:extraClrScheme>
    <a:extraClrScheme>
      <a:clrScheme name="7_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36274</TotalTime>
  <Words>967</Words>
  <Application>Microsoft Office PowerPoint</Application>
  <PresentationFormat>Custom</PresentationFormat>
  <Paragraphs>81</Paragraphs>
  <Slides>15</Slides>
  <Notes>1</Notes>
  <HiddenSlides>0</HiddenSlides>
  <MMClips>0</MMClips>
  <ScaleCrop>false</ScaleCrop>
  <HeadingPairs>
    <vt:vector size="4" baseType="variant">
      <vt:variant>
        <vt:lpstr>Theme</vt:lpstr>
      </vt:variant>
      <vt:variant>
        <vt:i4>3</vt:i4>
      </vt:variant>
      <vt:variant>
        <vt:lpstr>Slide Titles</vt:lpstr>
      </vt:variant>
      <vt:variant>
        <vt:i4>15</vt:i4>
      </vt:variant>
    </vt:vector>
  </HeadingPairs>
  <TitlesOfParts>
    <vt:vector size="18" baseType="lpstr">
      <vt:lpstr>S&amp;C-2010</vt:lpstr>
      <vt:lpstr>Custom Design</vt:lpstr>
      <vt:lpstr>7_S&amp;C-2010</vt:lpstr>
      <vt:lpstr>SMT Update To AMWG </vt:lpstr>
      <vt:lpstr>Update on SMT Upcoming Events Maintenance and Minor Defect Correction Releases</vt:lpstr>
      <vt:lpstr>SMT Planned Events Q1 2017 </vt:lpstr>
      <vt:lpstr>December 17, 2016 Minor Release to Correct Deficiencies and Usability Defects </vt:lpstr>
      <vt:lpstr>December 17, 2016 SMT Minor Release to Correct Deficiencies and Usability Defects </vt:lpstr>
      <vt:lpstr>December 17, 2016 SMT Minor Release to Correct Deficiencies and Usability Defects </vt:lpstr>
      <vt:lpstr>December 17, 2016 SMT Minor Release to Correct Deficiencies and Usability Defects </vt:lpstr>
      <vt:lpstr>February 18, 2017 Minor Release to Implement Security Audit Recommendations </vt:lpstr>
      <vt:lpstr>February 18, 2017 SMT Minor Release to Implement Security Audit Recommendations </vt:lpstr>
      <vt:lpstr>February 18, 2017 SMT Minor Release to Implement Security Audit Recommendations </vt:lpstr>
      <vt:lpstr>February 18, 2017 SMT Minor Release to Implement Security Audit Recommendations </vt:lpstr>
      <vt:lpstr>Discuss Monthly Log-in Report</vt:lpstr>
      <vt:lpstr>SMT Customer Share Feedback</vt:lpstr>
      <vt:lpstr>SMT Customer Share Feedback </vt:lpstr>
      <vt:lpstr>Q&amp;A Monthly SMT Reports to AMWG Data Through December 2016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SMT Usability</dc:title>
  <dc:creator>akhandu</dc:creator>
  <cp:lastModifiedBy>00018207</cp:lastModifiedBy>
  <cp:revision>1043</cp:revision>
  <cp:lastPrinted>2016-09-30T17:09:08Z</cp:lastPrinted>
  <dcterms:modified xsi:type="dcterms:W3CDTF">2017-01-13T00:43:50Z</dcterms:modified>
</cp:coreProperties>
</file>