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261" r:id="rId8"/>
    <p:sldId id="277" r:id="rId9"/>
    <p:sldId id="275" r:id="rId10"/>
    <p:sldId id="274" r:id="rId11"/>
    <p:sldId id="278" r:id="rId12"/>
    <p:sldId id="273" r:id="rId13"/>
    <p:sldId id="279" r:id="rId14"/>
    <p:sldId id="280" r:id="rId15"/>
    <p:sldId id="281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0" d="100"/>
          <a:sy n="90" d="100"/>
        </p:scale>
        <p:origin x="108" y="13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999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358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2694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063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7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061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13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93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1816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NERC 2016 Probabilistic Assessment Study Results</a:t>
            </a:r>
            <a:endParaRPr lang="en-US" sz="2400" b="1" dirty="0"/>
          </a:p>
          <a:p>
            <a:endParaRPr lang="en-US" b="1" dirty="0" smtClean="0"/>
          </a:p>
          <a:p>
            <a:r>
              <a:rPr lang="en-US" b="1" dirty="0" smtClean="0"/>
              <a:t>Supply Analysis Working Group Meeting, 1/17/2017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Pete Warnken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167" y="930341"/>
            <a:ext cx="8534400" cy="5165659"/>
          </a:xfrm>
        </p:spPr>
        <p:txBody>
          <a:bodyPr/>
          <a:lstStyle/>
          <a:p>
            <a:r>
              <a:rPr lang="en-US" dirty="0" smtClean="0"/>
              <a:t>ERCOT ProbA study report (submitted to NERC) available on SAWG meeting Webpage; not seeking comments – for your information only</a:t>
            </a:r>
          </a:p>
          <a:p>
            <a:r>
              <a:rPr lang="en-US" dirty="0" smtClean="0"/>
              <a:t>NERC’s Reliability Assessment Subcommittee to review NERC draft report and submit comments by January 20</a:t>
            </a:r>
          </a:p>
          <a:p>
            <a:r>
              <a:rPr lang="en-US" dirty="0" smtClean="0"/>
              <a:t>Public release of NERC </a:t>
            </a:r>
            <a:r>
              <a:rPr lang="en-US" smtClean="0"/>
              <a:t>ProbA report in </a:t>
            </a:r>
            <a:r>
              <a:rPr lang="en-US" dirty="0" smtClean="0"/>
              <a:t>March 2017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6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Study Background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965" y="983492"/>
            <a:ext cx="8534400" cy="4857315"/>
          </a:xfrm>
        </p:spPr>
        <p:txBody>
          <a:bodyPr/>
          <a:lstStyle/>
          <a:p>
            <a:r>
              <a:rPr lang="en-US" dirty="0" smtClean="0"/>
              <a:t>NERC Probabilistic Assessment (ProbA) study conducted every two years</a:t>
            </a:r>
          </a:p>
          <a:p>
            <a:r>
              <a:rPr lang="en-US" dirty="0" smtClean="0"/>
              <a:t>Purpose of ProbA study is to calculate annual and monthly probabilistic reliability metrics based on reported NERC 2016 Long Term Reliability Assessment (LTRA) resources and loads</a:t>
            </a:r>
          </a:p>
          <a:p>
            <a:pPr lvl="1"/>
            <a:r>
              <a:rPr lang="en-US" dirty="0" smtClean="0"/>
              <a:t>Evaluation or determination of target reserve margins is not within the study scope</a:t>
            </a: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Study Background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976" y="964479"/>
            <a:ext cx="8534400" cy="5122668"/>
          </a:xfrm>
        </p:spPr>
        <p:txBody>
          <a:bodyPr/>
          <a:lstStyle/>
          <a:p>
            <a:r>
              <a:rPr lang="en-US" dirty="0" smtClean="0"/>
              <a:t>Metrics include</a:t>
            </a:r>
          </a:p>
          <a:p>
            <a:pPr lvl="1"/>
            <a:r>
              <a:rPr lang="en-US" dirty="0" smtClean="0"/>
              <a:t>Loss of Load Hours (LOLH) per year</a:t>
            </a:r>
          </a:p>
          <a:p>
            <a:pPr lvl="1"/>
            <a:r>
              <a:rPr lang="en-US" dirty="0" smtClean="0"/>
              <a:t>Expected Unserved Energy (EUE) per year (MWhs)</a:t>
            </a:r>
          </a:p>
          <a:p>
            <a:pPr lvl="1"/>
            <a:r>
              <a:rPr lang="en-US" dirty="0" smtClean="0"/>
              <a:t>EUE/Net Energy for Load</a:t>
            </a:r>
          </a:p>
          <a:p>
            <a:r>
              <a:rPr lang="en-US" dirty="0"/>
              <a:t>Simulations conducted for two study years: 2018 and </a:t>
            </a:r>
            <a:r>
              <a:rPr lang="en-US" dirty="0" smtClean="0"/>
              <a:t>2020</a:t>
            </a:r>
          </a:p>
          <a:p>
            <a:r>
              <a:rPr lang="en-US" dirty="0" smtClean="0"/>
              <a:t>NERC requested both a base study and load sensitivity study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6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Study Background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167" y="930341"/>
            <a:ext cx="8534400" cy="5165659"/>
          </a:xfrm>
        </p:spPr>
        <p:txBody>
          <a:bodyPr/>
          <a:lstStyle/>
          <a:p>
            <a:r>
              <a:rPr lang="en-US" dirty="0" smtClean="0"/>
              <a:t>Load sensitivity study:</a:t>
            </a:r>
          </a:p>
          <a:p>
            <a:pPr lvl="1"/>
            <a:r>
              <a:rPr lang="en-US" dirty="0"/>
              <a:t>For 2018, peak load and energy </a:t>
            </a:r>
            <a:r>
              <a:rPr lang="en-US" dirty="0" smtClean="0"/>
              <a:t>scaled </a:t>
            </a:r>
            <a:r>
              <a:rPr lang="en-US" dirty="0"/>
              <a:t>up by 2</a:t>
            </a:r>
            <a:r>
              <a:rPr lang="en-US" dirty="0" smtClean="0"/>
              <a:t>%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2020, </a:t>
            </a:r>
            <a:r>
              <a:rPr lang="en-US" dirty="0" smtClean="0"/>
              <a:t>peak </a:t>
            </a:r>
            <a:r>
              <a:rPr lang="en-US" dirty="0"/>
              <a:t>load was scaled up by 4% and </a:t>
            </a:r>
            <a:r>
              <a:rPr lang="en-US" dirty="0" smtClean="0"/>
              <a:t>energy scaled </a:t>
            </a:r>
            <a:r>
              <a:rPr lang="en-US" dirty="0"/>
              <a:t>up by 2</a:t>
            </a:r>
            <a:r>
              <a:rPr lang="en-US" dirty="0" smtClean="0"/>
              <a:t>%</a:t>
            </a:r>
          </a:p>
          <a:p>
            <a:r>
              <a:rPr lang="en-US" dirty="0" smtClean="0"/>
              <a:t>Astrapé </a:t>
            </a:r>
            <a:r>
              <a:rPr lang="en-US" dirty="0"/>
              <a:t>Consulting performed the 2016 study using their </a:t>
            </a:r>
            <a:r>
              <a:rPr lang="sv-SE" dirty="0"/>
              <a:t>Strategic Energy &amp; Risk Valuation Model</a:t>
            </a:r>
            <a:endParaRPr lang="en-US" dirty="0"/>
          </a:p>
          <a:p>
            <a:r>
              <a:rPr lang="en-US" dirty="0" smtClean="0"/>
              <a:t>2016 LTRA data closely matches May 2016 CDR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25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Study Results - Annual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36673"/>
            <a:ext cx="8534400" cy="1219199"/>
          </a:xfrm>
        </p:spPr>
        <p:txBody>
          <a:bodyPr/>
          <a:lstStyle/>
          <a:p>
            <a:r>
              <a:rPr lang="en-US" dirty="0" smtClean="0"/>
              <a:t>Results for 2018 simulation year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3409492"/>
            <a:ext cx="8534400" cy="63088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Results for 2020 simulation year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805" y="1777644"/>
            <a:ext cx="7447402" cy="100183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804" y="4116571"/>
            <a:ext cx="7447402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3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Study Results - Monthly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971100"/>
            <a:ext cx="3505201" cy="792127"/>
          </a:xfrm>
        </p:spPr>
        <p:txBody>
          <a:bodyPr/>
          <a:lstStyle/>
          <a:p>
            <a:r>
              <a:rPr lang="en-US" sz="2400" dirty="0" smtClean="0"/>
              <a:t>Results for 2018 simulation year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79331" y="944580"/>
            <a:ext cx="2869019" cy="92294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Results for 2020 simulation year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" y="1867525"/>
            <a:ext cx="4038289" cy="29614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0299" y="1867525"/>
            <a:ext cx="3891608" cy="277533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926799" y="4835866"/>
            <a:ext cx="3810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alibri" panose="020F0502020204030204" pitchFamily="34" charset="0"/>
              </a:rPr>
              <a:t>Occurrence of non-zero values in </a:t>
            </a:r>
            <a:r>
              <a:rPr lang="en-US" sz="1600" dirty="0">
                <a:latin typeface="Calibri" panose="020F0502020204030204" pitchFamily="34" charset="0"/>
              </a:rPr>
              <a:t>June </a:t>
            </a:r>
            <a:r>
              <a:rPr lang="en-US" sz="1600" dirty="0" smtClean="0">
                <a:latin typeface="Calibri" panose="020F0502020204030204" pitchFamily="34" charset="0"/>
              </a:rPr>
              <a:t>driven </a:t>
            </a:r>
            <a:r>
              <a:rPr lang="en-US" sz="1600" dirty="0">
                <a:latin typeface="Calibri" panose="020F0502020204030204" pitchFamily="34" charset="0"/>
              </a:rPr>
              <a:t>by the 2012 weather </a:t>
            </a:r>
            <a:r>
              <a:rPr lang="en-US" sz="1600" dirty="0" smtClean="0">
                <a:latin typeface="Calibri" panose="020F0502020204030204" pitchFamily="34" charset="0"/>
              </a:rPr>
              <a:t>year used </a:t>
            </a:r>
            <a:r>
              <a:rPr lang="en-US" sz="1600" dirty="0">
                <a:latin typeface="Calibri" panose="020F0502020204030204" pitchFamily="34" charset="0"/>
              </a:rPr>
              <a:t>to produce the load </a:t>
            </a:r>
            <a:r>
              <a:rPr lang="en-US" sz="1600" dirty="0" smtClean="0">
                <a:latin typeface="Calibri" panose="020F0502020204030204" pitchFamily="34" charset="0"/>
              </a:rPr>
              <a:t>forecast; the second highest </a:t>
            </a:r>
            <a:r>
              <a:rPr lang="en-US" sz="1600" dirty="0">
                <a:latin typeface="Calibri" panose="020F0502020204030204" pitchFamily="34" charset="0"/>
              </a:rPr>
              <a:t>annual peak load from 2002 </a:t>
            </a:r>
            <a:r>
              <a:rPr lang="en-US" sz="1600" dirty="0" smtClean="0">
                <a:latin typeface="Calibri" panose="020F0502020204030204" pitchFamily="34" charset="0"/>
              </a:rPr>
              <a:t>through 2014 </a:t>
            </a:r>
            <a:r>
              <a:rPr lang="en-US" sz="1600" dirty="0">
                <a:latin typeface="Calibri" panose="020F0502020204030204" pitchFamily="34" charset="0"/>
              </a:rPr>
              <a:t>occurred in June 2012.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4963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Assumptions &amp; Methods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02252"/>
            <a:ext cx="8534400" cy="5105400"/>
          </a:xfrm>
        </p:spPr>
        <p:txBody>
          <a:bodyPr/>
          <a:lstStyle/>
          <a:p>
            <a:r>
              <a:rPr lang="en-US" dirty="0" smtClean="0"/>
              <a:t>Transmission Topology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Demand Uncertainty</a:t>
            </a:r>
          </a:p>
          <a:p>
            <a:pPr lvl="1"/>
            <a:r>
              <a:rPr lang="en-US" dirty="0" smtClean="0"/>
              <a:t>Modeled 13 historical load shapes (2002-2014) along with five economic load forecast error multipliers (range from 0.96 to 1.04)</a:t>
            </a:r>
          </a:p>
          <a:p>
            <a:pPr lvl="1"/>
            <a:r>
              <a:rPr lang="en-US" dirty="0" smtClean="0"/>
              <a:t>Total of 65 full-year load scenarios modeled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752600"/>
            <a:ext cx="3657600" cy="15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969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Assumptions &amp; Methods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6187"/>
            <a:ext cx="8534400" cy="2817613"/>
          </a:xfrm>
        </p:spPr>
        <p:txBody>
          <a:bodyPr/>
          <a:lstStyle/>
          <a:p>
            <a:r>
              <a:rPr lang="en-US" dirty="0" smtClean="0"/>
              <a:t>Outage Modeling</a:t>
            </a:r>
          </a:p>
          <a:p>
            <a:pPr lvl="1"/>
            <a:r>
              <a:rPr lang="en-US" dirty="0" smtClean="0"/>
              <a:t>Astrapé developed generating unit Time-to-Fail and Time-to-Repair distributions using ERCOT-supplied outage data</a:t>
            </a:r>
          </a:p>
          <a:p>
            <a:pPr lvl="1"/>
            <a:r>
              <a:rPr lang="en-US" dirty="0" smtClean="0"/>
              <a:t>Full and partial unit outages represented in the modeling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1233" y="3887986"/>
            <a:ext cx="4121255" cy="2055614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304800" y="3757702"/>
            <a:ext cx="4046433" cy="18857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Monte Carlo draws resulted in the following aggregate EFORs:</a:t>
            </a:r>
          </a:p>
        </p:txBody>
      </p:sp>
    </p:spTree>
    <p:extLst>
      <p:ext uri="{BB962C8B-B14F-4D97-AF65-F5344CB8AC3E}">
        <p14:creationId xmlns:p14="http://schemas.microsoft.com/office/powerpoint/2010/main" val="384446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Assumptions &amp; Methods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6187"/>
            <a:ext cx="8534400" cy="2131813"/>
          </a:xfrm>
        </p:spPr>
        <p:txBody>
          <a:bodyPr/>
          <a:lstStyle/>
          <a:p>
            <a:r>
              <a:rPr lang="en-US" dirty="0" smtClean="0"/>
              <a:t>Model sheds load to maintain 500 MW of regulation reserves and 500 MW of spinning reserves</a:t>
            </a:r>
          </a:p>
          <a:p>
            <a:r>
              <a:rPr lang="en-US" dirty="0" smtClean="0"/>
              <a:t>Load Resources: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0967" y="2514600"/>
            <a:ext cx="4961614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33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1558</TotalTime>
  <Words>399</Words>
  <Application>Microsoft Office PowerPoint</Application>
  <PresentationFormat>On-screen Show (4:3)</PresentationFormat>
  <Paragraphs>68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Study Background</vt:lpstr>
      <vt:lpstr>Study Background</vt:lpstr>
      <vt:lpstr>Study Background</vt:lpstr>
      <vt:lpstr>Study Results - Annual</vt:lpstr>
      <vt:lpstr>Study Results - Monthly</vt:lpstr>
      <vt:lpstr>Assumptions &amp; Methods</vt:lpstr>
      <vt:lpstr>Assumptions &amp; Methods</vt:lpstr>
      <vt:lpstr>Assumptions &amp; Methods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41</cp:revision>
  <cp:lastPrinted>2016-01-21T20:53:15Z</cp:lastPrinted>
  <dcterms:created xsi:type="dcterms:W3CDTF">2016-01-21T15:20:31Z</dcterms:created>
  <dcterms:modified xsi:type="dcterms:W3CDTF">2017-01-13T18:05:45Z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