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0" autoAdjust="0"/>
    <p:restoredTop sz="95565" autoAdjust="0"/>
  </p:normalViewPr>
  <p:slideViewPr>
    <p:cSldViewPr>
      <p:cViewPr>
        <p:scale>
          <a:sx n="60" d="100"/>
          <a:sy n="60" d="100"/>
        </p:scale>
        <p:origin x="-2406" y="-1230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65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1/12/2017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Smart Meter Texas (SMT)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 smtClean="0">
                <a:solidFill>
                  <a:schemeClr val="tx1"/>
                </a:solidFill>
              </a:rPr>
              <a:t>To AMWG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 smtClean="0">
                <a:cs typeface="Aharoni" pitchFamily="2" charset="-79"/>
              </a:rPr>
              <a:t>DEC 2016</a:t>
            </a:r>
            <a:br>
              <a:rPr lang="en-US" sz="2000" b="1" dirty="0" smtClean="0">
                <a:cs typeface="Aharoni" pitchFamily="2" charset="-79"/>
              </a:rPr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 smtClean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 smtClean="0">
                <a:solidFill>
                  <a:srgbClr val="758CFF"/>
                </a:solidFill>
              </a:rPr>
            </a:br>
            <a:r>
              <a:rPr lang="en-US" altLang="en-US" sz="2400" b="1" dirty="0" smtClean="0">
                <a:solidFill>
                  <a:srgbClr val="758CFF"/>
                </a:solidFill>
              </a:rPr>
              <a:t>End to End File Processing Completeness – DEC 2016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3621" y="4438158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 smtClean="0"/>
          </a:p>
          <a:p>
            <a:pPr>
              <a:spcBef>
                <a:spcPct val="50000"/>
              </a:spcBef>
            </a:pPr>
            <a:r>
              <a:rPr lang="en-US" altLang="en-US" sz="1000" i="1" u="sng" dirty="0" smtClean="0"/>
              <a:t>% </a:t>
            </a:r>
            <a:r>
              <a:rPr lang="en-US" altLang="en-US" sz="1000" i="1" u="sng" dirty="0"/>
              <a:t>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>
              <a:spcBef>
                <a:spcPct val="50000"/>
              </a:spcBef>
            </a:pPr>
            <a:r>
              <a:rPr lang="en-US" altLang="en-US" sz="1000" dirty="0"/>
              <a:t>* A LSE file includes usage data for </a:t>
            </a:r>
            <a:r>
              <a:rPr lang="en-US" altLang="en-US" sz="1000" dirty="0" smtClean="0"/>
              <a:t>up to </a:t>
            </a:r>
            <a:r>
              <a:rPr lang="en-US" altLang="en-US" sz="1000" dirty="0"/>
              <a:t>50,000 ESIIDs. </a:t>
            </a:r>
          </a:p>
        </p:txBody>
      </p:sp>
      <p:sp>
        <p:nvSpPr>
          <p:cNvPr id="43037" name="Text Box 7"/>
          <p:cNvSpPr txBox="1">
            <a:spLocks noChangeArrowheads="1"/>
          </p:cNvSpPr>
          <p:nvPr/>
        </p:nvSpPr>
        <p:spPr bwMode="auto">
          <a:xfrm>
            <a:off x="860470" y="5500100"/>
            <a:ext cx="106553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 smtClean="0"/>
              <a:t>:</a:t>
            </a:r>
          </a:p>
          <a:p>
            <a:pPr>
              <a:spcBef>
                <a:spcPct val="50000"/>
              </a:spcBef>
            </a:pPr>
            <a:endParaRPr lang="en-US" sz="1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3" y="1119189"/>
            <a:ext cx="11001375" cy="337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</a:t>
            </a:r>
            <a:r>
              <a:rPr lang="en-US" altLang="en-US" sz="2000" b="1" dirty="0" smtClean="0">
                <a:solidFill>
                  <a:schemeClr val="accent1"/>
                </a:solidFill>
              </a:rPr>
              <a:t>DEC 2016</a:t>
            </a:r>
            <a:endParaRPr lang="en-US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66800" y="4309432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</a:t>
            </a:r>
            <a:r>
              <a:rPr lang="en-US" altLang="en-US" sz="1000" i="1" dirty="0" smtClean="0">
                <a:solidFill>
                  <a:srgbClr val="000000"/>
                </a:solidFill>
                <a:ea typeface="Microsoft YaHei" pitchFamily="34" charset="-122"/>
              </a:rPr>
              <a:t>month, </a:t>
            </a: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1697" y="5410200"/>
            <a:ext cx="10655300" cy="783376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smtClean="0">
                <a:solidFill>
                  <a:srgbClr val="000000"/>
                </a:solidFill>
                <a:ea typeface="Microsoft YaHei" pitchFamily="34" charset="-122"/>
              </a:rPr>
              <a:t>25 </a:t>
            </a: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Jan 2016: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 err="1" smtClean="0"/>
              <a:t>archiver</a:t>
            </a:r>
            <a:r>
              <a:rPr lang="en-US" sz="1000" dirty="0" smtClean="0"/>
              <a:t> issue.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en-US" altLang="en-US" sz="10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31697" y="5107560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143000"/>
            <a:ext cx="107442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240728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758CFF"/>
                </a:solidFill>
              </a:rPr>
              <a:t>       SMT </a:t>
            </a:r>
            <a:r>
              <a:rPr lang="en-US" altLang="en-US" sz="2000" b="1" dirty="0">
                <a:solidFill>
                  <a:srgbClr val="758CFF"/>
                </a:solidFill>
              </a:rPr>
              <a:t>Number of Accounts by Type AMWG CR 2014 009 – </a:t>
            </a:r>
            <a:r>
              <a:rPr lang="en-US" altLang="en-US" sz="2000" b="1" dirty="0" smtClean="0">
                <a:solidFill>
                  <a:srgbClr val="758CFF"/>
                </a:solidFill>
              </a:rPr>
              <a:t>December 2016</a:t>
            </a:r>
            <a:r>
              <a:rPr lang="en-US" altLang="en-US" sz="2000" b="1" dirty="0">
                <a:solidFill>
                  <a:srgbClr val="758CFF"/>
                </a:solidFill>
              </a:rPr>
              <a:t/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539703"/>
              </p:ext>
            </p:extLst>
          </p:nvPr>
        </p:nvGraphicFramePr>
        <p:xfrm>
          <a:off x="76200" y="524679"/>
          <a:ext cx="11734801" cy="6257121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90538"/>
                <a:gridCol w="1630580"/>
                <a:gridCol w="1482552"/>
                <a:gridCol w="1417507"/>
                <a:gridCol w="1561052"/>
                <a:gridCol w="1473579"/>
                <a:gridCol w="1578993"/>
              </a:tblGrid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</a:tr>
              <a:tr h="1475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41818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1878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5431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2751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77495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41593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25425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1873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5305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2741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76937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20938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14162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1694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3722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40972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62756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39779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3572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9153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3586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118467</a:t>
                      </a:r>
                      <a:endParaRPr lang="en-US" sz="7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2790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4946</a:t>
                      </a:r>
                      <a:endParaRPr lang="en-US" sz="700" dirty="0" smtClean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203101"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Agreements </a:t>
                      </a: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 (Includes Active</a:t>
                      </a:r>
                      <a:r>
                        <a:rPr lang="en-US" sz="700" baseline="0" dirty="0" smtClean="0">
                          <a:latin typeface="+mn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593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1180</a:t>
                      </a:r>
                    </a:p>
                  </a:txBody>
                  <a:tcPr anchor="ctr"/>
                </a:tc>
              </a:tr>
              <a:tr h="203101">
                <a:tc>
                  <a:txBody>
                    <a:bodyPr/>
                    <a:lstStyle/>
                    <a:p>
                      <a:pPr algn="l"/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Energy </a:t>
                      </a: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Data Agreements </a:t>
                      </a: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593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307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</a:tr>
              <a:tr h="203101"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</a:rPr>
                        <a:t>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</a:tr>
              <a:tr h="191882"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3512276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2439640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198182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862553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244464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7257115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3449373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2439563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198972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862788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244069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7194765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3700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4731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8892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3687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7405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7785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2930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44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1764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1815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3425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114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4797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123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996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33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4813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+mn-cs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+mn-lt"/>
                        </a:rPr>
                        <a:t>131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1210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199" y="431228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0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 smtClean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 smtClean="0">
                <a:solidFill>
                  <a:srgbClr val="758CFF"/>
                </a:solidFill>
              </a:rPr>
              <a:t>SMT ODR Details – DEC 2016</a:t>
            </a:r>
            <a:br>
              <a:rPr lang="en-US" altLang="en-US" sz="2300" b="1" dirty="0" smtClean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828800"/>
            <a:ext cx="495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828800"/>
            <a:ext cx="47720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4038600"/>
            <a:ext cx="46482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4038600"/>
            <a:ext cx="43624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28507</TotalTime>
  <Words>551</Words>
  <Application>Microsoft Office PowerPoint</Application>
  <PresentationFormat>Custom</PresentationFormat>
  <Paragraphs>340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DEC 2016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00018207</cp:lastModifiedBy>
  <cp:revision>1304</cp:revision>
  <cp:lastPrinted>2014-05-01T16:40:31Z</cp:lastPrinted>
  <dcterms:modified xsi:type="dcterms:W3CDTF">2017-01-12T20:43:49Z</dcterms:modified>
</cp:coreProperties>
</file>