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1" r:id="rId7"/>
    <p:sldId id="257" r:id="rId8"/>
    <p:sldId id="276" r:id="rId9"/>
    <p:sldId id="270" r:id="rId10"/>
    <p:sldId id="271" r:id="rId11"/>
    <p:sldId id="275" r:id="rId12"/>
    <p:sldId id="273" r:id="rId13"/>
    <p:sldId id="277" r:id="rId14"/>
    <p:sldId id="272" r:id="rId15"/>
    <p:sldId id="27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Day Ahead Make Whole Adjustments due</a:t>
            </a:r>
          </a:p>
          <a:p>
            <a:r>
              <a:rPr lang="en-US" sz="2000" b="1" dirty="0" smtClean="0"/>
              <a:t>to Ancillary Infeasible MW in Real-Time</a:t>
            </a:r>
            <a:endParaRPr lang="en-US" sz="2000" b="1" dirty="0"/>
          </a:p>
          <a:p>
            <a:r>
              <a:rPr lang="en-US" dirty="0" smtClean="0"/>
              <a:t>Follow up to NPRR782 III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Austin Rosel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smtClean="0"/>
              <a:t>January 13,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Charges and excess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Allocation of charges and payments.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xcess revenues from the claw back </a:t>
            </a:r>
            <a:r>
              <a:rPr lang="en-US" sz="1800" b="1" dirty="0" smtClean="0"/>
              <a:t>and</a:t>
            </a:r>
            <a:r>
              <a:rPr lang="en-US" sz="1800" dirty="0" smtClean="0"/>
              <a:t> charges to keep a Resource whole for the adjustment are allocated per the methodology in NPRR782.</a:t>
            </a:r>
          </a:p>
          <a:p>
            <a:pPr lvl="1"/>
            <a:r>
              <a:rPr lang="en-US" sz="1800" dirty="0" smtClean="0"/>
              <a:t>NPRR782 takes the claw back amounts and uses them to reduce the total AS costs in NP6.7.4</a:t>
            </a:r>
            <a:r>
              <a:rPr lang="en-US" sz="1800" i="1" dirty="0" smtClean="0"/>
              <a:t>, Adjustments to Cost Allocations for Ancillary Services Procurement.</a:t>
            </a:r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5992"/>
          <a:stretch/>
        </p:blipFill>
        <p:spPr>
          <a:xfrm>
            <a:off x="1524000" y="2895600"/>
            <a:ext cx="5334000" cy="7904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742" y="3886200"/>
            <a:ext cx="5638800" cy="23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3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Does QMWG want this concept presented to WMS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/>
              <a:t>Does QMWG have a recommendation for WMS?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9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NPRR782 Impacts on DAM Make Whole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NPRR782 introduced a clawback mechanism for infeasible Ancillary services.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A QSE incurs a clawback charge equal to the infeasible MW times the DAM clearing price for the Ancillary Service.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is a possible reduction in a payment that is used to offset Day Ahead Guaranteed Costs used in the Day Ahead Make Whole Payment.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potential lost Make Whole is not accounted for in NPRR782.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Day Ahead Make Whole Payment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3015237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DAASREV is essentially reduced due to the Ancillary Services clawback introduced in NPRR782.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It’s possible the reduction could cause the resource to not be made whole in DAM.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63150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Infeasible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NPRR782 will introduce new systemization to declare and capture AS infeasible amounts.</a:t>
            </a:r>
          </a:p>
          <a:p>
            <a:r>
              <a:rPr lang="en-US" sz="2000" dirty="0" smtClean="0"/>
              <a:t>No “hard data” exists on historical AS infeasible </a:t>
            </a:r>
            <a:r>
              <a:rPr lang="en-US" sz="2000" dirty="0" smtClean="0"/>
              <a:t>occurrences as they will be recorded after NPR782.</a:t>
            </a:r>
            <a:endParaRPr lang="en-US" sz="2000" dirty="0" smtClean="0"/>
          </a:p>
          <a:p>
            <a:r>
              <a:rPr lang="en-US" sz="2000" dirty="0" smtClean="0"/>
              <a:t>Approximately 6 events a year based on estimates.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3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Make Whole Insufficiency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343400"/>
          </a:xfrm>
        </p:spPr>
        <p:txBody>
          <a:bodyPr/>
          <a:lstStyle/>
          <a:p>
            <a:r>
              <a:rPr lang="en-US" sz="2000" dirty="0" smtClean="0"/>
              <a:t>Infeasible MW clawback charge</a:t>
            </a:r>
          </a:p>
          <a:p>
            <a:pPr lvl="1"/>
            <a:r>
              <a:rPr lang="en-US" sz="1800" dirty="0" smtClean="0"/>
              <a:t>QSE has infeasible MW in Real-Time.</a:t>
            </a:r>
          </a:p>
          <a:p>
            <a:pPr lvl="1"/>
            <a:r>
              <a:rPr lang="en-US" sz="1800" dirty="0" smtClean="0"/>
              <a:t>QSE charged infeasible MW quantity times Day-Ahead price of the Ancillary Service (regardless of whether or not the QSE sold Ancillary Services in the Day-Ahead).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Day-Ahead make whole insufficiency calculation</a:t>
            </a:r>
          </a:p>
          <a:p>
            <a:pPr lvl="1"/>
            <a:r>
              <a:rPr lang="en-US" sz="1800" dirty="0" smtClean="0"/>
              <a:t>Check to make sure AS infeasible type was awarded in Day-Ahead.</a:t>
            </a:r>
          </a:p>
          <a:p>
            <a:pPr lvl="1"/>
            <a:r>
              <a:rPr lang="en-US" sz="1800" dirty="0" smtClean="0"/>
              <a:t>Day-Ahead </a:t>
            </a:r>
            <a:r>
              <a:rPr lang="en-US" sz="1800" dirty="0"/>
              <a:t>m</a:t>
            </a:r>
            <a:r>
              <a:rPr lang="en-US" sz="1800" dirty="0" smtClean="0"/>
              <a:t>ake </a:t>
            </a:r>
            <a:r>
              <a:rPr lang="en-US" sz="1800" dirty="0"/>
              <a:t>w</a:t>
            </a:r>
            <a:r>
              <a:rPr lang="en-US" sz="1800" dirty="0" smtClean="0"/>
              <a:t>hole payment is re-calculated in Real-Time with reduced Ancillary Services revenues considered.</a:t>
            </a:r>
          </a:p>
          <a:p>
            <a:pPr lvl="1"/>
            <a:r>
              <a:rPr lang="en-US" sz="1800" dirty="0" smtClean="0"/>
              <a:t>The re-calculated Day-Ahead make whole payment is used to calculate an adjusted make whole payment. This adjustment amount may change subject to a </a:t>
            </a:r>
            <a:r>
              <a:rPr lang="en-US" sz="1800" dirty="0" smtClean="0">
                <a:solidFill>
                  <a:srgbClr val="00B0F0"/>
                </a:solidFill>
              </a:rPr>
              <a:t>Real-Time revenue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AS imbalance </a:t>
            </a:r>
            <a:r>
              <a:rPr lang="en-US" sz="1800" dirty="0" smtClean="0"/>
              <a:t>offsets amount (next page).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5410200"/>
                <a:ext cx="761999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𝑅𝑇𝑀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𝑂𝑓𝑓𝑠𝑒𝑡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=−1∗{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𝑅𝑇𝑀𝐺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𝐻𝐴𝑆𝐿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𝑅𝑇𝑆𝑃𝑃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Cost</m:t>
                      </m:r>
                      <m:r>
                        <a:rPr lang="en-US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</m:oMath>
                  </m:oMathPara>
                </a14:m>
                <a:endParaRPr lang="en-US" b="0" i="0" dirty="0" smtClean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b="0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	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𝐻𝐴𝑆𝐿</m:t>
                        </m:r>
                        <m:r>
                          <a:rPr lang="en-US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2 −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max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𝐻𝐴𝑆𝐿</m:t>
                                </m:r>
                                <m:r>
                                  <a:rPr lang="en-US" b="0" i="1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1, </m:t>
                                </m:r>
                                <m:r>
                                  <a:rPr lang="en-US" b="0" i="1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𝑅𝑇𝑀𝐺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𝑅𝑇𝑅𝑆𝑉𝑃𝑂𝑅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410200"/>
                <a:ext cx="7619999" cy="553998"/>
              </a:xfrm>
              <a:prstGeom prst="rect">
                <a:avLst/>
              </a:prstGeom>
              <a:blipFill rotWithShape="0">
                <a:blip r:embed="rId2"/>
                <a:stretch>
                  <a:fillRect t="-1111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05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Revenue Offset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743200"/>
          </a:xfrm>
        </p:spPr>
        <p:txBody>
          <a:bodyPr/>
          <a:lstStyle/>
          <a:p>
            <a:r>
              <a:rPr lang="en-US" sz="2000" dirty="0" smtClean="0"/>
              <a:t>Real-Time revenue offset</a:t>
            </a:r>
          </a:p>
          <a:p>
            <a:pPr lvl="1"/>
            <a:r>
              <a:rPr lang="en-US" sz="1800" dirty="0" smtClean="0"/>
              <a:t>HASL is calculated when the infeasible MW were declared by ERCOT.</a:t>
            </a:r>
          </a:p>
          <a:p>
            <a:pPr lvl="1"/>
            <a:r>
              <a:rPr lang="en-US" sz="1800" dirty="0" smtClean="0"/>
              <a:t>HASL is converted to </a:t>
            </a:r>
            <a:r>
              <a:rPr lang="en-US" sz="1800" dirty="0" err="1" smtClean="0"/>
              <a:t>MWh</a:t>
            </a:r>
            <a:r>
              <a:rPr lang="en-US" sz="1800" dirty="0" smtClean="0"/>
              <a:t> for the 15 minute settlement interval and any RTMG that is greater than the HASL is multiplied by the Real-Time Settlement Point Price.</a:t>
            </a:r>
          </a:p>
          <a:p>
            <a:pPr lvl="1"/>
            <a:r>
              <a:rPr lang="en-US" sz="1800" dirty="0" smtClean="0"/>
              <a:t>The Revenues calculated in the bullet point above are used to reduce any Day-Ahead Make Whole adjustment payments.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209800" y="3810000"/>
            <a:ext cx="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09800" y="5791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81200" y="46482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1200" y="41148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2416277" y="4273350"/>
            <a:ext cx="3362633" cy="925456"/>
          </a:xfrm>
          <a:custGeom>
            <a:avLst/>
            <a:gdLst>
              <a:gd name="connsiteX0" fmla="*/ 0 w 3362633"/>
              <a:gd name="connsiteY0" fmla="*/ 925456 h 925456"/>
              <a:gd name="connsiteX1" fmla="*/ 811162 w 3362633"/>
              <a:gd name="connsiteY1" fmla="*/ 188037 h 925456"/>
              <a:gd name="connsiteX2" fmla="*/ 1541207 w 3362633"/>
              <a:gd name="connsiteY2" fmla="*/ 490379 h 925456"/>
              <a:gd name="connsiteX3" fmla="*/ 2271252 w 3362633"/>
              <a:gd name="connsiteY3" fmla="*/ 3682 h 925456"/>
              <a:gd name="connsiteX4" fmla="*/ 3362633 w 3362633"/>
              <a:gd name="connsiteY4" fmla="*/ 800095 h 92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633" h="925456">
                <a:moveTo>
                  <a:pt x="0" y="925456"/>
                </a:moveTo>
                <a:cubicBezTo>
                  <a:pt x="277147" y="593003"/>
                  <a:pt x="554294" y="260550"/>
                  <a:pt x="811162" y="188037"/>
                </a:cubicBezTo>
                <a:cubicBezTo>
                  <a:pt x="1068030" y="115524"/>
                  <a:pt x="1297859" y="521105"/>
                  <a:pt x="1541207" y="490379"/>
                </a:cubicBezTo>
                <a:cubicBezTo>
                  <a:pt x="1784555" y="459653"/>
                  <a:pt x="1967681" y="-47937"/>
                  <a:pt x="2271252" y="3682"/>
                </a:cubicBezTo>
                <a:cubicBezTo>
                  <a:pt x="2574823" y="55301"/>
                  <a:pt x="3168446" y="657527"/>
                  <a:pt x="3362633" y="8000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77744" y="4509700"/>
            <a:ext cx="68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HASL1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377744" y="3976299"/>
            <a:ext cx="68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HASL2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343400" y="3810000"/>
            <a:ext cx="457200" cy="6997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276600" y="3810000"/>
            <a:ext cx="820993" cy="7831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10102" y="3343028"/>
            <a:ext cx="2399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Additional Energy Revenue used to offset DAM MW adjustment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078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Revenue Offset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743200"/>
          </a:xfrm>
        </p:spPr>
        <p:txBody>
          <a:bodyPr/>
          <a:lstStyle/>
          <a:p>
            <a:r>
              <a:rPr lang="en-US" sz="2000" dirty="0" smtClean="0"/>
              <a:t>Real-Time revenue offset</a:t>
            </a:r>
          </a:p>
          <a:p>
            <a:pPr lvl="1"/>
            <a:r>
              <a:rPr lang="en-US" sz="1800" dirty="0" smtClean="0"/>
              <a:t>Costs of operating above the original HASL are estimated and the offset amount is reduced by those costs.</a:t>
            </a:r>
          </a:p>
          <a:p>
            <a:pPr lvl="1"/>
            <a:r>
              <a:rPr lang="en-US" sz="1800" dirty="0" smtClean="0"/>
              <a:t>Costs are estimated as the costs between the HASL (or similarly LSL) and the RTMG on the Energy </a:t>
            </a:r>
            <a:r>
              <a:rPr lang="en-US" sz="1800" dirty="0"/>
              <a:t>O</a:t>
            </a:r>
            <a:r>
              <a:rPr lang="en-US" sz="1800" dirty="0" smtClean="0"/>
              <a:t>ffer </a:t>
            </a:r>
            <a:r>
              <a:rPr lang="en-US" sz="1800" dirty="0"/>
              <a:t>C</a:t>
            </a:r>
            <a:r>
              <a:rPr lang="en-US" sz="1800" dirty="0" smtClean="0"/>
              <a:t>urve.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209800" y="3810000"/>
            <a:ext cx="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09800" y="5791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2691581" y="4070555"/>
            <a:ext cx="3185651" cy="960868"/>
          </a:xfrm>
          <a:custGeom>
            <a:avLst/>
            <a:gdLst>
              <a:gd name="connsiteX0" fmla="*/ 0 w 3185651"/>
              <a:gd name="connsiteY0" fmla="*/ 958645 h 960868"/>
              <a:gd name="connsiteX1" fmla="*/ 1555954 w 3185651"/>
              <a:gd name="connsiteY1" fmla="*/ 929148 h 960868"/>
              <a:gd name="connsiteX2" fmla="*/ 2337619 w 3185651"/>
              <a:gd name="connsiteY2" fmla="*/ 737419 h 960868"/>
              <a:gd name="connsiteX3" fmla="*/ 3185651 w 3185651"/>
              <a:gd name="connsiteY3" fmla="*/ 0 h 96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5651" h="960868">
                <a:moveTo>
                  <a:pt x="0" y="958645"/>
                </a:moveTo>
                <a:cubicBezTo>
                  <a:pt x="583175" y="962332"/>
                  <a:pt x="1166351" y="966019"/>
                  <a:pt x="1555954" y="929148"/>
                </a:cubicBezTo>
                <a:cubicBezTo>
                  <a:pt x="1945557" y="892277"/>
                  <a:pt x="2066003" y="892277"/>
                  <a:pt x="2337619" y="737419"/>
                </a:cubicBezTo>
                <a:cubicBezTo>
                  <a:pt x="2609235" y="582561"/>
                  <a:pt x="2897443" y="291280"/>
                  <a:pt x="318565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19400" y="48006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91200" y="3962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724400" y="4572000"/>
            <a:ext cx="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4267200"/>
            <a:ext cx="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505102" y="4835775"/>
            <a:ext cx="704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$/</a:t>
            </a:r>
            <a:r>
              <a:rPr lang="en-US" sz="1200" dirty="0" err="1" smtClean="0"/>
              <a:t>MWh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867302" y="6019800"/>
            <a:ext cx="704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MW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578721" y="5723136"/>
            <a:ext cx="466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LSL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580669" y="5742801"/>
            <a:ext cx="537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HSL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269754" y="5791200"/>
            <a:ext cx="690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HASL1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5024476" y="5791200"/>
            <a:ext cx="690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RTMG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734232" y="4594123"/>
            <a:ext cx="604684" cy="1201993"/>
          </a:xfrm>
          <a:custGeom>
            <a:avLst/>
            <a:gdLst>
              <a:gd name="connsiteX0" fmla="*/ 7375 w 604684"/>
              <a:gd name="connsiteY0" fmla="*/ 353961 h 1201993"/>
              <a:gd name="connsiteX1" fmla="*/ 0 w 604684"/>
              <a:gd name="connsiteY1" fmla="*/ 1201993 h 1201993"/>
              <a:gd name="connsiteX2" fmla="*/ 604684 w 604684"/>
              <a:gd name="connsiteY2" fmla="*/ 1187245 h 1201993"/>
              <a:gd name="connsiteX3" fmla="*/ 589936 w 604684"/>
              <a:gd name="connsiteY3" fmla="*/ 0 h 1201993"/>
              <a:gd name="connsiteX4" fmla="*/ 346588 w 604684"/>
              <a:gd name="connsiteY4" fmla="*/ 176980 h 1201993"/>
              <a:gd name="connsiteX5" fmla="*/ 235975 w 604684"/>
              <a:gd name="connsiteY5" fmla="*/ 250722 h 1201993"/>
              <a:gd name="connsiteX6" fmla="*/ 7375 w 604684"/>
              <a:gd name="connsiteY6" fmla="*/ 353961 h 120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684" h="1201993">
                <a:moveTo>
                  <a:pt x="7375" y="353961"/>
                </a:moveTo>
                <a:cubicBezTo>
                  <a:pt x="4917" y="636638"/>
                  <a:pt x="2458" y="919316"/>
                  <a:pt x="0" y="1201993"/>
                </a:cubicBezTo>
                <a:lnTo>
                  <a:pt x="604684" y="1187245"/>
                </a:lnTo>
                <a:lnTo>
                  <a:pt x="589936" y="0"/>
                </a:lnTo>
                <a:lnTo>
                  <a:pt x="346588" y="176980"/>
                </a:lnTo>
                <a:lnTo>
                  <a:pt x="235975" y="250722"/>
                </a:lnTo>
                <a:lnTo>
                  <a:pt x="7375" y="35396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endCxn id="48" idx="4"/>
          </p:cNvCxnSpPr>
          <p:nvPr/>
        </p:nvCxnSpPr>
        <p:spPr>
          <a:xfrm>
            <a:off x="4991100" y="4416294"/>
            <a:ext cx="89720" cy="3548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97541" y="3968996"/>
            <a:ext cx="1085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Cost above HASL1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642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Ancillary Service Imbalance Offset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84656" y="3124200"/>
            <a:ext cx="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84656" y="51054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56056" y="39624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56056" y="34290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791133" y="3587550"/>
            <a:ext cx="3362633" cy="925456"/>
          </a:xfrm>
          <a:custGeom>
            <a:avLst/>
            <a:gdLst>
              <a:gd name="connsiteX0" fmla="*/ 0 w 3362633"/>
              <a:gd name="connsiteY0" fmla="*/ 925456 h 925456"/>
              <a:gd name="connsiteX1" fmla="*/ 811162 w 3362633"/>
              <a:gd name="connsiteY1" fmla="*/ 188037 h 925456"/>
              <a:gd name="connsiteX2" fmla="*/ 1541207 w 3362633"/>
              <a:gd name="connsiteY2" fmla="*/ 490379 h 925456"/>
              <a:gd name="connsiteX3" fmla="*/ 2271252 w 3362633"/>
              <a:gd name="connsiteY3" fmla="*/ 3682 h 925456"/>
              <a:gd name="connsiteX4" fmla="*/ 3362633 w 3362633"/>
              <a:gd name="connsiteY4" fmla="*/ 800095 h 92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633" h="925456">
                <a:moveTo>
                  <a:pt x="0" y="925456"/>
                </a:moveTo>
                <a:cubicBezTo>
                  <a:pt x="277147" y="593003"/>
                  <a:pt x="554294" y="260550"/>
                  <a:pt x="811162" y="188037"/>
                </a:cubicBezTo>
                <a:cubicBezTo>
                  <a:pt x="1068030" y="115524"/>
                  <a:pt x="1297859" y="521105"/>
                  <a:pt x="1541207" y="490379"/>
                </a:cubicBezTo>
                <a:cubicBezTo>
                  <a:pt x="1784555" y="459653"/>
                  <a:pt x="1967681" y="-47937"/>
                  <a:pt x="2271252" y="3682"/>
                </a:cubicBezTo>
                <a:cubicBezTo>
                  <a:pt x="2574823" y="55301"/>
                  <a:pt x="3168446" y="657527"/>
                  <a:pt x="3362633" y="8000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52600" y="3823900"/>
            <a:ext cx="68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HASL1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3290499"/>
            <a:ext cx="68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HASL2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176252" y="3656371"/>
            <a:ext cx="218152" cy="6088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26681" y="4363713"/>
            <a:ext cx="268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Additional AS imbalance revenue used to offset DAM MW adjustment</a:t>
            </a:r>
            <a:endParaRPr lang="en-US" sz="1200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295400"/>
          </a:xfrm>
        </p:spPr>
        <p:txBody>
          <a:bodyPr/>
          <a:lstStyle/>
          <a:p>
            <a:r>
              <a:rPr lang="en-US" sz="2000" dirty="0" smtClean="0"/>
              <a:t>Ancillary Service Imbalance revenue offset</a:t>
            </a:r>
          </a:p>
          <a:p>
            <a:pPr lvl="1"/>
            <a:r>
              <a:rPr lang="en-US" sz="1800" dirty="0" smtClean="0"/>
              <a:t>The increased HASL could increase AS Imbalance Payments to the QSE that could be used to offset the Day-Ahead Make whole adjustment payment.</a:t>
            </a:r>
          </a:p>
          <a:p>
            <a:pPr lvl="1"/>
            <a:r>
              <a:rPr lang="en-US" sz="1800" dirty="0" smtClean="0"/>
              <a:t>The HASL calculated when </a:t>
            </a:r>
            <a:r>
              <a:rPr lang="en-US" sz="1800" dirty="0"/>
              <a:t>the infeasible MW were declared by </a:t>
            </a:r>
            <a:r>
              <a:rPr lang="en-US" sz="1800" dirty="0" smtClean="0"/>
              <a:t>ERCOT is used to calculate the additional revenues similarly to the previous slide.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3158613" y="3682544"/>
            <a:ext cx="498987" cy="5991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997860" y="3739937"/>
            <a:ext cx="881217" cy="5023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0156" y="5282295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ERCOT needs to have further discussions in regards to infeasibility and Online Non-Spin due to the fact the capacity is not held behind the HASL for SCED dispatch.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68647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8534400" cy="3505200"/>
          </a:xfrm>
        </p:spPr>
        <p:txBody>
          <a:bodyPr/>
          <a:lstStyle/>
          <a:p>
            <a:r>
              <a:rPr lang="en-US" sz="2000" dirty="0" smtClean="0"/>
              <a:t>The DAM Make Whole payment is calculated on a block basis, a contiguous block of DAM committed hours is evaluated as a whole to see if revenues cover costs. The adjustment will be calculated the same way.</a:t>
            </a:r>
          </a:p>
          <a:p>
            <a:r>
              <a:rPr lang="en-US" sz="2000" dirty="0" smtClean="0"/>
              <a:t>If the hour with infeasible MW does not overlap a DAM committed block then the infeasible clawback amount is allocated directly to that hour.</a:t>
            </a:r>
          </a:p>
          <a:p>
            <a:r>
              <a:rPr lang="en-US" sz="2000" dirty="0" smtClean="0"/>
              <a:t>If one or more hours with infeasible MW overlaps a DAM committed block then the infeasible clawback amount is allocated on a pro-rata basis based on infeasible MW.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3" y="4733927"/>
            <a:ext cx="780828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97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4359</TotalTime>
  <Words>720</Words>
  <Application>Microsoft Office PowerPoint</Application>
  <PresentationFormat>On-screen Show (4:3)</PresentationFormat>
  <Paragraphs>83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1_Custom Design</vt:lpstr>
      <vt:lpstr>Office Theme</vt:lpstr>
      <vt:lpstr>PowerPoint Presentation</vt:lpstr>
      <vt:lpstr>NPRR782 Impacts on DAM Make Whole</vt:lpstr>
      <vt:lpstr>Day Ahead Make Whole Payment</vt:lpstr>
      <vt:lpstr>Frequency of Infeasible AS</vt:lpstr>
      <vt:lpstr>Day-Ahead Make Whole Insufficiency</vt:lpstr>
      <vt:lpstr>Real-Time Revenue Offset</vt:lpstr>
      <vt:lpstr>Real-Time Revenue Offset</vt:lpstr>
      <vt:lpstr>Ancillary Service Imbalance Offset</vt:lpstr>
      <vt:lpstr>Interval Allocation</vt:lpstr>
      <vt:lpstr>Allocation of Charges and excess Revenue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103</cp:revision>
  <cp:lastPrinted>2016-01-21T20:53:15Z</cp:lastPrinted>
  <dcterms:created xsi:type="dcterms:W3CDTF">2016-01-21T15:20:31Z</dcterms:created>
  <dcterms:modified xsi:type="dcterms:W3CDTF">2017-01-12T15:47:12Z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