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6"/>
  </p:notesMasterIdLst>
  <p:sldIdLst>
    <p:sldId id="256" r:id="rId2"/>
    <p:sldId id="270" r:id="rId3"/>
    <p:sldId id="264" r:id="rId4"/>
    <p:sldId id="26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9" d="100"/>
          <a:sy n="89" d="100"/>
        </p:scale>
        <p:origin x="466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F3D7E3-B8C8-41BC-B734-02B348E15B7E}" type="datetimeFigureOut">
              <a:rPr lang="en-US" smtClean="0"/>
              <a:t>1/4/2017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9A1D27-1E10-48FF-9173-A772E3F23D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92450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9A1D27-1E10-48FF-9173-A772E3F23D2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00222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10/6/2016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E75FC-E809-46DE-8500-F35407BC62B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ounded Rectangle 6"/>
          <p:cNvSpPr/>
          <p:nvPr userDrawn="1"/>
        </p:nvSpPr>
        <p:spPr>
          <a:xfrm>
            <a:off x="295275" y="161925"/>
            <a:ext cx="11572875" cy="6559550"/>
          </a:xfrm>
          <a:prstGeom prst="roundRect">
            <a:avLst>
              <a:gd name="adj" fmla="val 4509"/>
            </a:avLst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3632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10/6/2016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E75FC-E809-46DE-8500-F35407BC62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92827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10/6/2016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E75FC-E809-46DE-8500-F35407BC62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45676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10/6/2016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E75FC-E809-46DE-8500-F35407BC62BE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ounded Rectangle 8"/>
          <p:cNvSpPr/>
          <p:nvPr userDrawn="1"/>
        </p:nvSpPr>
        <p:spPr>
          <a:xfrm>
            <a:off x="295275" y="161925"/>
            <a:ext cx="11572875" cy="6559550"/>
          </a:xfrm>
          <a:prstGeom prst="roundRect">
            <a:avLst>
              <a:gd name="adj" fmla="val 4509"/>
            </a:avLst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77308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10/6/2016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E75FC-E809-46DE-8500-F35407BC62B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ounded Rectangle 6"/>
          <p:cNvSpPr/>
          <p:nvPr userDrawn="1"/>
        </p:nvSpPr>
        <p:spPr>
          <a:xfrm>
            <a:off x="295275" y="219075"/>
            <a:ext cx="11572875" cy="6502400"/>
          </a:xfrm>
          <a:prstGeom prst="roundRect">
            <a:avLst>
              <a:gd name="adj" fmla="val 4509"/>
            </a:avLst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82815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10/6/2016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E75FC-E809-46DE-8500-F35407BC62BE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ounded Rectangle 7"/>
          <p:cNvSpPr/>
          <p:nvPr userDrawn="1"/>
        </p:nvSpPr>
        <p:spPr>
          <a:xfrm>
            <a:off x="295275" y="133350"/>
            <a:ext cx="11572875" cy="6588125"/>
          </a:xfrm>
          <a:prstGeom prst="roundRect">
            <a:avLst>
              <a:gd name="adj" fmla="val 4509"/>
            </a:avLst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72384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10/6/2016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E75FC-E809-46DE-8500-F35407BC62BE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ounded Rectangle 9"/>
          <p:cNvSpPr/>
          <p:nvPr userDrawn="1"/>
        </p:nvSpPr>
        <p:spPr>
          <a:xfrm>
            <a:off x="295275" y="142875"/>
            <a:ext cx="11572875" cy="6578600"/>
          </a:xfrm>
          <a:prstGeom prst="roundRect">
            <a:avLst>
              <a:gd name="adj" fmla="val 4509"/>
            </a:avLst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56057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10/6/2016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E75FC-E809-46DE-8500-F35407BC62BE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ounded Rectangle 5"/>
          <p:cNvSpPr/>
          <p:nvPr userDrawn="1"/>
        </p:nvSpPr>
        <p:spPr>
          <a:xfrm>
            <a:off x="295275" y="123825"/>
            <a:ext cx="11572875" cy="6597650"/>
          </a:xfrm>
          <a:prstGeom prst="roundRect">
            <a:avLst>
              <a:gd name="adj" fmla="val 4509"/>
            </a:avLst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46066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10/6/2016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E75FC-E809-46DE-8500-F35407BC62BE}" type="slidenum">
              <a:rPr lang="en-US" smtClean="0"/>
              <a:t>‹#›</a:t>
            </a:fld>
            <a:endParaRPr lang="en-US"/>
          </a:p>
        </p:txBody>
      </p:sp>
      <p:sp>
        <p:nvSpPr>
          <p:cNvPr id="5" name="Rounded Rectangle 4"/>
          <p:cNvSpPr/>
          <p:nvPr userDrawn="1"/>
        </p:nvSpPr>
        <p:spPr>
          <a:xfrm>
            <a:off x="295275" y="142875"/>
            <a:ext cx="11572875" cy="6578600"/>
          </a:xfrm>
          <a:prstGeom prst="roundRect">
            <a:avLst>
              <a:gd name="adj" fmla="val 4509"/>
            </a:avLst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20449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10/6/2016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E75FC-E809-46DE-8500-F35407BC62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44869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10/6/2016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E75FC-E809-46DE-8500-F35407BC62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73105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10/6/2016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6E75FC-E809-46DE-8500-F35407BC62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68486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PLWG Report to ROS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January 12, 2017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8785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ROS Assignments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380392"/>
            <a:ext cx="10688515" cy="4796571"/>
          </a:xfrm>
        </p:spPr>
        <p:txBody>
          <a:bodyPr>
            <a:noAutofit/>
          </a:bodyPr>
          <a:lstStyle/>
          <a:p>
            <a:r>
              <a:rPr lang="en-US" sz="3200" dirty="0"/>
              <a:t>Stability Issues Identified during FIS Process/Impact on Generic Transmission Constraints</a:t>
            </a:r>
          </a:p>
          <a:p>
            <a:pPr lvl="1"/>
            <a:r>
              <a:rPr lang="en-US" sz="2800" dirty="0" smtClean="0"/>
              <a:t>Submitted the following PGGRs and NPRR</a:t>
            </a:r>
          </a:p>
          <a:p>
            <a:pPr lvl="2"/>
            <a:r>
              <a:rPr lang="en-US" sz="2400" dirty="0"/>
              <a:t>PGRR052 – Stability Assessment for Interconnecting Generation (Consensus)</a:t>
            </a:r>
          </a:p>
          <a:p>
            <a:pPr lvl="2"/>
            <a:r>
              <a:rPr lang="en-US" sz="2400" dirty="0" smtClean="0"/>
              <a:t>PGRR053 </a:t>
            </a:r>
            <a:r>
              <a:rPr lang="en-US" sz="2400" dirty="0"/>
              <a:t>– Addition of Proposed All-Inclusive Generation Resources to the Planning Models (Consensus)</a:t>
            </a:r>
          </a:p>
          <a:p>
            <a:pPr lvl="2"/>
            <a:r>
              <a:rPr lang="en-US" sz="2400" dirty="0" smtClean="0"/>
              <a:t>PGRR054 </a:t>
            </a:r>
            <a:r>
              <a:rPr lang="en-US" sz="2400" dirty="0"/>
              <a:t>– Stability Limits in the Full Interconnect Study (Consensus)</a:t>
            </a:r>
          </a:p>
          <a:p>
            <a:pPr lvl="2"/>
            <a:r>
              <a:rPr lang="en-US" sz="2400" dirty="0" smtClean="0"/>
              <a:t>NPRR809 -- </a:t>
            </a:r>
            <a:r>
              <a:rPr lang="en-US" sz="2400" dirty="0"/>
              <a:t>GTC or GTL for New Generation </a:t>
            </a:r>
            <a:r>
              <a:rPr lang="en-US" sz="2400" dirty="0" smtClean="0"/>
              <a:t>Interconnection (Referred to ROS and WMS by PRS)</a:t>
            </a:r>
            <a:endParaRPr lang="en-US" sz="2200" dirty="0" smtClean="0"/>
          </a:p>
          <a:p>
            <a:pPr lvl="1"/>
            <a:r>
              <a:rPr lang="en-US" sz="2800" dirty="0" smtClean="0"/>
              <a:t>No additional action items planned at this time.</a:t>
            </a:r>
            <a:endParaRPr lang="en-US" sz="2800" dirty="0"/>
          </a:p>
          <a:p>
            <a:pPr lvl="2"/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10/6/2016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E75FC-E809-46DE-8500-F35407BC62BE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0224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Active PGRRs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371601"/>
            <a:ext cx="10515600" cy="4805362"/>
          </a:xfrm>
        </p:spPr>
        <p:txBody>
          <a:bodyPr>
            <a:normAutofit lnSpcReduction="10000"/>
          </a:bodyPr>
          <a:lstStyle/>
          <a:p>
            <a:r>
              <a:rPr lang="en-US" sz="3200" dirty="0"/>
              <a:t>Stability Issues Identified during FIS Process/Impact on Generic Transmission Constraints</a:t>
            </a:r>
            <a:endParaRPr lang="en-US" sz="3200" dirty="0" smtClean="0"/>
          </a:p>
          <a:p>
            <a:pPr lvl="1"/>
            <a:r>
              <a:rPr lang="en-US" sz="2800" dirty="0" smtClean="0"/>
              <a:t>PGRR052 </a:t>
            </a:r>
            <a:r>
              <a:rPr lang="en-US" sz="2800" dirty="0"/>
              <a:t>– Stability Assessment for Interconnecting </a:t>
            </a:r>
            <a:r>
              <a:rPr lang="en-US" sz="2800" dirty="0" smtClean="0"/>
              <a:t>Generation (Consensus)</a:t>
            </a:r>
          </a:p>
          <a:p>
            <a:pPr lvl="2"/>
            <a:r>
              <a:rPr lang="en-US" sz="2400" dirty="0" smtClean="0"/>
              <a:t>Sent to ROS for Vote.</a:t>
            </a:r>
          </a:p>
          <a:p>
            <a:pPr lvl="1"/>
            <a:r>
              <a:rPr lang="en-US" sz="2800" dirty="0" smtClean="0"/>
              <a:t>PGRR053 </a:t>
            </a:r>
            <a:r>
              <a:rPr lang="en-US" sz="2800" dirty="0"/>
              <a:t>– Addition of Proposed All-Inclusive Generation Resources to the Planning </a:t>
            </a:r>
            <a:r>
              <a:rPr lang="en-US" sz="2800" dirty="0" smtClean="0"/>
              <a:t>Models (Consensus)</a:t>
            </a:r>
          </a:p>
          <a:p>
            <a:pPr lvl="2"/>
            <a:r>
              <a:rPr lang="en-US" sz="2400" dirty="0" smtClean="0"/>
              <a:t>Sent to ROS for Vote.</a:t>
            </a:r>
          </a:p>
          <a:p>
            <a:pPr lvl="1"/>
            <a:r>
              <a:rPr lang="en-US" sz="2800" dirty="0" smtClean="0"/>
              <a:t>PGRR054 – Stability Limits in the Full Interconnect Study (Consensus)</a:t>
            </a:r>
          </a:p>
          <a:p>
            <a:pPr lvl="2"/>
            <a:r>
              <a:rPr lang="en-US" sz="2400" dirty="0" smtClean="0"/>
              <a:t>IA pending </a:t>
            </a:r>
            <a:r>
              <a:rPr lang="en-US" sz="2400" dirty="0" smtClean="0"/>
              <a:t>– Implementation is dependent on </a:t>
            </a:r>
            <a:r>
              <a:rPr lang="en-US" sz="2400" dirty="0"/>
              <a:t>companion </a:t>
            </a:r>
            <a:r>
              <a:rPr lang="en-US" sz="2400" dirty="0" smtClean="0"/>
              <a:t>PGRR052 </a:t>
            </a:r>
            <a:r>
              <a:rPr lang="en-US" sz="2400" dirty="0"/>
              <a:t>and NPRR809, GTC or GTL for New Generation </a:t>
            </a:r>
            <a:r>
              <a:rPr lang="en-US" sz="2400" dirty="0" smtClean="0"/>
              <a:t>Interconnection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10/6/2016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E75FC-E809-46DE-8500-F35407BC62BE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0109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end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10/6/2016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E75FC-E809-46DE-8500-F35407BC62BE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794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602</TotalTime>
  <Words>179</Words>
  <Application>Microsoft Office PowerPoint</Application>
  <PresentationFormat>Widescreen</PresentationFormat>
  <Paragraphs>26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PLWG Report to ROS</vt:lpstr>
      <vt:lpstr>ROS Assignments</vt:lpstr>
      <vt:lpstr>Active PGRRs</vt:lpstr>
      <vt:lpstr>the end</vt:lpstr>
    </vt:vector>
  </TitlesOfParts>
  <Company>Lower Colorado River Authority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PLWG Report to ROS</dc:title>
  <dc:creator>Charles DeWitt</dc:creator>
  <cp:lastModifiedBy>Charles DeWitt</cp:lastModifiedBy>
  <cp:revision>40</cp:revision>
  <dcterms:created xsi:type="dcterms:W3CDTF">2016-08-31T14:31:10Z</dcterms:created>
  <dcterms:modified xsi:type="dcterms:W3CDTF">2017-01-04T21:53:31Z</dcterms:modified>
</cp:coreProperties>
</file>