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29"/>
  </p:notesMasterIdLst>
  <p:handoutMasterIdLst>
    <p:handoutMasterId r:id="rId30"/>
  </p:handoutMasterIdLst>
  <p:sldIdLst>
    <p:sldId id="261" r:id="rId5"/>
    <p:sldId id="287" r:id="rId6"/>
    <p:sldId id="296" r:id="rId7"/>
    <p:sldId id="298" r:id="rId8"/>
    <p:sldId id="313" r:id="rId9"/>
    <p:sldId id="326" r:id="rId10"/>
    <p:sldId id="327" r:id="rId11"/>
    <p:sldId id="304" r:id="rId12"/>
    <p:sldId id="309" r:id="rId13"/>
    <p:sldId id="312" r:id="rId14"/>
    <p:sldId id="328" r:id="rId15"/>
    <p:sldId id="305" r:id="rId16"/>
    <p:sldId id="324" r:id="rId17"/>
    <p:sldId id="316" r:id="rId18"/>
    <p:sldId id="314" r:id="rId19"/>
    <p:sldId id="315" r:id="rId20"/>
    <p:sldId id="317" r:id="rId21"/>
    <p:sldId id="318" r:id="rId22"/>
    <p:sldId id="319" r:id="rId23"/>
    <p:sldId id="320" r:id="rId24"/>
    <p:sldId id="321" r:id="rId25"/>
    <p:sldId id="322" r:id="rId26"/>
    <p:sldId id="323" r:id="rId27"/>
    <p:sldId id="284" r:id="rId28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96"/>
    <a:srgbClr val="0066CC"/>
    <a:srgbClr val="6699FF"/>
    <a:srgbClr val="CC9900"/>
    <a:srgbClr val="3399FF"/>
    <a:srgbClr val="004487"/>
    <a:srgbClr val="005092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30" autoAdjust="0"/>
    <p:restoredTop sz="94660"/>
  </p:normalViewPr>
  <p:slideViewPr>
    <p:cSldViewPr>
      <p:cViewPr varScale="1">
        <p:scale>
          <a:sx n="90" d="100"/>
          <a:sy n="90" d="100"/>
        </p:scale>
        <p:origin x="90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EB0638-68B3-4BDA-82FC-720B5FFF1726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5B878-7E41-4A55-B527-F7C00E479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158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9182" cy="465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defTabSz="93199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9671" y="0"/>
            <a:ext cx="3039182" cy="465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algn="r" defTabSz="93199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50" y="4417040"/>
            <a:ext cx="5607701" cy="4182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394"/>
            <a:ext cx="3039182" cy="465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defTabSz="93199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9671" y="8829394"/>
            <a:ext cx="3039182" cy="465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algn="r" defTabSz="931990">
              <a:defRPr sz="1200">
                <a:latin typeface="Arial" charset="0"/>
              </a:defRPr>
            </a:lvl1pPr>
          </a:lstStyle>
          <a:p>
            <a:pPr>
              <a:defRPr/>
            </a:pPr>
            <a:fld id="{B329C74D-B450-4B42-BEA1-F6B173EBC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788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0" y="1143000"/>
            <a:ext cx="12192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0" y="6019800"/>
            <a:ext cx="12192000" cy="46038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0" y="1600201"/>
            <a:ext cx="12192000" cy="92075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581400"/>
            <a:ext cx="9753600" cy="1143000"/>
          </a:xfrm>
        </p:spPr>
        <p:txBody>
          <a:bodyPr/>
          <a:lstStyle>
            <a:lvl1pPr marL="0" indent="0" algn="ctr">
              <a:buFont typeface="Arial" charset="0"/>
              <a:buNone/>
              <a:defRPr b="0">
                <a:solidFill>
                  <a:srgbClr val="003296"/>
                </a:solidFill>
                <a:latin typeface="Arial Black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219200" y="1905001"/>
            <a:ext cx="9753600" cy="1241425"/>
          </a:xfrm>
        </p:spPr>
        <p:txBody>
          <a:bodyPr/>
          <a:lstStyle>
            <a:lvl1pPr algn="ctr">
              <a:defRPr sz="3200">
                <a:solidFill>
                  <a:srgbClr val="33333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09600" y="6324600"/>
            <a:ext cx="32512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8534400" y="6286500"/>
            <a:ext cx="3048000" cy="41910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Meeting Title (optional) Date 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45308"/>
            <a:ext cx="4360057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37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1204654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"/>
            <a:ext cx="27940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76200"/>
            <a:ext cx="8178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3865038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3486230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4072623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066800"/>
            <a:ext cx="4775200" cy="47244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066800"/>
            <a:ext cx="4775200" cy="47244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1437264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4060472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520268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3518487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25107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1535864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Horz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066800"/>
            <a:ext cx="9753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0" y="6235700"/>
            <a:ext cx="121920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9"/>
          <p:cNvSpPr>
            <a:spLocks noChangeArrowheads="1"/>
          </p:cNvSpPr>
          <p:nvPr/>
        </p:nvSpPr>
        <p:spPr bwMode="auto">
          <a:xfrm>
            <a:off x="0" y="0"/>
            <a:ext cx="1219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"/>
            <a:ext cx="11176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31200" y="6172200"/>
            <a:ext cx="3352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  <p:sp>
        <p:nvSpPr>
          <p:cNvPr id="1031" name="Rectangle 13"/>
          <p:cNvSpPr>
            <a:spLocks noChangeArrowheads="1"/>
          </p:cNvSpPr>
          <p:nvPr/>
        </p:nvSpPr>
        <p:spPr bwMode="auto">
          <a:xfrm>
            <a:off x="4572000" y="6477000"/>
            <a:ext cx="335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fld id="{0B1D24C9-3E0E-4BD4-B080-4072BA8C4DD6}" type="slidenum">
              <a:rPr lang="en-US" sz="1200"/>
              <a:pPr algn="ctr"/>
              <a:t>‹#›</a:t>
            </a:fld>
            <a:endParaRPr lang="en-US" sz="1200"/>
          </a:p>
        </p:txBody>
      </p:sp>
      <p:sp>
        <p:nvSpPr>
          <p:cNvPr id="1032" name="Text Box 20"/>
          <p:cNvSpPr txBox="1">
            <a:spLocks noChangeArrowheads="1"/>
          </p:cNvSpPr>
          <p:nvPr/>
        </p:nvSpPr>
        <p:spPr bwMode="auto">
          <a:xfrm>
            <a:off x="0" y="822326"/>
            <a:ext cx="12192000" cy="92075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sp>
        <p:nvSpPr>
          <p:cNvPr id="1033" name="Text Box 21"/>
          <p:cNvSpPr txBox="1">
            <a:spLocks noChangeArrowheads="1"/>
          </p:cNvSpPr>
          <p:nvPr/>
        </p:nvSpPr>
        <p:spPr bwMode="auto">
          <a:xfrm>
            <a:off x="0" y="6049964"/>
            <a:ext cx="12192000" cy="46037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72200"/>
            <a:ext cx="2180032" cy="5486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9900"/>
        </a:buClr>
        <a:buFont typeface="Arial" charset="0"/>
        <a:buChar char="♦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rc.com/pa/Stand/CIP0035RD/Implementation_Plan_clean_4_(2012-1024-1352)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rc.com/pa/stand/Pages/ReliabilityStandardsUnitedStates.aspx?jurisdiction=United%20States" TargetMode="External"/><Relationship Id="rId2" Type="http://schemas.openxmlformats.org/officeDocument/2006/relationships/hyperlink" Target="http://www.nerc.com/pa/Stand/Pages/default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erc.com/pa/CI/Pages/Transition-Program.aspx" TargetMode="External"/><Relationship Id="rId5" Type="http://schemas.openxmlformats.org/officeDocument/2006/relationships/hyperlink" Target="http://www.nerc.com/pa/Stand/Pages/Balloting.aspx" TargetMode="External"/><Relationship Id="rId4" Type="http://schemas.openxmlformats.org/officeDocument/2006/relationships/hyperlink" Target="http://www.nerc.net/standardsreports/standardssummary.aspx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mailto:rsm@texasre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Rachel Coyne, Manager, Reliability Standards Program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Standards Subject to Future Enforcement</a:t>
            </a:r>
            <a:br>
              <a:rPr lang="en-US" dirty="0" smtClean="0"/>
            </a:br>
            <a:r>
              <a:rPr lang="en-US" dirty="0" smtClean="0"/>
              <a:t>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PRC-005-6 Enforcement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861355"/>
              </p:ext>
            </p:extLst>
          </p:nvPr>
        </p:nvGraphicFramePr>
        <p:xfrm>
          <a:off x="1847850" y="1014413"/>
          <a:ext cx="8134350" cy="496443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653308"/>
                <a:gridCol w="1129878"/>
                <a:gridCol w="4351164"/>
              </a:tblGrid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Maximum Maintenance Interval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% Compliant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By Date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>
                          <a:effectLst/>
                        </a:rPr>
                        <a:t>PRC-005-6 </a:t>
                      </a:r>
                      <a:r>
                        <a:rPr lang="en-US" sz="1100" u="none" strike="noStrike" dirty="0">
                          <a:effectLst/>
                        </a:rPr>
                        <a:t>General Implementation Plan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Less than 1 year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Oct. 1, 2015 (1D/1Q 18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1–2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Apr. 1, 2017 (1D/1Q 36 mo. following regulatory approval)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3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Apr. 1, 2016 (1D/1Q 24 mo. following regulatory approval) </a:t>
                      </a:r>
                      <a:r>
                        <a:rPr lang="en-US" sz="1100" u="none" strike="noStrike" baseline="30000">
                          <a:effectLst/>
                        </a:rPr>
                        <a:t>Note 1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3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Apr. 1, 2017 </a:t>
                      </a:r>
                      <a:r>
                        <a:rPr lang="en-US" sz="1100" u="none" strike="noStrike" dirty="0">
                          <a:effectLst/>
                        </a:rPr>
                        <a:t>(1D/1Q 36 mo. following regulatory approval)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3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Apr. 1, 2018 (1D/1Q 48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Apr. 1, 2017 </a:t>
                      </a:r>
                      <a:r>
                        <a:rPr lang="en-US" sz="1100" u="none" strike="noStrike" dirty="0">
                          <a:effectLst/>
                        </a:rPr>
                        <a:t>(1D/1Q 36 mo. following regulatory approval) </a:t>
                      </a:r>
                      <a:r>
                        <a:rPr lang="en-US" sz="1100" u="none" strike="noStrike" baseline="30000" dirty="0">
                          <a:effectLst/>
                        </a:rPr>
                        <a:t>Note 2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Apr. 1, 2019 (1D/1Q 60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Apr. 1, 2021 (1D/1Q 84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12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Apr. 1, 2019 (1D/1Q 60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12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Apr. 1, 2023 (1D/1Q 108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12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Apr. 1, 2027 (1D/1Q 156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PRC-005 new additions for Auto Reclosing and Sudden Pressure Relay additions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Less than 1 year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Jan. 1, 2016 (1D/1Q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Jan. 1, 2019 (1D/1Q 36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Jan. 1, 2021 (1D/1Q 60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Jan. 1, 2023 (1D/1Q 84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12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Jan. 1, 2021 (1D/1Q 60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12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Jan. 1, 2025 (1D/1Q 108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12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Jan. 1, 2029 (1D/1Q 156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baseline="30000">
                          <a:effectLst/>
                        </a:rPr>
                        <a:t>Note 1 </a:t>
                      </a:r>
                      <a:r>
                        <a:rPr lang="en-US" sz="1100" u="none" strike="noStrike">
                          <a:effectLst/>
                        </a:rPr>
                        <a:t>Or, for generating plants with scheduled outage intervals exceeding two years, at the conclusion of the first succeeding maintenance outage.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baseline="30000" dirty="0">
                          <a:effectLst/>
                        </a:rPr>
                        <a:t>Note 2</a:t>
                      </a:r>
                      <a:r>
                        <a:rPr lang="en-US" sz="1000" u="none" strike="noStrike" dirty="0">
                          <a:effectLst/>
                        </a:rPr>
                        <a:t> Or, for generating plants with scheduled outage intervals exceeding three years, at the conclusion of the first succeeding maintenance outage.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4221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PRC-026-1 Implementation Plan Enforcement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856405"/>
              </p:ext>
            </p:extLst>
          </p:nvPr>
        </p:nvGraphicFramePr>
        <p:xfrm>
          <a:off x="1752600" y="1828800"/>
          <a:ext cx="7924800" cy="260985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700756"/>
                <a:gridCol w="1575843"/>
                <a:gridCol w="3581400"/>
                <a:gridCol w="1066801"/>
              </a:tblGrid>
              <a:tr h="6549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Enforcement Date: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1st day of first calendar year 12 months following regulatory approval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77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R1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1st day of first calendar year 12 months following regulatory approval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1/1/2018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977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R2, R3, R4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1st day of first calendar year 36 months following regulatory approval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u="none" strike="noStrike" dirty="0">
                          <a:effectLst/>
                        </a:rPr>
                        <a:t>1/1/2020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060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TOP-003-3 Implementation Plan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245685"/>
              </p:ext>
            </p:extLst>
          </p:nvPr>
        </p:nvGraphicFramePr>
        <p:xfrm>
          <a:off x="1752600" y="2209800"/>
          <a:ext cx="8001000" cy="12099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91000"/>
                <a:gridCol w="3810000"/>
              </a:tblGrid>
              <a:tr h="40683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Compliant</a:t>
                      </a:r>
                      <a:r>
                        <a:rPr lang="en-US" sz="2000" b="1" baseline="0" dirty="0" smtClean="0"/>
                        <a:t> By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525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R1, R2,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1/1/2017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68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4/1/2017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1103352"/>
            <a:ext cx="952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6699FF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sz="2400" b="1" dirty="0" smtClean="0"/>
              <a:t>Standard Enforcement Date: First day of first calendar quarter nine months after effective date of order = 1/1/2017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2576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TPL-007-1 Implementation Plan Enforcement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369559"/>
              </p:ext>
            </p:extLst>
          </p:nvPr>
        </p:nvGraphicFramePr>
        <p:xfrm>
          <a:off x="838200" y="1752600"/>
          <a:ext cx="9829800" cy="281940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676400"/>
                <a:gridCol w="1718803"/>
                <a:gridCol w="4441201"/>
                <a:gridCol w="1993396"/>
              </a:tblGrid>
              <a:tr h="563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R1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Compliant by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6 months following regulatory approval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63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R2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Compliant by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18 months following regulatory approval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7/1/2018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63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R5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Compliant by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24 months following regulatory approval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1/1/2019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63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R6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Compliant by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48 months following regulatory approval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1/1/2021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63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R3, R4, R7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Compliant by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60 months following regulatory approval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1/1/2022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76638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 Implementation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57400"/>
            <a:ext cx="9753600" cy="1905000"/>
          </a:xfrm>
        </p:spPr>
        <p:txBody>
          <a:bodyPr/>
          <a:lstStyle/>
          <a:p>
            <a:r>
              <a:rPr lang="en-US" dirty="0" smtClean="0"/>
              <a:t>CIP v5v6 Standards Enforcement Date = 7/1/2016</a:t>
            </a:r>
          </a:p>
          <a:p>
            <a:r>
              <a:rPr lang="en-US" dirty="0" smtClean="0"/>
              <a:t>Some requirements have an initial performance requirement in accordance with the </a:t>
            </a:r>
            <a:r>
              <a:rPr lang="en-US" dirty="0"/>
              <a:t>Implementation Plan for </a:t>
            </a:r>
            <a:r>
              <a:rPr lang="en-US" dirty="0">
                <a:hlinkClick r:id="rId2"/>
              </a:rPr>
              <a:t>Version 5 CIP Cyber Security Standards dated October 26, </a:t>
            </a:r>
            <a:r>
              <a:rPr lang="en-US" dirty="0" smtClean="0">
                <a:hlinkClick r:id="rId2"/>
              </a:rPr>
              <a:t>2012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126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CIP-003-6 Implementation Plan Enforcement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665686"/>
              </p:ext>
            </p:extLst>
          </p:nvPr>
        </p:nvGraphicFramePr>
        <p:xfrm>
          <a:off x="990600" y="1295400"/>
          <a:ext cx="9067800" cy="3962399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597143"/>
                <a:gridCol w="3821966"/>
                <a:gridCol w="1648691"/>
              </a:tblGrid>
              <a:tr h="6807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Enforcement Date: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1st day of first calendar quarter after the effective date of the order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7/1/2016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282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All req. with exceptions listed below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7/1/2016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9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R1.2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4/1/2017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9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4/1/2017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641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R2 Attachment 1, section 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4/1/2017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49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R2 Attachment 1, section2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9/1/2018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641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R2 Attachment 1, section 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9/1/2018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641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R2 Attachment 1, section 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4/1/2017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91871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CIP-004-6 Initial Performance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108471"/>
              </p:ext>
            </p:extLst>
          </p:nvPr>
        </p:nvGraphicFramePr>
        <p:xfrm>
          <a:off x="533400" y="990600"/>
          <a:ext cx="11125199" cy="4980244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791497"/>
                <a:gridCol w="2221457"/>
                <a:gridCol w="7112245"/>
              </a:tblGrid>
              <a:tr h="4185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Standard Requirement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Initial Performance by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Notes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8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CIP-004-6 Part 2.3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9964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CIP-004-6 Part 3.5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7/1/16 (or within 7 years of the previous PRA)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Initial performance of this part is required within 7 years after the last personnel risk assessment that was performed pursuant to a previous version of the CIP Cyber Security Standards,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8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CIP-004-6 Part 4.2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10/1/2016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Initial performance for this Part is required by October 1, 2016 (i.e., within 3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8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CIP-004-6 Part 4.3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8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CIP-004-6 Part 4.4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038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CIP-006-6 </a:t>
            </a:r>
            <a:r>
              <a:rPr lang="en-US" dirty="0"/>
              <a:t>Initial Performance Dates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892238"/>
              </p:ext>
            </p:extLst>
          </p:nvPr>
        </p:nvGraphicFramePr>
        <p:xfrm>
          <a:off x="685800" y="1066800"/>
          <a:ext cx="10744200" cy="472440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319862"/>
                <a:gridCol w="2866330"/>
                <a:gridCol w="4558008"/>
              </a:tblGrid>
              <a:tr h="3051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Standard Requirement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Initial Performance by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Notes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801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CIP-006-6 Part 1.10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7/1/2016 </a:t>
                      </a:r>
                      <a:r>
                        <a:rPr lang="en-US" sz="1800" u="none" strike="noStrike" dirty="0">
                          <a:effectLst/>
                        </a:rPr>
                        <a:t>(or </a:t>
                      </a:r>
                      <a:r>
                        <a:rPr lang="en-US" sz="18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4/1/2017</a:t>
                      </a:r>
                      <a:r>
                        <a:rPr lang="en-US" sz="1800" u="none" strike="noStrike" dirty="0" smtClean="0">
                          <a:effectLst/>
                        </a:rPr>
                        <a:t> </a:t>
                      </a:r>
                      <a:r>
                        <a:rPr lang="en-US" sz="1800" u="none" strike="noStrike" dirty="0">
                          <a:effectLst/>
                        </a:rPr>
                        <a:t>for new high and medium impact BCS)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For new high or medium impact BES Cyber Systems at Control Centers identified by CIP-002-5.1 which were not identified as Critical Cyber Assets in CIP Version 3, the compliance date for this Part is April 1, 2017, per the Implementation Plan for CIP Version 5 Revisions dated January 23, 2015.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390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CIP-006-6 Part 3.1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601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CIP-007-6 </a:t>
            </a:r>
            <a:r>
              <a:rPr lang="en-US" dirty="0"/>
              <a:t>Initial Performance Dates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751151"/>
              </p:ext>
            </p:extLst>
          </p:nvPr>
        </p:nvGraphicFramePr>
        <p:xfrm>
          <a:off x="1244599" y="1143000"/>
          <a:ext cx="9906001" cy="4194102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895601"/>
                <a:gridCol w="2446638"/>
                <a:gridCol w="4563762"/>
              </a:tblGrid>
              <a:tr h="2767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Standard Requirement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Initial Performance by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Notes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57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CIP-007-6 Part 1.2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7/1/2016 </a:t>
                      </a:r>
                      <a:r>
                        <a:rPr lang="en-US" sz="1600" u="none" strike="noStrike" dirty="0">
                          <a:effectLst/>
                        </a:rPr>
                        <a:t>(or </a:t>
                      </a:r>
                      <a:r>
                        <a:rPr lang="en-US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4/1/2017</a:t>
                      </a:r>
                      <a:r>
                        <a:rPr lang="en-US" sz="1600" u="none" strike="noStrike" dirty="0" smtClean="0">
                          <a:effectLst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The compliance date for CIP-007-6, Requirement R1, Part 1.2 that apply to PCAs and nonprogrammable communication components located inside a PSP and inside an ESP and associated with high and medium impact BES Cyber Systems is April 1, 2017, per the Implementation Plan for CIP Version 5 Revisions dated January 23, 2015.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57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CIP-007-6 Part 4.4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7/15/2016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Initial performance for this Part is required by July 15, 2016 (i.e., within 14 calendar days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19502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CIP-008-5 </a:t>
            </a:r>
            <a:r>
              <a:rPr lang="en-US" dirty="0"/>
              <a:t>Initial Performance Dates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175252"/>
              </p:ext>
            </p:extLst>
          </p:nvPr>
        </p:nvGraphicFramePr>
        <p:xfrm>
          <a:off x="2286000" y="1905000"/>
          <a:ext cx="7239001" cy="248793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691874"/>
                <a:gridCol w="1691874"/>
                <a:gridCol w="3855253"/>
              </a:tblGrid>
              <a:tr h="8324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Standard Requirement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Initial Performance by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Notes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2991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CIP-008-5 Part 2.1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0891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Upcoming Enforcement Dates – </a:t>
            </a:r>
            <a:r>
              <a:rPr lang="en-US" dirty="0" smtClean="0"/>
              <a:t>4/1/2017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081326"/>
              </p:ext>
            </p:extLst>
          </p:nvPr>
        </p:nvGraphicFramePr>
        <p:xfrm>
          <a:off x="3149600" y="2057400"/>
          <a:ext cx="6096000" cy="268223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48000"/>
                <a:gridCol w="30480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Standard/Requirement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Standard/Requirement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962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EOP-004-3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PRC-015-1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FAC-010-3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PRC-016-1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FAC-011-3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PRC-017-1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MOD-029-2a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PRC-023-4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MOD-030-3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1178867"/>
            <a:ext cx="40687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Clr>
                <a:srgbClr val="3399FF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sz="2400" b="1" dirty="0" smtClean="0"/>
              <a:t>RAS Definition Changes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8194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CIP-009-6 </a:t>
            </a:r>
            <a:r>
              <a:rPr lang="en-US" dirty="0"/>
              <a:t>Initial Performance Dates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40304"/>
              </p:ext>
            </p:extLst>
          </p:nvPr>
        </p:nvGraphicFramePr>
        <p:xfrm>
          <a:off x="1358900" y="1219200"/>
          <a:ext cx="9677400" cy="464820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245475"/>
                <a:gridCol w="2623032"/>
                <a:gridCol w="4808893"/>
              </a:tblGrid>
              <a:tr h="3922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Standard Requirement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Initial Performance by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Notes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4186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CIP-009-6 Part 2.1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4186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CIP-009-6 Part 2.2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4186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CIP-009-6 Part 2.3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7/1/2018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Initial performance for this Part is required by July 1, 2018 (i.e., within 24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6152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CIP-010-2 </a:t>
            </a:r>
            <a:r>
              <a:rPr lang="en-US" dirty="0"/>
              <a:t>Initial Performance Dates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379754"/>
              </p:ext>
            </p:extLst>
          </p:nvPr>
        </p:nvGraphicFramePr>
        <p:xfrm>
          <a:off x="598714" y="914400"/>
          <a:ext cx="10820400" cy="5077781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352800"/>
                <a:gridCol w="2033800"/>
                <a:gridCol w="5433800"/>
              </a:tblGrid>
              <a:tr h="4081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Standard Requirement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Initial Performance by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Notes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</a:tr>
              <a:tr h="8967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CIP-010-2 Part 2.1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8/5/2016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Initial performance for this Part is required by August 5, 2016 (i.e., within 35 calendar days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</a:tr>
              <a:tr h="8967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CIP-010-2 Part 3.1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</a:tr>
              <a:tr h="8967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CIP-010-2 Parts 3.2.1 and 3.2.2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7/1/2018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Initial performance for this Part is required by July 1, 2018 (i.e., within 24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</a:tr>
              <a:tr h="4948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CIP-010-2 R4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4/1/2017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The compliance date for CIP-010-2, R4 and its attachment is April 1, 2017, per the Implementation Plan for CIP Version 5 Revisions, dated January 23, 2015.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</a:tr>
              <a:tr h="4948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CIP-010-2 Att.1 Sec. 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4/1/2017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compliance date for CIP-010-2, R4 and its attachment is April 1, 2017, per the Implementation Plan for CIP Version 5 Revisions, dated January 23, 2015.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</a:tr>
              <a:tr h="494873"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u="none" strike="noStrike">
                          <a:effectLst/>
                        </a:rPr>
                        <a:t>CIP-010-2 Att. 1 Sec. 2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4/1/2017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compliance date for CIP-010-2, R4 and its attachment is April 1, 2017, per the Implementation Plan for CIP Version 5 Revisions, dated January 23, 2015.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</a:tr>
              <a:tr h="494873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CIP-010-2 Att. 1 Sec. 3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4/1/2017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compliance date for CIP-010-2, R4 and its attachment is April 1, 2017, per the Implementation Plan for CIP Version 5 Revisions, dated January 23, 2015.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9848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CIP-014-2 Enforcement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956574"/>
              </p:ext>
            </p:extLst>
          </p:nvPr>
        </p:nvGraphicFramePr>
        <p:xfrm>
          <a:off x="1752600" y="1295400"/>
          <a:ext cx="7935685" cy="419100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541827"/>
                <a:gridCol w="1944567"/>
                <a:gridCol w="1819559"/>
                <a:gridCol w="1629732"/>
              </a:tblGrid>
              <a:tr h="32418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Event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Implementation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NLT Date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Total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Days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0814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R1 Risk Assessment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Effective Date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10/1/2015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R2 Verification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Effective + 90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12/30/2015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90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R2.3 Modifications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Day 90 + 60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2/28/2016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150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0814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R3 Control Centers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R2 + 7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3/6/2016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157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0814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R4 Threat Assessment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R2 + 120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6/27/2016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270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R5 Security Plan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R2 + 120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6/27/2016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270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R6 Verification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R5 + 90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9/25/2016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360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R6.3 Modifications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Day 360 + 60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11/24/2016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Day 420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7310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rgbClr val="6699FF"/>
              </a:buClr>
              <a:buFont typeface="Arial" charset="0"/>
              <a:buChar char="●"/>
            </a:pPr>
            <a:r>
              <a:rPr lang="en-US" dirty="0" smtClean="0">
                <a:hlinkClick r:id="rId2"/>
              </a:rPr>
              <a:t>NERC </a:t>
            </a:r>
            <a:r>
              <a:rPr lang="en-US" dirty="0">
                <a:hlinkClick r:id="rId2"/>
              </a:rPr>
              <a:t>Standards Webpage </a:t>
            </a:r>
            <a:endParaRPr lang="en-US" dirty="0" smtClean="0"/>
          </a:p>
          <a:p>
            <a:pPr lvl="1"/>
            <a:r>
              <a:rPr lang="en-US" dirty="0" smtClean="0"/>
              <a:t>One Stop Shop Spreadsheet</a:t>
            </a:r>
            <a:endParaRPr lang="en-US" dirty="0" smtClean="0">
              <a:hlinkClick r:id="rId3"/>
            </a:endParaRPr>
          </a:p>
          <a:p>
            <a:pPr lvl="1"/>
            <a:r>
              <a:rPr lang="en-US" dirty="0" smtClean="0">
                <a:hlinkClick r:id="rId3"/>
              </a:rPr>
              <a:t>Reliability </a:t>
            </a:r>
            <a:r>
              <a:rPr lang="en-US" dirty="0">
                <a:hlinkClick r:id="rId3"/>
              </a:rPr>
              <a:t>Standards</a:t>
            </a:r>
            <a:endParaRPr lang="en-US" dirty="0"/>
          </a:p>
          <a:p>
            <a:pPr lvl="1"/>
            <a:r>
              <a:rPr lang="en-US" dirty="0" smtClean="0">
                <a:hlinkClick r:id="rId4"/>
              </a:rPr>
              <a:t>U.S. </a:t>
            </a:r>
            <a:r>
              <a:rPr lang="en-US" dirty="0">
                <a:hlinkClick r:id="rId4"/>
              </a:rPr>
              <a:t>Enforcement Dates</a:t>
            </a:r>
            <a:endParaRPr lang="en-US" dirty="0"/>
          </a:p>
          <a:p>
            <a:pPr lvl="1"/>
            <a:r>
              <a:rPr lang="en-US" dirty="0"/>
              <a:t>Functional Applicability Spreadsheet</a:t>
            </a:r>
          </a:p>
          <a:p>
            <a:pPr lvl="1"/>
            <a:r>
              <a:rPr lang="en-US" dirty="0">
                <a:hlinkClick r:id="rId5"/>
              </a:rPr>
              <a:t>Balloting and </a:t>
            </a:r>
            <a:r>
              <a:rPr lang="en-US" dirty="0" smtClean="0">
                <a:hlinkClick r:id="rId5"/>
              </a:rPr>
              <a:t>Commenting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342900" lvl="1" indent="-342900">
              <a:buFont typeface="Arial" charset="0"/>
              <a:buChar char="●"/>
            </a:pPr>
            <a:r>
              <a:rPr lang="en-US" dirty="0" smtClean="0">
                <a:hlinkClick r:id="rId6"/>
              </a:rPr>
              <a:t>CIP V5 Transition Program</a:t>
            </a:r>
            <a:endParaRPr lang="en-US" dirty="0" smtClean="0"/>
          </a:p>
          <a:p>
            <a:pPr marL="742950" lvl="2" indent="-342900">
              <a:buFont typeface="Arial" charset="0"/>
              <a:buChar char="●"/>
            </a:pPr>
            <a:r>
              <a:rPr lang="en-US" dirty="0" smtClean="0"/>
              <a:t>CIP Version 5 Effective Dates Spreadsheet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59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2895600" cy="1371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Rachel Coyne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rsm@texasre.org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512-583-4956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096" y="1063752"/>
            <a:ext cx="5321808" cy="4730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57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Upcoming Enforcement Dates – 4/1/2017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036560"/>
              </p:ext>
            </p:extLst>
          </p:nvPr>
        </p:nvGraphicFramePr>
        <p:xfrm>
          <a:off x="2362200" y="1905000"/>
          <a:ext cx="6096000" cy="268223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48000"/>
                <a:gridCol w="30480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Standard/Requirement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Standard/Requirement</a:t>
                      </a:r>
                      <a:endParaRPr lang="en-US" sz="1800" b="1" dirty="0"/>
                    </a:p>
                  </a:txBody>
                  <a:tcPr/>
                </a:tc>
              </a:tr>
              <a:tr h="3962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IRO-001-4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IRO-017-1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IRO-002-4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TOP-001-3</a:t>
                      </a:r>
                      <a:endParaRPr lang="en-US" sz="2000" b="0" dirty="0" smtClean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IRO-008-2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TOP-002-4</a:t>
                      </a:r>
                      <a:endParaRPr lang="en-US" sz="2000" b="0" dirty="0" smtClean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IRO-010-2 R3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TOP-003-3 R5</a:t>
                      </a:r>
                      <a:endParaRPr lang="en-US" sz="2000" b="0" dirty="0" smtClean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IRO-014-3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8200" y="1102667"/>
            <a:ext cx="3320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/>
              <a:t>TOP/IRO Standards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72483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</a:t>
            </a:r>
            <a:r>
              <a:rPr lang="en-US" dirty="0"/>
              <a:t>Upcoming Enforcement Dates – </a:t>
            </a:r>
            <a:r>
              <a:rPr lang="en-US" dirty="0" smtClean="0"/>
              <a:t>4/1/2017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597004"/>
              </p:ext>
            </p:extLst>
          </p:nvPr>
        </p:nvGraphicFramePr>
        <p:xfrm>
          <a:off x="3276600" y="1371600"/>
          <a:ext cx="5410200" cy="405382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33700"/>
                <a:gridCol w="24765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Standard/Requirement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Enforcement</a:t>
                      </a:r>
                      <a:r>
                        <a:rPr lang="en-US" sz="2000" baseline="0" dirty="0" smtClean="0"/>
                        <a:t> Date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962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EOP-010-1 R2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EOP-011-1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IRO-010-2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PRC-004-5(</a:t>
                      </a:r>
                      <a:r>
                        <a:rPr lang="en-US" sz="2000" dirty="0" err="1" smtClean="0"/>
                        <a:t>i</a:t>
                      </a:r>
                      <a:r>
                        <a:rPr lang="en-US" sz="2000" dirty="0" smtClean="0"/>
                        <a:t>)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PRC-005-6 (Partial)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PRC-010-1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PRC-010-2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4/2/2017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TOP-003-3 R5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956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</a:t>
            </a:r>
            <a:r>
              <a:rPr lang="en-US" dirty="0"/>
              <a:t>Upcoming Enforcement Dates – 7</a:t>
            </a:r>
            <a:r>
              <a:rPr lang="en-US" dirty="0" smtClean="0"/>
              <a:t>/1/2017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647986"/>
              </p:ext>
            </p:extLst>
          </p:nvPr>
        </p:nvGraphicFramePr>
        <p:xfrm>
          <a:off x="2730500" y="2286000"/>
          <a:ext cx="6934200" cy="154551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467100"/>
                <a:gridCol w="3467100"/>
              </a:tblGrid>
              <a:tr h="4482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Standard/Requirement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Enforcement</a:t>
                      </a:r>
                      <a:r>
                        <a:rPr lang="en-US" sz="2000" baseline="0" dirty="0" smtClean="0"/>
                        <a:t> Date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MOD-033-1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7/1/2017</a:t>
                      </a:r>
                      <a:endParaRPr lang="en-US" sz="2000" b="0" dirty="0"/>
                    </a:p>
                  </a:txBody>
                  <a:tcPr/>
                </a:tc>
              </a:tr>
              <a:tr h="6872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TPL-007-1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Phased in beginning 7/1/2017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18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Non-CIP Standards Upcoming Enforcement Dates – </a:t>
            </a:r>
            <a:r>
              <a:rPr lang="en-US" dirty="0" smtClean="0"/>
              <a:t>10/1/2017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140577"/>
              </p:ext>
            </p:extLst>
          </p:nvPr>
        </p:nvGraphicFramePr>
        <p:xfrm>
          <a:off x="2730500" y="2590800"/>
          <a:ext cx="6934200" cy="7924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467100"/>
                <a:gridCol w="3467100"/>
              </a:tblGrid>
              <a:tr h="1434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Standard/Requirement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Enforcement</a:t>
                      </a:r>
                      <a:r>
                        <a:rPr lang="en-US" sz="2000" baseline="0" dirty="0" smtClean="0"/>
                        <a:t> Date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COM-001-3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10/1/2017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005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</a:t>
            </a:r>
            <a:r>
              <a:rPr lang="en-US" dirty="0"/>
              <a:t>Upcoming Enforcement Dates – </a:t>
            </a:r>
            <a:r>
              <a:rPr lang="en-US" dirty="0" smtClean="0"/>
              <a:t>1/1/2018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889027"/>
              </p:ext>
            </p:extLst>
          </p:nvPr>
        </p:nvGraphicFramePr>
        <p:xfrm>
          <a:off x="2730500" y="2590800"/>
          <a:ext cx="7251700" cy="7924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25850"/>
                <a:gridCol w="3625850"/>
              </a:tblGrid>
              <a:tr h="1434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Standard/Requirement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Enforcement</a:t>
                      </a:r>
                      <a:r>
                        <a:rPr lang="en-US" sz="2000" baseline="0" dirty="0" smtClean="0"/>
                        <a:t> Date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PRC-026-1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Phased</a:t>
                      </a:r>
                      <a:r>
                        <a:rPr lang="en-US" sz="2000" b="0" baseline="0" dirty="0" smtClean="0"/>
                        <a:t> in beginning 1/1/2018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7883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EOP-010-1 Implementation Plan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019398"/>
              </p:ext>
            </p:extLst>
          </p:nvPr>
        </p:nvGraphicFramePr>
        <p:xfrm>
          <a:off x="1752600" y="2209800"/>
          <a:ext cx="8001000" cy="12099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91000"/>
                <a:gridCol w="3810000"/>
              </a:tblGrid>
              <a:tr h="40683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Compliant</a:t>
                      </a:r>
                      <a:r>
                        <a:rPr lang="en-US" sz="2000" b="1" baseline="0" dirty="0" smtClean="0"/>
                        <a:t> By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525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4/1/2015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68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4/1/2017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1143000"/>
            <a:ext cx="952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6699FF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sz="2400" b="1" dirty="0" smtClean="0"/>
              <a:t>Standard Enforcement Date: First day of first calendar quarter six months after effective date of order = 4/1/2015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3201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IRO-010-2 Implementation Plan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243973"/>
              </p:ext>
            </p:extLst>
          </p:nvPr>
        </p:nvGraphicFramePr>
        <p:xfrm>
          <a:off x="1752600" y="2209800"/>
          <a:ext cx="8001000" cy="12099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91000"/>
                <a:gridCol w="3810000"/>
              </a:tblGrid>
              <a:tr h="40683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Compliant</a:t>
                      </a:r>
                      <a:r>
                        <a:rPr lang="en-US" sz="2000" b="1" baseline="0" dirty="0" smtClean="0"/>
                        <a:t> By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525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R1, 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1/1/2017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68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4/1/2017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1143000"/>
            <a:ext cx="952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6699FF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sz="2400" b="1" dirty="0" smtClean="0"/>
              <a:t>Standard Enforcement Date: First day of first calendar quarter nine months after effective date of order = 1/1/2017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4292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as Reliability Entity PowerPoint template.ppt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exas RE Power Point Presentation Template - Widescreen" id="{9E24B80D-9AEB-4CFB-96C0-D311B012709E}" vid="{1F395316-7025-4BED-B2F2-F786A180676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xsi="http://www.w3.org/2001/XMLSchema-instance" xmlns:p="http://schemas.microsoft.com/office/2006/metadata/properties">
  <documentManagement>
    <ol_Department xmlns="http://schemas.microsoft.com/sharepoint/v3">Corporate Services</ol_Department>
    <RetentionInactiveDate xmlns="b42784b6-6597-4871-bae6-0c82224fd28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Corporate Document" ma:contentTypeID="0x010100598C21B87A1B487BB5A794BBB36DFA5900030F37C9921041D9A3FA4CBE3453CE9A001803516066634146ACC76E866337EC71" ma:contentTypeVersion="2" ma:contentTypeDescription="Corporate document content type" ma:contentTypeScope="" ma:versionID="60af47c63e6d36eea860b643661555e0">
  <xsd:schema xmlns:xsd="http://www.w3.org/2001/XMLSchema" xmlns:xs="http://www.w3.org/2001/XMLSchema" xmlns:p="http://schemas.microsoft.com/office/2006/metadata/properties" xmlns:ns1="http://schemas.microsoft.com/sharepoint/v3" xmlns:ns2="b42784b6-6597-4871-bae6-0c82224fd28b" targetNamespace="http://schemas.microsoft.com/office/2006/metadata/properties" ma:root="true" ma:fieldsID="75b064eb7fe8d6d4689e36f8cb80b2ac" ns1:_="" ns2:_="">
    <xsd:import namespace="http://schemas.microsoft.com/sharepoint/v3"/>
    <xsd:import namespace="b42784b6-6597-4871-bae6-0c82224fd28b"/>
    <xsd:element name="properties">
      <xsd:complexType>
        <xsd:sequence>
          <xsd:element name="documentManagement">
            <xsd:complexType>
              <xsd:all>
                <xsd:element ref="ns1:ol_Department" minOccurs="0"/>
                <xsd:element ref="ns2:RetentionInactive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ol_Department" ma:index="8" nillable="true" ma:displayName="Department" ma:description="" ma:internalName="ol_Departmen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2784b6-6597-4871-bae6-0c82224fd28b" elementFormDefault="qualified">
    <xsd:import namespace="http://schemas.microsoft.com/office/2006/documentManagement/types"/>
    <xsd:import namespace="http://schemas.microsoft.com/office/infopath/2007/PartnerControls"/>
    <xsd:element name="RetentionInactiveDate" ma:index="9" nillable="true" ma:displayName="Inactive Date" ma:format="DateOnly" ma:internalName="RetentionInactive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C129C7-A923-4275-9E58-947A8D4F8E71}">
  <ds:schemaRefs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b42784b6-6597-4871-bae6-0c82224fd28b"/>
    <ds:schemaRef ds:uri="http://schemas.microsoft.com/sharepoint/v3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D4BB41E-C0C3-42E4-9B91-E8471975B4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D5C4FB-C5D5-4A1C-9EFB-7648441106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42784b6-6597-4871-bae6-0c82224fd2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Texas%20RE%20Power%20Point%20Presentation%20-%20Widescreen</Template>
  <TotalTime>1746</TotalTime>
  <Words>2248</Words>
  <Application>Microsoft Office PowerPoint</Application>
  <PresentationFormat>Widescreen</PresentationFormat>
  <Paragraphs>346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Arial Black</vt:lpstr>
      <vt:lpstr>Calibri</vt:lpstr>
      <vt:lpstr>Times New Roman</vt:lpstr>
      <vt:lpstr>Wingdings</vt:lpstr>
      <vt:lpstr>Texas Reliability Entity PowerPoint template.ppt</vt:lpstr>
      <vt:lpstr>Standards Subject to Future Enforcement 2017</vt:lpstr>
      <vt:lpstr>Standards Upcoming Enforcement Dates – 4/1/2017</vt:lpstr>
      <vt:lpstr>Standards Upcoming Enforcement Dates – 4/1/2017</vt:lpstr>
      <vt:lpstr>Standards Upcoming Enforcement Dates – 4/1/2017</vt:lpstr>
      <vt:lpstr>Standards Upcoming Enforcement Dates – 7/1/2017</vt:lpstr>
      <vt:lpstr>Non-CIP Standards Upcoming Enforcement Dates – 10/1/2017</vt:lpstr>
      <vt:lpstr>Standards Upcoming Enforcement Dates – 1/1/2018</vt:lpstr>
      <vt:lpstr>EOP-010-1 Implementation Plan</vt:lpstr>
      <vt:lpstr>IRO-010-2 Implementation Plan</vt:lpstr>
      <vt:lpstr>PRC-005-6 Enforcement Dates</vt:lpstr>
      <vt:lpstr>PRC-026-1 Implementation Plan Enforcement Dates</vt:lpstr>
      <vt:lpstr>TOP-003-3 Implementation Plan</vt:lpstr>
      <vt:lpstr>TPL-007-1 Implementation Plan Enforcement Dates</vt:lpstr>
      <vt:lpstr>CIP Implementation Plans</vt:lpstr>
      <vt:lpstr>CIP-003-6 Implementation Plan Enforcement Dates</vt:lpstr>
      <vt:lpstr>CIP-004-6 Initial Performance Dates</vt:lpstr>
      <vt:lpstr>CIP-006-6 Initial Performance Dates</vt:lpstr>
      <vt:lpstr>CIP-007-6 Initial Performance Dates</vt:lpstr>
      <vt:lpstr>CIP-008-5 Initial Performance Dates</vt:lpstr>
      <vt:lpstr>CIP-009-6 Initial Performance Dates</vt:lpstr>
      <vt:lpstr>CIP-010-2 Initial Performance Dates</vt:lpstr>
      <vt:lpstr>CIP-014-2 Enforcement Dates</vt:lpstr>
      <vt:lpstr>Resources</vt:lpstr>
      <vt:lpstr>Questions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Coyne, Rachel</dc:creator>
  <dc:description/>
  <cp:lastModifiedBy>Coyne, Rachel</cp:lastModifiedBy>
  <cp:revision>79</cp:revision>
  <cp:lastPrinted>2017-01-10T13:44:06Z</cp:lastPrinted>
  <dcterms:created xsi:type="dcterms:W3CDTF">2016-02-08T16:53:57Z</dcterms:created>
  <dcterms:modified xsi:type="dcterms:W3CDTF">2017-01-10T14:09:12Z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0x010100598C21B87A1B487BB5A794BBB36DFA5900030F37C9921041D9A3FA4CBE3453CE9A001803516066634146ACC76E866337EC71</vt:lpwstr>
  </property>
  <property fmtid="{D5CDD505-2E9C-101B-9397-08002B2CF9AE}" pid="3" name="Project Title">
    <vt:lpwstr>345;#TexasRE Templates|d9ba399f-178f-4b0f-ad32-40f915006d1b</vt:lpwstr>
  </property>
  <property fmtid="{D5CDD505-2E9C-101B-9397-08002B2CF9AE}" pid="4" name="SupportedSoftware">
    <vt:lpwstr>
    </vt:lpwstr>
  </property>
  <property fmtid="{D5CDD505-2E9C-101B-9397-08002B2CF9AE}" pid="5" name="SupportedHardware">
    <vt:lpwstr>
    </vt:lpwstr>
  </property>
  <property fmtid="{D5CDD505-2E9C-101B-9397-08002B2CF9AE}" pid="6" name="Project Phase0">
    <vt:lpwstr>43;#Development|3a7e02ba-9e87-463c-a934-3e4599a916d4</vt:lpwstr>
  </property>
  <property fmtid="{D5CDD505-2E9C-101B-9397-08002B2CF9AE}" pid="7" name="Enterprise Keywords">
    <vt:lpwstr>
    </vt:lpwstr>
  </property>
  <property fmtid="{D5CDD505-2E9C-101B-9397-08002B2CF9AE}" pid="8" name="ITProjectDocumentType">
    <vt:lpwstr>
    </vt:lpwstr>
  </property>
  <property fmtid="{D5CDD505-2E9C-101B-9397-08002B2CF9AE}" pid="9" name="Order">
    <vt:r8>1600</vt:r8>
  </property>
  <property fmtid="{D5CDD505-2E9C-101B-9397-08002B2CF9AE}" pid="10" name="wic_System_Copyright">
    <vt:lpwstr/>
  </property>
</Properties>
</file>