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58" r:id="rId8"/>
    <p:sldId id="275" r:id="rId9"/>
    <p:sldId id="278" r:id="rId10"/>
    <p:sldId id="284" r:id="rId11"/>
    <p:sldId id="279" r:id="rId12"/>
    <p:sldId id="282" r:id="rId13"/>
    <p:sldId id="290" r:id="rId14"/>
    <p:sldId id="291" r:id="rId15"/>
    <p:sldId id="292" r:id="rId16"/>
    <p:sldId id="257" r:id="rId17"/>
    <p:sldId id="293" r:id="rId18"/>
    <p:sldId id="288" r:id="rId19"/>
    <p:sldId id="26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176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and Expected Loss update</a:t>
            </a:r>
          </a:p>
          <a:p>
            <a:endParaRPr lang="en-US" b="1" dirty="0"/>
          </a:p>
          <a:p>
            <a:r>
              <a:rPr lang="en-US" dirty="0" smtClean="0"/>
              <a:t>Spoorthy Papudesi</a:t>
            </a:r>
          </a:p>
          <a:p>
            <a:r>
              <a:rPr lang="en-US" dirty="0" smtClean="0"/>
              <a:t>ERCOT Credit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January 18,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503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Expected Loss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074190"/>
            <a:ext cx="7467600" cy="287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market category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1877604"/>
            <a:ext cx="86772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rating group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50384"/>
            <a:ext cx="8686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/>
              <a:t>Change from Oct </a:t>
            </a:r>
            <a:r>
              <a:rPr lang="en-US" sz="2400" b="1" dirty="0" smtClean="0"/>
              <a:t>2016 </a:t>
            </a:r>
            <a:r>
              <a:rPr lang="en-US" sz="2400" b="1" dirty="0" smtClean="0"/>
              <a:t>to Dec </a:t>
            </a:r>
            <a:r>
              <a:rPr lang="en-US" sz="2400" b="1" dirty="0" smtClean="0"/>
              <a:t>2016</a:t>
            </a:r>
            <a:r>
              <a:rPr lang="en-US" sz="2400" baseline="30000" dirty="0" smtClean="0"/>
              <a:t> *</a:t>
            </a:r>
            <a:endParaRPr lang="en-US" sz="2400" b="1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The PD rates increased by 1.3%, 1.24% and 0.84% for Counter-Parties rated B, B- and CCC/NR respectively.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Number of active Counter-Parties has increased from 197 to 202.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Market-wide TPE has decreased from 308 million to 262 million while market-wide Excess Collateral has increased from 1,469 million to 1,663 million.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of Load and Gen category has decreased by 1.8% while the excess collateral increased by 1.6%.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of Gen only category has increased by 1.9%.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Expected Loss for the rating group ‘B- to B+’ increased by 3.6%.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600" dirty="0" smtClean="0"/>
              <a:t>*</a:t>
            </a:r>
            <a:r>
              <a:rPr lang="en-US" sz="600" dirty="0"/>
              <a:t>Numbers presented are averages of Sep-Oct and Nov-Dec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Inputs </a:t>
            </a:r>
            <a:r>
              <a:rPr lang="en-US" dirty="0" smtClean="0"/>
              <a:t>and assumptions</a:t>
            </a:r>
          </a:p>
          <a:p>
            <a:r>
              <a:rPr lang="en-US" dirty="0" smtClean="0"/>
              <a:t>Exposure and collateral distributions</a:t>
            </a:r>
          </a:p>
          <a:p>
            <a:r>
              <a:rPr lang="en-US" dirty="0" smtClean="0"/>
              <a:t>Expected loss estimates</a:t>
            </a:r>
          </a:p>
          <a:p>
            <a:r>
              <a:rPr lang="en-US" dirty="0" smtClean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Only Active Counter-Parties are </a:t>
            </a:r>
            <a:r>
              <a:rPr lang="en-US" sz="2000" dirty="0" smtClean="0"/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are classified by </a:t>
            </a:r>
            <a:r>
              <a:rPr lang="en-US" sz="2000" dirty="0" smtClean="0"/>
              <a:t>rating </a:t>
            </a:r>
            <a:r>
              <a:rPr lang="en-US" sz="2000" dirty="0"/>
              <a:t>and </a:t>
            </a:r>
            <a:r>
              <a:rPr lang="en-US" sz="2000" dirty="0" smtClean="0"/>
              <a:t>market activity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and collateral balances used are averages for </a:t>
            </a:r>
            <a:r>
              <a:rPr lang="en-US" sz="2000" dirty="0" smtClean="0"/>
              <a:t>November and December </a:t>
            </a:r>
            <a:r>
              <a:rPr lang="en-US" sz="2000" dirty="0"/>
              <a:t>2016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Negative excess collateral shown is due to the adjustment to remove unsecured credit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that are subsidiaries of, or guaranteed by, rated entities are given the parent/guarantor’s rating, adjusted down one </a:t>
            </a:r>
            <a:r>
              <a:rPr lang="en-US" sz="2000" dirty="0" smtClean="0"/>
              <a:t>notch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Recovery Rate (RR) is assumed 0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Non-rated Counter-Parties are assigned </a:t>
            </a:r>
            <a:r>
              <a:rPr lang="en-US" sz="2000" dirty="0" smtClean="0"/>
              <a:t>the same PD as CCC 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Exposure at Default (EaD) is assumed to be equal to TPE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will typically exceed invoice exposure, so this is a conservative metric.  It should be viewed as a relative indicator of credit portfolio risk, not a forecast for losses or </a:t>
            </a:r>
            <a:r>
              <a:rPr lang="en-US" sz="2000" dirty="0" smtClean="0"/>
              <a:t>uplift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Probabilities of Default (PD) are from </a:t>
            </a:r>
            <a:r>
              <a:rPr lang="en-US" sz="2000" dirty="0"/>
              <a:t>“Global Corporate Average Cumulative Default Rates By Rating Modifier (</a:t>
            </a:r>
            <a:r>
              <a:rPr lang="en-US" sz="2000" dirty="0" smtClean="0"/>
              <a:t>1981-2015)”, from S&amp;P </a:t>
            </a:r>
            <a:r>
              <a:rPr lang="en-US" sz="2000" dirty="0"/>
              <a:t>publication </a:t>
            </a:r>
            <a:r>
              <a:rPr lang="en-US" sz="2000" dirty="0" smtClean="0"/>
              <a:t>“2015 </a:t>
            </a:r>
            <a:r>
              <a:rPr lang="en-US" sz="2000" dirty="0"/>
              <a:t>Annual Global Corporate Default Study And Rating Transitions”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Expected </a:t>
            </a:r>
            <a:r>
              <a:rPr lang="en-US" sz="2000" dirty="0"/>
              <a:t>Loss (EL) </a:t>
            </a:r>
            <a:r>
              <a:rPr lang="en-US" sz="2000" dirty="0" smtClean="0"/>
              <a:t>computed </a:t>
            </a:r>
            <a:r>
              <a:rPr lang="en-US" sz="2000" dirty="0"/>
              <a:t>as follows;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000" i="1" dirty="0"/>
              <a:t>EL = EaD * PD * </a:t>
            </a:r>
            <a:r>
              <a:rPr lang="en-US" sz="2000" i="1" dirty="0" smtClean="0"/>
              <a:t>LGD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000" i="1" dirty="0" smtClean="0"/>
              <a:t>Where: Loss Giver Default (LGD) = (1-Recovery Rate)</a:t>
            </a:r>
            <a:endParaRPr lang="en-US" sz="2000" i="1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Recovery Rate is conservatively assumed at “0” as at the time of default, CP may be under stress and would have used up all funds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31983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Assumed 1 year Probabilities of Default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828800"/>
            <a:ext cx="502672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Exposure and Collateral Distributions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Active Counter-Parties distribution by rating and category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90800"/>
            <a:ext cx="7620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12" y="2119312"/>
            <a:ext cx="7877175" cy="290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72348"/>
            <a:ext cx="7772400" cy="320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508</Words>
  <Application>Microsoft Office PowerPoint</Application>
  <PresentationFormat>On-screen Show (4:3)</PresentationFormat>
  <Paragraphs>86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&amp; Expected Loss update</vt:lpstr>
      <vt:lpstr>Credit Exposure &amp; Expected Loss update</vt:lpstr>
      <vt:lpstr>Credit Exposure &amp;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88</cp:revision>
  <cp:lastPrinted>2016-01-21T20:53:15Z</cp:lastPrinted>
  <dcterms:created xsi:type="dcterms:W3CDTF">2016-01-21T15:20:31Z</dcterms:created>
  <dcterms:modified xsi:type="dcterms:W3CDTF">2017-01-11T19:10:35Z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