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9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>
        <p:scale>
          <a:sx n="118" d="100"/>
          <a:sy n="118" d="100"/>
        </p:scale>
        <p:origin x="-1434" y="-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</a:t>
            </a:r>
            <a:r>
              <a:rPr lang="en-US" baseline="0" dirty="0" smtClean="0"/>
              <a:t> occurred on 12/03/2016 at 23:30. </a:t>
            </a:r>
            <a:r>
              <a:rPr lang="en-US" baseline="0" smtClean="0"/>
              <a:t>Time Error was 30.06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1/12/2017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January 12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615" y="921100"/>
            <a:ext cx="7432431" cy="49316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1 Time Error Corrections (TEC) in December.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012" y="794625"/>
            <a:ext cx="8004840" cy="49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  <a:endParaRPr lang="en-US" sz="1600" dirty="0" smtClean="0"/>
          </a:p>
          <a:p>
            <a:pPr lvl="2"/>
            <a:r>
              <a:rPr lang="en-US" sz="1600" dirty="0"/>
              <a:t>1</a:t>
            </a:r>
            <a:r>
              <a:rPr lang="en-US" sz="1600" dirty="0" smtClean="0"/>
              <a:t> FME in the month of December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kern="0" dirty="0" smtClean="0"/>
              <a:t>PDCWG Meeting 12/14/16</a:t>
            </a:r>
          </a:p>
          <a:p>
            <a:pPr lvl="1"/>
            <a:r>
              <a:rPr lang="en-US" sz="1800" kern="0" dirty="0" smtClean="0"/>
              <a:t>Regulation &amp; Frequency Control </a:t>
            </a:r>
            <a:r>
              <a:rPr lang="en-US" sz="1800" kern="0" dirty="0" smtClean="0"/>
              <a:t>Reports(New ACE Integral)</a:t>
            </a:r>
            <a:endParaRPr lang="en-US" sz="1800" kern="0" dirty="0" smtClean="0"/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2"/>
            <a:r>
              <a:rPr lang="en-US" sz="1400" kern="0" dirty="0" smtClean="0"/>
              <a:t>NPRR Proposal/Review Status with ERCOT Input Provided</a:t>
            </a:r>
          </a:p>
          <a:p>
            <a:pPr lvl="1"/>
            <a:r>
              <a:rPr lang="en-US" sz="1800" kern="0" dirty="0" smtClean="0"/>
              <a:t>ERCOT Inertia Background Presentation</a:t>
            </a:r>
          </a:p>
          <a:p>
            <a:pPr lvl="1"/>
            <a:r>
              <a:rPr lang="en-US" sz="1800" kern="0" dirty="0" smtClean="0"/>
              <a:t>Reviewed Frequency Events</a:t>
            </a:r>
          </a:p>
          <a:p>
            <a:pPr lvl="2"/>
            <a:r>
              <a:rPr lang="pt-BR" sz="1400" kern="0" dirty="0" smtClean="0"/>
              <a:t>11/5/2016 17:56:24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830MW</a:t>
            </a:r>
            <a:endParaRPr lang="pt-BR" sz="1200" kern="0" dirty="0"/>
          </a:p>
          <a:p>
            <a:pPr lvl="3"/>
            <a:r>
              <a:rPr lang="pt-BR" sz="1200" kern="0" dirty="0" smtClean="0"/>
              <a:t>783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3"/>
            <a:r>
              <a:rPr lang="en-US" sz="1200" kern="0" dirty="0" smtClean="0"/>
              <a:t>1 </a:t>
            </a:r>
            <a:r>
              <a:rPr lang="en-US" sz="1200" kern="0" dirty="0"/>
              <a:t>of </a:t>
            </a:r>
            <a:r>
              <a:rPr lang="en-US" sz="1200" kern="0" dirty="0" smtClean="0"/>
              <a:t>25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 smtClean="0"/>
              <a:t>1 </a:t>
            </a:r>
            <a:r>
              <a:rPr lang="en-US" sz="1200" kern="0" dirty="0"/>
              <a:t>of </a:t>
            </a:r>
            <a:r>
              <a:rPr lang="en-US" sz="1200" kern="0" dirty="0" smtClean="0"/>
              <a:t>25 </a:t>
            </a:r>
            <a:r>
              <a:rPr lang="en-US" sz="1200" kern="0" dirty="0"/>
              <a:t>Generation Resources providing RRS had less than 75% of their expected Sustained Primary Frequency </a:t>
            </a:r>
            <a:r>
              <a:rPr lang="en-US" sz="1200" kern="0" dirty="0" smtClean="0"/>
              <a:t>Response</a:t>
            </a:r>
          </a:p>
          <a:p>
            <a:pPr lvl="2"/>
            <a:r>
              <a:rPr lang="pt-BR" sz="1400" kern="0" dirty="0" smtClean="0"/>
              <a:t>11/19/2016 12:30:13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467MW</a:t>
            </a:r>
            <a:endParaRPr lang="pt-BR" sz="1200" kern="0" dirty="0"/>
          </a:p>
          <a:p>
            <a:pPr lvl="3"/>
            <a:r>
              <a:rPr lang="pt-BR" sz="1200" kern="0" dirty="0" smtClean="0"/>
              <a:t>791 </a:t>
            </a:r>
            <a:r>
              <a:rPr lang="pt-BR" sz="1200" kern="0" dirty="0"/>
              <a:t>MW/0.1HZ Response</a:t>
            </a:r>
          </a:p>
          <a:p>
            <a:pPr lvl="3"/>
            <a:r>
              <a:rPr lang="en-US" sz="1200" kern="0" dirty="0"/>
              <a:t>2</a:t>
            </a:r>
            <a:r>
              <a:rPr lang="en-US" sz="1200" kern="0" dirty="0" smtClean="0"/>
              <a:t> </a:t>
            </a:r>
            <a:r>
              <a:rPr lang="en-US" sz="1200" kern="0" dirty="0"/>
              <a:t>of </a:t>
            </a:r>
            <a:r>
              <a:rPr lang="en-US" sz="1200" kern="0" dirty="0" smtClean="0"/>
              <a:t>21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 smtClean="0"/>
              <a:t>3 </a:t>
            </a:r>
            <a:r>
              <a:rPr lang="en-US" sz="1200" kern="0" dirty="0"/>
              <a:t>of </a:t>
            </a:r>
            <a:r>
              <a:rPr lang="en-US" sz="1200" kern="0" dirty="0" smtClean="0"/>
              <a:t>21 </a:t>
            </a:r>
            <a:r>
              <a:rPr lang="en-US" sz="1200" kern="0" dirty="0"/>
              <a:t>Generation Resources providing RRS had less than 75% of their expected Sustained Primary Frequency Response </a:t>
            </a:r>
            <a:endParaRPr lang="pt-BR" sz="1200" kern="0" dirty="0"/>
          </a:p>
          <a:p>
            <a:pPr marL="1371600" lvl="3" indent="0">
              <a:buNone/>
            </a:pPr>
            <a:endParaRPr lang="pt-BR" sz="1400" i="1" kern="0" dirty="0"/>
          </a:p>
          <a:p>
            <a:pPr lvl="3"/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1</a:t>
            </a:r>
            <a:r>
              <a:rPr lang="en-US" sz="2800" dirty="0" smtClean="0"/>
              <a:t> FME in December.</a:t>
            </a:r>
            <a:endParaRPr lang="en-US" sz="2800" dirty="0"/>
          </a:p>
          <a:p>
            <a:pPr lvl="1"/>
            <a:r>
              <a:rPr lang="en-US" sz="2400" dirty="0" smtClean="0"/>
              <a:t>12/23/2016 16:54:13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570 MW</a:t>
            </a:r>
            <a:endParaRPr lang="en-US" sz="2000" dirty="0"/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627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38 </a:t>
            </a:r>
            <a:r>
              <a:rPr lang="en-US" sz="20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38 </a:t>
            </a:r>
            <a:r>
              <a:rPr lang="en-US" sz="2000" dirty="0"/>
              <a:t>Evaluated Generation Resources had less than 75% of their expected Sustained Primary Frequency </a:t>
            </a:r>
            <a:r>
              <a:rPr lang="en-US" sz="2000" dirty="0" smtClean="0"/>
              <a:t>Response.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297" y="828675"/>
            <a:ext cx="704383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793.55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782"/>
            <a:ext cx="8229600" cy="50082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176.62%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719" y="828675"/>
            <a:ext cx="718298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34af464-7aa1-4edd-9be4-83dffc1cb9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14481</TotalTime>
  <Words>321</Words>
  <Application>Microsoft Office PowerPoint</Application>
  <PresentationFormat>On-screen Show (4:3)</PresentationFormat>
  <Paragraphs>60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222</cp:revision>
  <cp:lastPrinted>2013-01-30T23:16:36Z</cp:lastPrinted>
  <dcterms:created xsi:type="dcterms:W3CDTF">2010-04-12T23:12:02Z</dcterms:created>
  <dcterms:modified xsi:type="dcterms:W3CDTF">2017-01-11T16:08:54Z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