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3" d="100"/>
          <a:sy n="103" d="100"/>
        </p:scale>
        <p:origin x="1248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12/31/2016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01/10/2017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18 Month Running Market Totals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01/10/17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840319"/>
              </p:ext>
            </p:extLst>
          </p:nvPr>
        </p:nvGraphicFramePr>
        <p:xfrm>
          <a:off x="190488" y="1600200"/>
          <a:ext cx="8724912" cy="3616452"/>
        </p:xfrm>
        <a:graphic>
          <a:graphicData uri="http://schemas.openxmlformats.org/drawingml/2006/table">
            <a:tbl>
              <a:tblPr/>
              <a:tblGrid>
                <a:gridCol w="727076"/>
                <a:gridCol w="727076"/>
                <a:gridCol w="727076"/>
                <a:gridCol w="727076"/>
                <a:gridCol w="727076"/>
                <a:gridCol w="727076"/>
                <a:gridCol w="727076"/>
                <a:gridCol w="727076"/>
                <a:gridCol w="727076"/>
                <a:gridCol w="727076"/>
                <a:gridCol w="727076"/>
                <a:gridCol w="727076"/>
              </a:tblGrid>
              <a:tr h="1717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35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83,246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208,064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291,310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6,055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102,661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247,089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349,750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1,120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91,211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263,233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354,444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2,220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81,674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248,124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329,798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1,933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4,186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70,342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229,405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299,747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1,780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65,276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215,908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281,184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1,761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52,887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181,098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233,985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1,591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3,690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61,486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189,862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251,348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63,954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193,716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257,670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1,536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1,391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1,055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68,057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212,474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280,531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1,672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76,235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218,245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294,480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1,784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70,300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199,804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270,104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1,784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4,096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75,323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214,383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289,706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4,220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86,376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247,481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333,857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82,923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241,844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324,767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2,138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86,656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268,781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355,437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2,177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1,375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67,323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231,999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299,322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1,821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3,761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64,452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220,958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285,410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1,738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1,085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3,546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01/10/17</a:t>
            </a:r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October </a:t>
            </a:r>
            <a:r>
              <a:rPr lang="en-US" altLang="en-US" dirty="0"/>
              <a:t>2016 - 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10 - </a:t>
            </a:r>
            <a:r>
              <a:rPr lang="en-US" altLang="en-US" dirty="0" smtClean="0"/>
              <a:t>October </a:t>
            </a:r>
            <a:r>
              <a:rPr lang="en-US" altLang="en-US" dirty="0"/>
              <a:t>2016 - 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October </a:t>
            </a:r>
            <a:r>
              <a:rPr lang="en-US" altLang="en-US" sz="2400" dirty="0">
                <a:solidFill>
                  <a:schemeClr val="tx1"/>
                </a:solidFill>
              </a:rPr>
              <a:t>2016 - </a:t>
            </a:r>
            <a:r>
              <a:rPr lang="en-US" altLang="en-US" sz="2400" dirty="0" smtClean="0">
                <a:solidFill>
                  <a:schemeClr val="tx1"/>
                </a:solidFill>
              </a:rPr>
              <a:t>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01/10/17</a:t>
            </a:r>
            <a:endParaRPr lang="en-US" sz="9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729278"/>
              </p:ext>
            </p:extLst>
          </p:nvPr>
        </p:nvGraphicFramePr>
        <p:xfrm>
          <a:off x="2158998" y="1066800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0.99%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1,418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1,405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0927862"/>
              </p:ext>
            </p:extLst>
          </p:nvPr>
        </p:nvGraphicFramePr>
        <p:xfrm>
          <a:off x="4152898" y="5244387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98" y="5244387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586581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October </a:t>
            </a:r>
            <a:r>
              <a:rPr lang="en-US" altLang="en-US" sz="2000" dirty="0">
                <a:solidFill>
                  <a:schemeClr val="tx1"/>
                </a:solidFill>
              </a:rPr>
              <a:t>2016 - 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01/10/17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67600" y="990600"/>
            <a:ext cx="152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8700"/>
            <a:ext cx="9144000" cy="1524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60714" y="944562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90159"/>
            <a:ext cx="9144000" cy="1524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92519" y="2590800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1618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October 2016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01/10/17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6765"/>
            <a:ext cx="9144000" cy="1524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33800" y="1057441"/>
            <a:ext cx="152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960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1188799"/>
            <a:ext cx="8839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01/10/17</a:t>
            </a:r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right</a:t>
            </a:r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01/10/17</a:t>
            </a:r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October </a:t>
            </a:r>
            <a:r>
              <a:rPr lang="en-US" altLang="en-US" sz="1800" dirty="0">
                <a:solidFill>
                  <a:schemeClr val="tx1"/>
                </a:solidFill>
              </a:rPr>
              <a:t>2016 With 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01/10/17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534400" cy="3048000"/>
          </a:xfrm>
        </p:spPr>
        <p:txBody>
          <a:bodyPr/>
          <a:lstStyle/>
          <a:p>
            <a:r>
              <a:rPr lang="en-US" altLang="en-US" sz="1800" b="1" dirty="0"/>
              <a:t>The 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01/10/17</a:t>
            </a:r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c34af464-7aa1-4edd-9be4-83dffc1cb926"/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5969</TotalTime>
  <Words>1012</Words>
  <Application>Microsoft Office PowerPoint</Application>
  <PresentationFormat>On-screen Show (4:3)</PresentationFormat>
  <Paragraphs>355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October 2016 - IAG/IAL Statistics</vt:lpstr>
      <vt:lpstr>Top 10 - October 2016 - IAG/IAL % Greater Than 1% of Enrollments With number of months Greater Than 1%  </vt:lpstr>
      <vt:lpstr>Top 10 - 12 Month Average IAG/IAL % Greater Than 1% of Enrollments thru October 2016 With number of months Greater Than 1% </vt:lpstr>
      <vt:lpstr>Explanation of IAG/IAL Slides Data</vt:lpstr>
      <vt:lpstr>Explanation of IAG/IAL Slides Data (Cont)</vt:lpstr>
      <vt:lpstr>Top - 12 Month Average Rescission % Greater Than 1% of Switches thru October 2016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148</cp:revision>
  <cp:lastPrinted>2016-01-21T20:53:15Z</cp:lastPrinted>
  <dcterms:created xsi:type="dcterms:W3CDTF">2016-01-21T15:20:31Z</dcterms:created>
  <dcterms:modified xsi:type="dcterms:W3CDTF">2017-01-06T16:43:05Z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