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67" r:id="rId7"/>
    <p:sldId id="273" r:id="rId8"/>
    <p:sldId id="272" r:id="rId9"/>
    <p:sldId id="271" r:id="rId10"/>
    <p:sldId id="265" r:id="rId11"/>
    <p:sldId id="25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17" autoAdjust="0"/>
  </p:normalViewPr>
  <p:slideViewPr>
    <p:cSldViewPr>
      <p:cViewPr varScale="1">
        <p:scale>
          <a:sx n="102" d="100"/>
          <a:sy n="102" d="100"/>
        </p:scale>
        <p:origin x="-18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C5A7-3C39-47AD-B197-33AD8EB02F6B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3BAD1-3A97-4CE4-B05C-6D8811844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BAD1-3A97-4CE4-B05C-6D8811844D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0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BAD1-3A97-4CE4-B05C-6D8811844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1001" y="4818063"/>
            <a:ext cx="8202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2" y="1905002"/>
            <a:ext cx="8229599" cy="102981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lnSpc>
                <a:spcPct val="100000"/>
              </a:lnSpc>
              <a:buNone/>
              <a:defRPr sz="3200" baseline="0"/>
            </a:lvl1pPr>
            <a:lvl2pPr marL="457098" indent="0" algn="ctr">
              <a:buNone/>
              <a:defRPr/>
            </a:lvl2pPr>
            <a:lvl3pPr marL="914196" indent="0" algn="ctr">
              <a:buNone/>
              <a:defRPr/>
            </a:lvl3pPr>
            <a:lvl4pPr marL="1371296" indent="0" algn="ctr">
              <a:buNone/>
              <a:defRPr/>
            </a:lvl4pPr>
            <a:lvl5pPr marL="1828394" indent="0" algn="ctr">
              <a:buNone/>
              <a:defRPr/>
            </a:lvl5pPr>
            <a:lvl6pPr marL="2285492" indent="0" algn="ctr">
              <a:buNone/>
              <a:defRPr/>
            </a:lvl6pPr>
            <a:lvl7pPr marL="2742590" indent="0" algn="ctr">
              <a:buNone/>
              <a:defRPr/>
            </a:lvl7pPr>
            <a:lvl8pPr marL="3199689" indent="0" algn="ctr">
              <a:buNone/>
              <a:defRPr/>
            </a:lvl8pPr>
            <a:lvl9pPr marL="365678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707597" y="4849963"/>
            <a:ext cx="6870700" cy="96840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r">
              <a:buFontTx/>
              <a:buNone/>
              <a:defRPr sz="180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5"/>
          </p:nvPr>
        </p:nvSpPr>
        <p:spPr>
          <a:xfrm>
            <a:off x="1592265" y="6466490"/>
            <a:ext cx="5870575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6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7"/>
          <p:cNvSpPr>
            <a:spLocks noChangeShapeType="1"/>
          </p:cNvSpPr>
          <p:nvPr/>
        </p:nvSpPr>
        <p:spPr bwMode="auto">
          <a:xfrm>
            <a:off x="1143000" y="987425"/>
            <a:ext cx="709930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0AA430-714B-4D69-8AA9-882A77F56B3D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447675"/>
            <a:ext cx="5753100" cy="427038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92263" y="6473632"/>
            <a:ext cx="6502400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378536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143000" y="987425"/>
            <a:ext cx="709930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F2A12F-0B64-48BE-936C-6DAB1D4F86F7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0731" y="1100832"/>
            <a:ext cx="6924583" cy="4492100"/>
          </a:xfrm>
          <a:prstGeom prst="rect">
            <a:avLst/>
          </a:prstGeom>
        </p:spPr>
        <p:txBody>
          <a:bodyPr lIns="91420" tIns="45710" rIns="91420" bIns="45710"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0775" y="447675"/>
            <a:ext cx="5753100" cy="427038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92263" y="6473632"/>
            <a:ext cx="6381750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44557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chart, no 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143000" y="987425"/>
            <a:ext cx="709930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103538-BDD8-4851-BDB2-87F5A766E1A2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144590" y="1109665"/>
            <a:ext cx="7102475" cy="451802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800"/>
            </a:lvl1pPr>
            <a:lvl2pPr marL="182840" indent="-182840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1592264" y="6479983"/>
            <a:ext cx="6421437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20775" y="447675"/>
            <a:ext cx="5753100" cy="427038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24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1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47B81C-9499-46EF-8043-965FE5313B93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92265" y="6466490"/>
            <a:ext cx="6219825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198313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1231901" y="168751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C94929-3905-4ABB-AC3E-41D743C0ACB3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07319" y="390157"/>
            <a:ext cx="4785110" cy="346692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190333" y="5158142"/>
            <a:ext cx="7446962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0" tIns="45710" rIns="91420" bIns="45710"/>
          <a:lstStyle>
            <a:lvl1pPr marL="0" indent="0"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1102" y="737337"/>
            <a:ext cx="6649005" cy="7270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lnSpc>
                <a:spcPct val="100000"/>
              </a:lnSpc>
              <a:spcBef>
                <a:spcPts val="600"/>
              </a:spcBef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8"/>
          <p:cNvSpPr>
            <a:spLocks noGrp="1"/>
          </p:cNvSpPr>
          <p:nvPr>
            <p:ph sz="quarter" idx="16"/>
          </p:nvPr>
        </p:nvSpPr>
        <p:spPr>
          <a:xfrm>
            <a:off x="1226737" y="1819923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8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Content Placeholder 28"/>
          <p:cNvSpPr>
            <a:spLocks noGrp="1"/>
          </p:cNvSpPr>
          <p:nvPr>
            <p:ph sz="quarter" idx="20"/>
          </p:nvPr>
        </p:nvSpPr>
        <p:spPr>
          <a:xfrm>
            <a:off x="1226737" y="3241826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4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Content Placeholder 28"/>
          <p:cNvSpPr>
            <a:spLocks noGrp="1"/>
          </p:cNvSpPr>
          <p:nvPr>
            <p:ph sz="quarter" idx="22"/>
          </p:nvPr>
        </p:nvSpPr>
        <p:spPr>
          <a:xfrm>
            <a:off x="1226737" y="4459549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Content Placeholder 28"/>
          <p:cNvSpPr>
            <a:spLocks noGrp="1"/>
          </p:cNvSpPr>
          <p:nvPr>
            <p:ph sz="quarter" idx="23"/>
          </p:nvPr>
        </p:nvSpPr>
        <p:spPr>
          <a:xfrm>
            <a:off x="1219338" y="2531615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182840" indent="-182840">
              <a:spcBef>
                <a:spcPts val="1200"/>
              </a:spcBef>
              <a:buFont typeface="Wingdings" pitchFamily="2" charset="2"/>
              <a:buChar char="§"/>
              <a:defRPr sz="14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8" name="Content Placeholder 28"/>
          <p:cNvSpPr>
            <a:spLocks noGrp="1"/>
          </p:cNvSpPr>
          <p:nvPr>
            <p:ph sz="quarter" idx="24"/>
          </p:nvPr>
        </p:nvSpPr>
        <p:spPr>
          <a:xfrm>
            <a:off x="1228215" y="3749334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182840" indent="-182840">
              <a:spcBef>
                <a:spcPts val="1200"/>
              </a:spcBef>
              <a:buFont typeface="Wingdings" pitchFamily="2" charset="2"/>
              <a:buChar char="§"/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Rectangle 15"/>
          <p:cNvSpPr>
            <a:spLocks noGrp="1" noChangeArrowheads="1"/>
          </p:cNvSpPr>
          <p:nvPr>
            <p:ph type="ftr" sz="quarter" idx="25"/>
          </p:nvPr>
        </p:nvSpPr>
        <p:spPr>
          <a:xfrm>
            <a:off x="1592264" y="6473632"/>
            <a:ext cx="6529387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79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458" y="1376365"/>
            <a:ext cx="8254232" cy="5005386"/>
          </a:xfrm>
          <a:prstGeom prst="rect">
            <a:avLst/>
          </a:prstGeom>
        </p:spPr>
        <p:txBody>
          <a:bodyPr lIns="71105" tIns="35552" rIns="71105" bIns="35552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copy uses this color (20pt)</a:t>
            </a:r>
          </a:p>
          <a:p>
            <a:pPr lvl="1"/>
            <a:r>
              <a:rPr lang="en-US" dirty="0" smtClean="0"/>
              <a:t>Bullet point level 1 (18pt)</a:t>
            </a:r>
          </a:p>
          <a:p>
            <a:pPr lvl="2"/>
            <a:r>
              <a:rPr lang="en-US" dirty="0" smtClean="0"/>
              <a:t>Bullet point level 2 (16pt)</a:t>
            </a:r>
          </a:p>
          <a:p>
            <a:pPr lvl="3"/>
            <a:r>
              <a:rPr lang="en-US" dirty="0" smtClean="0"/>
              <a:t>Bullet point level 3 (14pt)</a:t>
            </a:r>
          </a:p>
          <a:p>
            <a:pPr lvl="4"/>
            <a:r>
              <a:rPr lang="en-US" dirty="0" smtClean="0"/>
              <a:t>Bullet point level 4 (12pt)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1802" y="171544"/>
            <a:ext cx="8243888" cy="868362"/>
          </a:xfrm>
          <a:prstGeom prst="rect">
            <a:avLst/>
          </a:prstGeom>
        </p:spPr>
        <p:txBody>
          <a:bodyPr lIns="71105" tIns="35552" rIns="71105" bIns="35552">
            <a:noAutofit/>
          </a:bodyPr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Slide title: can span two lines of the slide and </a:t>
            </a:r>
            <a:br>
              <a:rPr lang="en-US" dirty="0" smtClean="0"/>
            </a:br>
            <a:r>
              <a:rPr lang="en-US" dirty="0" smtClean="0"/>
              <a:t>uses this font color (24pt)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5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4DACD3D3-16BD-4B69-A4A2-C922596057A0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0C6F558C-C7E4-42F5-8BC8-FC7F7778E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\\Retail.nrgenergy.com\shared\Retail Share\share\Brand and Marketing Services\Creative Services\Current\RB.07.297 PPT Template\RB.07.297 NRG Powerpoint backdrops\RB.07.297 NRG Powerpoint Atitl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143001" y="481806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1954" y="3169330"/>
            <a:ext cx="6680447" cy="102981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lnSpc>
                <a:spcPct val="100000"/>
              </a:lnSpc>
              <a:buNone/>
              <a:defRPr sz="5400" baseline="0"/>
            </a:lvl1pPr>
            <a:lvl2pPr marL="457098" indent="0" algn="ctr">
              <a:buNone/>
              <a:defRPr/>
            </a:lvl2pPr>
            <a:lvl3pPr marL="914196" indent="0" algn="ctr">
              <a:buNone/>
              <a:defRPr/>
            </a:lvl3pPr>
            <a:lvl4pPr marL="1371296" indent="0" algn="ctr">
              <a:buNone/>
              <a:defRPr/>
            </a:lvl4pPr>
            <a:lvl5pPr marL="1828394" indent="0" algn="ctr">
              <a:buNone/>
              <a:defRPr/>
            </a:lvl5pPr>
            <a:lvl6pPr marL="2285492" indent="0" algn="ctr">
              <a:buNone/>
              <a:defRPr/>
            </a:lvl6pPr>
            <a:lvl7pPr marL="2742590" indent="0" algn="ctr">
              <a:buNone/>
              <a:defRPr/>
            </a:lvl7pPr>
            <a:lvl8pPr marL="3199689" indent="0" algn="ctr">
              <a:buNone/>
              <a:defRPr/>
            </a:lvl8pPr>
            <a:lvl9pPr marL="36567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115203" y="2574033"/>
            <a:ext cx="6551612" cy="434975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23310" y="4908613"/>
            <a:ext cx="6870700" cy="96840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5"/>
          </p:nvPr>
        </p:nvSpPr>
        <p:spPr>
          <a:xfrm>
            <a:off x="1592265" y="6466490"/>
            <a:ext cx="6543675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11329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Retail.nrgenergy.com\shared\Retail Share\share\Brand and Marketing Services\Creative Services\Current\RB.07.297 PPT Template\RB.07.297 NRG Powerpoint backdrops\RB.07.297 NRG Powerpoint Ak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1" y="4911725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401" y="3169330"/>
            <a:ext cx="6680447" cy="102981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bg1"/>
                </a:solidFill>
              </a:defRPr>
            </a:lvl1pPr>
            <a:lvl2pPr marL="457098" indent="0" algn="ctr">
              <a:buNone/>
              <a:defRPr/>
            </a:lvl2pPr>
            <a:lvl3pPr marL="914196" indent="0" algn="ctr">
              <a:buNone/>
              <a:defRPr/>
            </a:lvl3pPr>
            <a:lvl4pPr marL="1371296" indent="0" algn="ctr">
              <a:buNone/>
              <a:defRPr/>
            </a:lvl4pPr>
            <a:lvl5pPr marL="1828394" indent="0" algn="ctr">
              <a:buNone/>
              <a:defRPr/>
            </a:lvl5pPr>
            <a:lvl6pPr marL="2285492" indent="0" algn="ctr">
              <a:buNone/>
              <a:defRPr/>
            </a:lvl6pPr>
            <a:lvl7pPr marL="2742590" indent="0" algn="ctr">
              <a:buNone/>
              <a:defRPr/>
            </a:lvl7pPr>
            <a:lvl8pPr marL="3199689" indent="0" algn="ctr">
              <a:buNone/>
              <a:defRPr/>
            </a:lvl8pPr>
            <a:lvl9pPr marL="36567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37256" y="4908613"/>
            <a:ext cx="6453343" cy="96840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5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Retail.nrgenergy.com\shared\Retail Share\share\Brand and Marketing Services\Creative Services\Current\RB.07.297 PPT Template\RB.07.297 NRG Powerpoint backdrops\RB.07.297 NRG Powerpoint Agra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43001" y="4911725"/>
            <a:ext cx="7440613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401" y="3169330"/>
            <a:ext cx="6680447" cy="102981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lnSpc>
                <a:spcPct val="100000"/>
              </a:lnSpc>
              <a:buNone/>
              <a:defRPr sz="5400" baseline="0">
                <a:solidFill>
                  <a:schemeClr val="tx1"/>
                </a:solidFill>
              </a:defRPr>
            </a:lvl1pPr>
            <a:lvl2pPr marL="457098" indent="0" algn="ctr">
              <a:buNone/>
              <a:defRPr/>
            </a:lvl2pPr>
            <a:lvl3pPr marL="914196" indent="0" algn="ctr">
              <a:buNone/>
              <a:defRPr/>
            </a:lvl3pPr>
            <a:lvl4pPr marL="1371296" indent="0" algn="ctr">
              <a:buNone/>
              <a:defRPr/>
            </a:lvl4pPr>
            <a:lvl5pPr marL="1828394" indent="0" algn="ctr">
              <a:buNone/>
              <a:defRPr/>
            </a:lvl5pPr>
            <a:lvl6pPr marL="2285492" indent="0" algn="ctr">
              <a:buNone/>
              <a:defRPr/>
            </a:lvl6pPr>
            <a:lvl7pPr marL="2742590" indent="0" algn="ctr">
              <a:buNone/>
              <a:defRPr/>
            </a:lvl7pPr>
            <a:lvl8pPr marL="3199689" indent="0" algn="ctr">
              <a:buNone/>
              <a:defRPr/>
            </a:lvl8pPr>
            <a:lvl9pPr marL="36567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50704" y="4908613"/>
            <a:ext cx="6453343" cy="96840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2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533400" y="987425"/>
            <a:ext cx="7708900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929C03-56BD-4F71-8CE6-F26FE106AEF8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457200"/>
            <a:ext cx="5753100" cy="427038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56" y="1143000"/>
            <a:ext cx="7686345" cy="4800600"/>
          </a:xfrm>
          <a:prstGeom prst="rect">
            <a:avLst/>
          </a:prstGeom>
        </p:spPr>
        <p:txBody>
          <a:bodyPr lIns="91420" tIns="45710" rIns="91420" bIns="45710"/>
          <a:lstStyle>
            <a:lvl1pPr marL="285687" indent="-285687">
              <a:buFont typeface="Arial" pitchFamily="34" charset="0"/>
              <a:buChar char="•"/>
              <a:defRPr sz="12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3"/>
          </p:nvPr>
        </p:nvSpPr>
        <p:spPr>
          <a:xfrm>
            <a:off x="1592264" y="6460139"/>
            <a:ext cx="6167437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100520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231901" y="168751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B4F6B3-5462-4B64-AC89-B038096EE7D8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07319" y="390157"/>
            <a:ext cx="4785110" cy="346692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4945542" y="1749551"/>
            <a:ext cx="3603625" cy="27781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91420" tIns="45710" rIns="91420" bIns="4571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190333" y="5158142"/>
            <a:ext cx="7446962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0" tIns="45710" rIns="91420" bIns="45710"/>
          <a:lstStyle>
            <a:lvl1pPr marL="0" indent="0"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1102" y="737337"/>
            <a:ext cx="6649005" cy="7270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lnSpc>
                <a:spcPct val="100000"/>
              </a:lnSpc>
              <a:spcBef>
                <a:spcPts val="600"/>
              </a:spcBef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6"/>
          </p:nvPr>
        </p:nvSpPr>
        <p:spPr>
          <a:xfrm>
            <a:off x="1252539" y="1846263"/>
            <a:ext cx="3328987" cy="17938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8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28"/>
          <p:cNvSpPr>
            <a:spLocks noGrp="1"/>
          </p:cNvSpPr>
          <p:nvPr>
            <p:ph sz="quarter" idx="17"/>
          </p:nvPr>
        </p:nvSpPr>
        <p:spPr>
          <a:xfrm>
            <a:off x="1227385" y="3435659"/>
            <a:ext cx="3371249" cy="1677880"/>
          </a:xfrm>
          <a:prstGeom prst="rect">
            <a:avLst/>
          </a:prstGeom>
        </p:spPr>
        <p:txBody>
          <a:bodyPr lIns="91420" tIns="45710" rIns="91420" bIns="45710"/>
          <a:lstStyle>
            <a:lvl1pPr marL="182840" marR="0" indent="-182840" algn="l" defTabSz="914196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8"/>
          </p:nvPr>
        </p:nvSpPr>
        <p:spPr>
          <a:xfrm>
            <a:off x="1592265" y="6479983"/>
            <a:ext cx="6207125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5223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231901" y="168751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C0336B-083F-4E1C-B97E-5F1005B5C8A6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07319" y="390157"/>
            <a:ext cx="4785110" cy="346692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242876" y="1775534"/>
            <a:ext cx="7306291" cy="16778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91420" tIns="45710" rIns="91420" bIns="4571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190333" y="5158142"/>
            <a:ext cx="7446962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0" tIns="45710" rIns="91420" bIns="45710"/>
          <a:lstStyle>
            <a:lvl1pPr marL="0" indent="0"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1102" y="737337"/>
            <a:ext cx="6649005" cy="7270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lnSpc>
                <a:spcPct val="100000"/>
              </a:lnSpc>
              <a:spcBef>
                <a:spcPts val="600"/>
              </a:spcBef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6"/>
          </p:nvPr>
        </p:nvSpPr>
        <p:spPr>
          <a:xfrm>
            <a:off x="1252538" y="3515559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8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28"/>
          <p:cNvSpPr>
            <a:spLocks noGrp="1"/>
          </p:cNvSpPr>
          <p:nvPr>
            <p:ph sz="quarter" idx="17"/>
          </p:nvPr>
        </p:nvSpPr>
        <p:spPr>
          <a:xfrm>
            <a:off x="1227385" y="4271641"/>
            <a:ext cx="7296658" cy="841899"/>
          </a:xfrm>
          <a:prstGeom prst="rect">
            <a:avLst/>
          </a:prstGeom>
        </p:spPr>
        <p:txBody>
          <a:bodyPr lIns="91420" tIns="45710" rIns="91420" bIns="45710"/>
          <a:lstStyle>
            <a:lvl1pPr marL="182840" marR="0" indent="-182840" algn="l" defTabSz="914196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8"/>
          </p:nvPr>
        </p:nvSpPr>
        <p:spPr>
          <a:xfrm>
            <a:off x="1592263" y="6486333"/>
            <a:ext cx="6246812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42887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1231901" y="168751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27BF37-C85A-45A6-8830-2C69C809E244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07319" y="390157"/>
            <a:ext cx="4785110" cy="346692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190333" y="5158142"/>
            <a:ext cx="7446962" cy="647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20" tIns="45710" rIns="91420" bIns="45710"/>
          <a:lstStyle>
            <a:lvl1pPr marL="0" indent="0"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1102" y="737337"/>
            <a:ext cx="6649005" cy="7270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lnSpc>
                <a:spcPct val="100000"/>
              </a:lnSpc>
              <a:spcBef>
                <a:spcPts val="600"/>
              </a:spcBef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6"/>
          </p:nvPr>
        </p:nvSpPr>
        <p:spPr>
          <a:xfrm>
            <a:off x="1226737" y="1819923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8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28"/>
          <p:cNvSpPr>
            <a:spLocks noGrp="1"/>
          </p:cNvSpPr>
          <p:nvPr>
            <p:ph sz="quarter" idx="20"/>
          </p:nvPr>
        </p:nvSpPr>
        <p:spPr>
          <a:xfrm>
            <a:off x="1226737" y="3241826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4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28"/>
          <p:cNvSpPr>
            <a:spLocks noGrp="1"/>
          </p:cNvSpPr>
          <p:nvPr>
            <p:ph sz="quarter" idx="22"/>
          </p:nvPr>
        </p:nvSpPr>
        <p:spPr>
          <a:xfrm>
            <a:off x="1226737" y="4459549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spcBef>
                <a:spcPts val="1200"/>
              </a:spcBef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28"/>
          <p:cNvSpPr>
            <a:spLocks noGrp="1"/>
          </p:cNvSpPr>
          <p:nvPr>
            <p:ph sz="quarter" idx="23"/>
          </p:nvPr>
        </p:nvSpPr>
        <p:spPr>
          <a:xfrm>
            <a:off x="1219338" y="2531615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182840" indent="-182840">
              <a:spcBef>
                <a:spcPts val="1200"/>
              </a:spcBef>
              <a:buFont typeface="Wingdings" pitchFamily="2" charset="2"/>
              <a:buChar char="§"/>
              <a:defRPr sz="14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28"/>
          <p:cNvSpPr>
            <a:spLocks noGrp="1"/>
          </p:cNvSpPr>
          <p:nvPr>
            <p:ph sz="quarter" idx="24"/>
          </p:nvPr>
        </p:nvSpPr>
        <p:spPr>
          <a:xfrm>
            <a:off x="1228215" y="3749334"/>
            <a:ext cx="7296658" cy="701335"/>
          </a:xfrm>
          <a:prstGeom prst="rect">
            <a:avLst/>
          </a:prstGeom>
        </p:spPr>
        <p:txBody>
          <a:bodyPr lIns="91420" tIns="45710" rIns="91420" bIns="45710"/>
          <a:lstStyle>
            <a:lvl1pPr marL="182840" indent="-182840">
              <a:spcBef>
                <a:spcPts val="1200"/>
              </a:spcBef>
              <a:buFont typeface="Wingdings" pitchFamily="2" charset="2"/>
              <a:buChar char="§"/>
              <a:defRPr sz="1200" baseline="0"/>
            </a:lvl1pPr>
            <a:lvl2pPr marL="182840" indent="-173697">
              <a:spcBef>
                <a:spcPts val="600"/>
              </a:spcBef>
              <a:buFont typeface="Wingdings" pitchFamily="2" charset="2"/>
              <a:buChar char="§"/>
              <a:defRPr lang="en-US" sz="12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25"/>
          </p:nvPr>
        </p:nvSpPr>
        <p:spPr>
          <a:xfrm>
            <a:off x="1592263" y="6479983"/>
            <a:ext cx="6489700" cy="138499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</a:p>
        </p:txBody>
      </p:sp>
    </p:spTree>
    <p:extLst>
      <p:ext uri="{BB962C8B-B14F-4D97-AF65-F5344CB8AC3E}">
        <p14:creationId xmlns:p14="http://schemas.microsoft.com/office/powerpoint/2010/main" val="315859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231901" y="1687513"/>
            <a:ext cx="7440613" cy="0"/>
          </a:xfrm>
          <a:prstGeom prst="line">
            <a:avLst/>
          </a:prstGeom>
          <a:noFill/>
          <a:ln w="12700">
            <a:solidFill>
              <a:srgbClr val="D2D2D2"/>
            </a:solidFill>
            <a:round/>
            <a:headEnd/>
            <a:tailEnd/>
          </a:ln>
          <a:effectLst/>
          <a:extLst/>
        </p:spPr>
        <p:txBody>
          <a:bodyPr lIns="91420" tIns="45710" rIns="91420" bIns="45710"/>
          <a:lstStyle/>
          <a:p>
            <a:pPr defTabSz="91419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231F2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147050" y="6453788"/>
            <a:ext cx="463550" cy="1384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/>
          <a:p>
            <a:pPr algn="r" defTabSz="91419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670F4F-42F2-46B8-885D-31DE5D7163B1}" type="slidenum">
              <a:rPr lang="en-US" sz="900">
                <a:solidFill>
                  <a:srgbClr val="231F20"/>
                </a:solidFill>
                <a:ea typeface="ＭＳ Ｐゴシック" pitchFamily="1" charset="-128"/>
                <a:cs typeface="Arial" pitchFamily="34" charset="0"/>
              </a:rPr>
              <a:pPr algn="r" defTabSz="91419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900" dirty="0">
              <a:solidFill>
                <a:srgbClr val="231F20"/>
              </a:solidFill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207319" y="390157"/>
            <a:ext cx="4785110" cy="346692"/>
          </a:xfrm>
          <a:prstGeom prst="rect">
            <a:avLst/>
          </a:prstGeom>
        </p:spPr>
        <p:txBody>
          <a:bodyPr lIns="91420" tIns="45710" rIns="91420" bIns="45710"/>
          <a:lstStyle>
            <a:lvl1pPr>
              <a:defRPr sz="1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1102" y="737337"/>
            <a:ext cx="6649005" cy="7270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lnSpc>
                <a:spcPct val="100000"/>
              </a:lnSpc>
              <a:spcBef>
                <a:spcPts val="600"/>
              </a:spcBef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1270000" y="1784351"/>
            <a:ext cx="2218924" cy="5504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20" tIns="45710" rIns="91420" bIns="45710" anchor="ctr"/>
          <a:lstStyle>
            <a:lvl1pPr marL="0" indent="0" algn="ctr">
              <a:def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1296142" y="2432052"/>
            <a:ext cx="2148735" cy="5238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3623769" y="1785829"/>
            <a:ext cx="2218924" cy="5504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20" tIns="45710" rIns="91420" bIns="45710" anchor="ctr"/>
          <a:lstStyle>
            <a:lvl1pPr marL="0" indent="0" algn="ctr">
              <a:def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3658866" y="2433531"/>
            <a:ext cx="2148735" cy="5238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5976645" y="1776952"/>
            <a:ext cx="2218924" cy="5504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20" tIns="45710" rIns="91420" bIns="45710" anchor="ctr"/>
          <a:lstStyle>
            <a:lvl1pPr marL="0" indent="0" algn="ctr">
              <a:defRPr kumimoji="0" lang="en-US" sz="14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6011742" y="2424654"/>
            <a:ext cx="2148735" cy="5238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1305097" y="3099357"/>
            <a:ext cx="2148735" cy="2271635"/>
          </a:xfrm>
          <a:prstGeom prst="rect">
            <a:avLst/>
          </a:prstGeom>
        </p:spPr>
        <p:txBody>
          <a:bodyPr lIns="91420" tIns="45710" rIns="91420" bIns="45710"/>
          <a:lstStyle>
            <a:lvl1pPr marL="182840" marR="0" indent="-182840" algn="l" defTabSz="914196" rtl="0" eaLnBrk="1" fontAlgn="base" latinLnBrk="0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3659158" y="3109714"/>
            <a:ext cx="2148735" cy="2271635"/>
          </a:xfrm>
          <a:prstGeom prst="rect">
            <a:avLst/>
          </a:prstGeom>
        </p:spPr>
        <p:txBody>
          <a:bodyPr lIns="91420" tIns="45710" rIns="91420" bIns="45710"/>
          <a:lstStyle>
            <a:lvl1pPr marL="182840" marR="0" indent="-182840" algn="l" defTabSz="914196" rtl="0" eaLnBrk="1" fontAlgn="base" latinLnBrk="0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6011742" y="3109714"/>
            <a:ext cx="2148735" cy="2271635"/>
          </a:xfrm>
          <a:prstGeom prst="rect">
            <a:avLst/>
          </a:prstGeom>
        </p:spPr>
        <p:txBody>
          <a:bodyPr lIns="91420" tIns="45710" rIns="91420" bIns="45710"/>
          <a:lstStyle>
            <a:lvl1pPr marL="182840" marR="0" indent="-182840" algn="l" defTabSz="914196" rtl="0" eaLnBrk="1" fontAlgn="base" latinLnBrk="0" hangingPunct="1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ftr" sz="quarter" idx="27"/>
          </p:nvPr>
        </p:nvSpPr>
        <p:spPr>
          <a:xfrm>
            <a:off x="1592264" y="6479983"/>
            <a:ext cx="6288087" cy="1384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231F20"/>
                </a:solidFill>
              </a:rPr>
              <a:t>[Enter Presentation Title in the Footer View menu &gt; Header and Footer] September 8, 2011</a:t>
            </a:r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\\Retail.nrgenergy.com\shared\Retail Share\share\Brand and Marketing Services\Creative Services\Current\RB.07.297 PPT Template\RB.07.297 NRG Powerpoint backdrops\RB.07.297 NRG Powerpoint A-0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2264" y="6468870"/>
            <a:ext cx="6556375" cy="1384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900" dirty="0" smtClean="0">
                <a:ea typeface="ＭＳ Ｐゴシック" pitchFamily="1" charset="-128"/>
                <a:cs typeface="Arial" pitchFamily="34" charset="0"/>
              </a:defRPr>
            </a:lvl1pPr>
          </a:lstStyle>
          <a:p>
            <a:pPr defTabSz="91429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231F20"/>
                </a:solidFill>
              </a:rPr>
              <a:t>[Understanding the Digital Operations ME process</a:t>
            </a:r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149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29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448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59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862" indent="-342862" algn="l" rtl="0" fontAlgn="base">
        <a:lnSpc>
          <a:spcPct val="110000"/>
        </a:lnSpc>
        <a:spcBef>
          <a:spcPct val="6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588" indent="455563" algn="l" rtl="0" fontAlgn="base">
        <a:lnSpc>
          <a:spcPct val="110000"/>
        </a:lnSpc>
        <a:spcBef>
          <a:spcPct val="7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2pPr>
      <a:lvl3pPr marL="3175" indent="911124" algn="l" rtl="0" fontAlgn="base">
        <a:lnSpc>
          <a:spcPct val="110000"/>
        </a:lnSpc>
        <a:spcBef>
          <a:spcPct val="9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ＭＳ Ｐゴシック" charset="0"/>
        </a:defRPr>
      </a:lvl3pPr>
      <a:lvl4pPr marL="623819" indent="-166670" algn="l" rtl="0" fontAlgn="base">
        <a:lnSpc>
          <a:spcPct val="110000"/>
        </a:lnSpc>
        <a:spcBef>
          <a:spcPct val="9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ＭＳ Ｐゴシック" charset="0"/>
        </a:defRPr>
      </a:lvl4pPr>
      <a:lvl5pPr marL="914298" indent="-166670" algn="l" rtl="0" fontAlgn="base">
        <a:lnSpc>
          <a:spcPct val="110000"/>
        </a:lnSpc>
        <a:spcBef>
          <a:spcPct val="15000"/>
        </a:spcBef>
        <a:spcAft>
          <a:spcPct val="0"/>
        </a:spcAft>
        <a:buFont typeface="Arial" pitchFamily="34" charset="0"/>
        <a:buChar char="–"/>
        <a:defRPr sz="1200">
          <a:solidFill>
            <a:schemeClr val="tx1"/>
          </a:solidFill>
          <a:latin typeface="+mn-lt"/>
          <a:ea typeface="ＭＳ Ｐゴシック" charset="0"/>
        </a:defRPr>
      </a:lvl5pPr>
      <a:lvl6pPr marL="922236" indent="-1746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1379385" indent="-1746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1836534" indent="-1746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2293683" indent="-174605" algn="l" rtl="0" eaLnBrk="1" fontAlgn="base" hangingPunct="1">
        <a:lnSpc>
          <a:spcPct val="110000"/>
        </a:lnSpc>
        <a:spcBef>
          <a:spcPct val="15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7620000" cy="1029811"/>
          </a:xfrm>
        </p:spPr>
        <p:txBody>
          <a:bodyPr/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Digital Certificates Renewal Process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 the requirements of the current Digital Certificate Renewal process</a:t>
            </a:r>
          </a:p>
          <a:p>
            <a:r>
              <a:rPr lang="en-US" dirty="0" smtClean="0"/>
              <a:t>Identify process improvement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Discussion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0775" y="447675"/>
            <a:ext cx="5753100" cy="427038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Agenda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63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60464" y="3267002"/>
            <a:ext cx="2747868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47674"/>
            <a:ext cx="5959475" cy="542925"/>
          </a:xfrm>
        </p:spPr>
        <p:txBody>
          <a:bodyPr/>
          <a:lstStyle/>
          <a:p>
            <a:r>
              <a:rPr lang="en-US" dirty="0" smtClean="0"/>
              <a:t>Current Process – Pre-</a:t>
            </a:r>
            <a:r>
              <a:rPr lang="en-US" dirty="0" err="1" smtClean="0"/>
              <a:t>requisits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4691974" y="3209352"/>
            <a:ext cx="1524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96132" y="3267002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CHECK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29532"/>
              </p:ext>
            </p:extLst>
          </p:nvPr>
        </p:nvGraphicFramePr>
        <p:xfrm>
          <a:off x="304799" y="1143000"/>
          <a:ext cx="4157841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Document" r:id="rId4" imgW="7047187" imgH="8006508" progId="Word.Document.8">
                  <p:embed/>
                </p:oleObj>
              </mc:Choice>
              <mc:Fallback>
                <p:oleObj name="Document" r:id="rId4" imgW="7047187" imgH="800650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799" y="1143000"/>
                        <a:ext cx="4157841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7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Process--Steps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32749"/>
              </p:ext>
            </p:extLst>
          </p:nvPr>
        </p:nvGraphicFramePr>
        <p:xfrm>
          <a:off x="228600" y="1143001"/>
          <a:ext cx="3962400" cy="493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3" imgW="6850483" imgH="4330462" progId="Word.Document.12">
                  <p:embed/>
                </p:oleObj>
              </mc:Choice>
              <mc:Fallback>
                <p:oleObj name="Document" r:id="rId3" imgW="6850483" imgH="4330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143001"/>
                        <a:ext cx="3962400" cy="493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70951"/>
              </p:ext>
            </p:extLst>
          </p:nvPr>
        </p:nvGraphicFramePr>
        <p:xfrm>
          <a:off x="4876800" y="1143000"/>
          <a:ext cx="3657481" cy="4821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5" imgW="6850483" imgH="9031376" progId="Word.Document.12">
                  <p:embed/>
                </p:oleObj>
              </mc:Choice>
              <mc:Fallback>
                <p:oleObj name="Document" r:id="rId5" imgW="6850483" imgH="90313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1143000"/>
                        <a:ext cx="3657481" cy="4821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3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Process—Steps cont’d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967351"/>
              </p:ext>
            </p:extLst>
          </p:nvPr>
        </p:nvGraphicFramePr>
        <p:xfrm>
          <a:off x="533400" y="1086432"/>
          <a:ext cx="3486746" cy="478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3" imgW="6850483" imgH="9392458" progId="Word.Document.12">
                  <p:embed/>
                </p:oleObj>
              </mc:Choice>
              <mc:Fallback>
                <p:oleObj name="Document" r:id="rId3" imgW="6850483" imgH="93924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86432"/>
                        <a:ext cx="3486746" cy="478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21480"/>
              </p:ext>
            </p:extLst>
          </p:nvPr>
        </p:nvGraphicFramePr>
        <p:xfrm>
          <a:off x="4343399" y="1143000"/>
          <a:ext cx="434161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5" imgW="6850483" imgH="7212992" progId="Word.Document.12">
                  <p:embed/>
                </p:oleObj>
              </mc:Choice>
              <mc:Fallback>
                <p:oleObj name="Document" r:id="rId5" imgW="6850483" imgH="7212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399" y="1143000"/>
                        <a:ext cx="4341615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Process—Steps cont’d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21748"/>
              </p:ext>
            </p:extLst>
          </p:nvPr>
        </p:nvGraphicFramePr>
        <p:xfrm>
          <a:off x="304800" y="1066800"/>
          <a:ext cx="4191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6964837" imgH="7033172" progId="Word.Document.12">
                  <p:embed/>
                </p:oleObj>
              </mc:Choice>
              <mc:Fallback>
                <p:oleObj name="Document" r:id="rId3" imgW="6964837" imgH="70331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066800"/>
                        <a:ext cx="41910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607270"/>
              </p:ext>
            </p:extLst>
          </p:nvPr>
        </p:nvGraphicFramePr>
        <p:xfrm>
          <a:off x="4876800" y="1066800"/>
          <a:ext cx="3962400" cy="495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6850483" imgH="6600018" progId="Word.Document.12">
                  <p:embed/>
                </p:oleObj>
              </mc:Choice>
              <mc:Fallback>
                <p:oleObj name="Document" r:id="rId5" imgW="6850483" imgH="66000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6800" y="1066800"/>
                        <a:ext cx="3962400" cy="495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0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1109665"/>
            <a:ext cx="7543800" cy="4757735"/>
          </a:xfrm>
          <a:ln>
            <a:noFill/>
          </a:ln>
        </p:spPr>
        <p:txBody>
          <a:bodyPr/>
          <a:lstStyle/>
          <a:p>
            <a:r>
              <a:rPr lang="en-US" dirty="0" smtClean="0"/>
              <a:t>Each new or certificate renewal takes over 75 steps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process is currently carried out within the pre-determined parameters, including, but not limited to: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Request form and a background </a:t>
            </a:r>
            <a:r>
              <a:rPr lang="en-US" dirty="0"/>
              <a:t>checks are required for </a:t>
            </a:r>
            <a:r>
              <a:rPr lang="en-US" dirty="0" smtClean="0"/>
              <a:t>all ERCOT digital certificate requestors </a:t>
            </a:r>
          </a:p>
          <a:p>
            <a:pPr marL="0" indent="0">
              <a:buNone/>
            </a:pPr>
            <a:r>
              <a:rPr lang="en-US" dirty="0" smtClean="0"/>
              <a:t>	- Requests are submitted for </a:t>
            </a:r>
            <a:r>
              <a:rPr lang="en-US" dirty="0" smtClean="0"/>
              <a:t>each </a:t>
            </a:r>
            <a:r>
              <a:rPr lang="en-US" dirty="0" smtClean="0"/>
              <a:t>DUNS </a:t>
            </a:r>
            <a:r>
              <a:rPr lang="en-US" dirty="0"/>
              <a:t>separately. </a:t>
            </a:r>
            <a:r>
              <a:rPr lang="en-US" dirty="0" smtClean="0"/>
              <a:t>Many Market Participants </a:t>
            </a:r>
            <a:r>
              <a:rPr lang="en-US" dirty="0"/>
              <a:t>work with multiple DUNS and therefore require multiple certificates that expire at various times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 Certificates are issued for one year only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Process—Facts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774" y="447675"/>
            <a:ext cx="6499225" cy="427038"/>
          </a:xfrm>
        </p:spPr>
        <p:txBody>
          <a:bodyPr/>
          <a:lstStyle/>
          <a:p>
            <a:r>
              <a:rPr lang="en-US" dirty="0" smtClean="0"/>
              <a:t>Process Improvement Opportunities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23122" y="11430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Request form and a background checks are required for all ERCOT digital certificate requestors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6635" y="178020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 background checks really needed? Where is the requirement coming from?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6435" y="2729839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Requests </a:t>
            </a:r>
            <a:r>
              <a:rPr lang="en-US" dirty="0"/>
              <a:t>are submitted for each Retail DUNS separately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99252" y="30991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the process be streamlined for MP’s with multiple duns numbers?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26435" y="3785259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Each </a:t>
            </a:r>
            <a:r>
              <a:rPr lang="en-US" dirty="0"/>
              <a:t>certificate has a one-year lifespan.  This means the certificate must be renewed by the anniversary of its issuance to remain valid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318" y="47296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Could the life span be expanded to two or more years?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8626" y="47085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the required annual audit be used to determine if user access is maintained?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32722" y="5631919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the renewal notification process be expanded? Is there functionality to support maybe displaying the notification within the </a:t>
            </a:r>
            <a:r>
              <a:rPr lang="en-US" dirty="0" err="1">
                <a:solidFill>
                  <a:srgbClr val="FF0000"/>
                </a:solidFill>
              </a:rPr>
              <a:t>MarkeTrak</a:t>
            </a:r>
            <a:r>
              <a:rPr lang="en-US" dirty="0">
                <a:solidFill>
                  <a:srgbClr val="FF0000"/>
                </a:solidFill>
              </a:rPr>
              <a:t> GUI screen?</a:t>
            </a:r>
          </a:p>
        </p:txBody>
      </p:sp>
    </p:spTree>
    <p:extLst>
      <p:ext uri="{BB962C8B-B14F-4D97-AF65-F5344CB8AC3E}">
        <p14:creationId xmlns:p14="http://schemas.microsoft.com/office/powerpoint/2010/main" val="109981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801545">
            <a:off x="2211417" y="2967335"/>
            <a:ext cx="4721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rgbClr val="FF0000">
                      <a:alpha val="35000"/>
                    </a:srgbClr>
                  </a:glow>
                </a:effectLst>
              </a:rPr>
              <a:t>Discussion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rgbClr val="FF0000"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G_PowerpointTemplate_OptionA_090811">
  <a:themeElements>
    <a:clrScheme name="Text page w/subheads_no_pattern 1">
      <a:dk1>
        <a:srgbClr val="231F20"/>
      </a:dk1>
      <a:lt1>
        <a:srgbClr val="FFFFFF"/>
      </a:lt1>
      <a:dk2>
        <a:srgbClr val="4814A0"/>
      </a:dk2>
      <a:lt2>
        <a:srgbClr val="D80073"/>
      </a:lt2>
      <a:accent1>
        <a:srgbClr val="009DDB"/>
      </a:accent1>
      <a:accent2>
        <a:srgbClr val="39892F"/>
      </a:accent2>
      <a:accent3>
        <a:srgbClr val="FFFFFF"/>
      </a:accent3>
      <a:accent4>
        <a:srgbClr val="1C191A"/>
      </a:accent4>
      <a:accent5>
        <a:srgbClr val="AACCEA"/>
      </a:accent5>
      <a:accent6>
        <a:srgbClr val="337C2A"/>
      </a:accent6>
      <a:hlink>
        <a:srgbClr val="FFCB00"/>
      </a:hlink>
      <a:folHlink>
        <a:srgbClr val="FFA200"/>
      </a:folHlink>
    </a:clrScheme>
    <a:fontScheme name="Text page w/subheads_no_patter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 page w/subheads_no_pattern 1">
        <a:dk1>
          <a:srgbClr val="231F20"/>
        </a:dk1>
        <a:lt1>
          <a:srgbClr val="FFFFFF"/>
        </a:lt1>
        <a:dk2>
          <a:srgbClr val="4814A0"/>
        </a:dk2>
        <a:lt2>
          <a:srgbClr val="D80073"/>
        </a:lt2>
        <a:accent1>
          <a:srgbClr val="009DDB"/>
        </a:accent1>
        <a:accent2>
          <a:srgbClr val="39892F"/>
        </a:accent2>
        <a:accent3>
          <a:srgbClr val="FFFFFF"/>
        </a:accent3>
        <a:accent4>
          <a:srgbClr val="1C191A"/>
        </a:accent4>
        <a:accent5>
          <a:srgbClr val="AACCEA"/>
        </a:accent5>
        <a:accent6>
          <a:srgbClr val="337C2A"/>
        </a:accent6>
        <a:hlink>
          <a:srgbClr val="FFCB00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1208D09A76548B398BDD6C690F9B1" ma:contentTypeVersion="0" ma:contentTypeDescription="Create a new document." ma:contentTypeScope="" ma:versionID="b7a7579718624146cce014e39afe6f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822D8-7533-4B97-8EFF-EA255EAFE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2E5B23-46F7-4A41-98FF-B0931132C39D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6EF50B-1FC4-44C1-8FEC-F273EC81C3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2955</TotalTime>
  <Words>174</Words>
  <Application>Microsoft Office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NRG_PowerpointTemplate_OptionA_090811</vt:lpstr>
      <vt:lpstr>Document</vt:lpstr>
      <vt:lpstr>PowerPoint Presentation</vt:lpstr>
      <vt:lpstr>Agenda</vt:lpstr>
      <vt:lpstr>Current Process – Pre-requisits</vt:lpstr>
      <vt:lpstr>Current Process--Steps</vt:lpstr>
      <vt:lpstr>Current Process—Steps cont’d</vt:lpstr>
      <vt:lpstr>Current Process—Steps cont’d</vt:lpstr>
      <vt:lpstr>Current Process—Facts</vt:lpstr>
      <vt:lpstr>Process Improvement Opportunities </vt:lpstr>
      <vt:lpstr>PowerPoint Presentation</vt:lpstr>
    </vt:vector>
  </TitlesOfParts>
  <Company>NRG Energy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Nolan, Christina</dc:creator>
  <cp:lastModifiedBy>Jones, Monica Y.</cp:lastModifiedBy>
  <cp:revision>87</cp:revision>
  <dcterms:created xsi:type="dcterms:W3CDTF">2015-12-28T18:19:21Z</dcterms:created>
  <dcterms:modified xsi:type="dcterms:W3CDTF">2017-01-09T17:34:55Z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0x0101006CB1208D09A76548B398BDD6C690F9B1</vt:lpwstr>
  </property>
</Properties>
</file>