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6"/>
  </p:notesMasterIdLst>
  <p:handoutMasterIdLst>
    <p:handoutMasterId r:id="rId17"/>
  </p:handoutMasterIdLst>
  <p:sldIdLst>
    <p:sldId id="260" r:id="rId7"/>
    <p:sldId id="257" r:id="rId8"/>
    <p:sldId id="282" r:id="rId9"/>
    <p:sldId id="283" r:id="rId10"/>
    <p:sldId id="284" r:id="rId11"/>
    <p:sldId id="286" r:id="rId12"/>
    <p:sldId id="287" r:id="rId13"/>
    <p:sldId id="285" r:id="rId14"/>
    <p:sldId id="277"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88" d="100"/>
          <a:sy n="88" d="100"/>
        </p:scale>
        <p:origin x="438" y="8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1/4/2017</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1/4/2017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10155873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6231397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4099576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15840682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18046313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38512106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34541103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413338"/>
            <a:ext cx="4953000" cy="1777662"/>
          </a:xfrm>
          <a:prstGeom prst="rect">
            <a:avLst/>
          </a:prstGeom>
          <a:noFill/>
        </p:spPr>
        <p:txBody>
          <a:bodyPr wrap="square" rtlCol="0">
            <a:spAutoFit/>
          </a:bodyPr>
          <a:lstStyle/>
          <a:p>
            <a:r>
              <a:rPr lang="en-US" b="1" dirty="0" smtClean="0"/>
              <a:t>Resettlement Threshold</a:t>
            </a:r>
            <a:endParaRPr lang="en-US" b="1" dirty="0"/>
          </a:p>
          <a:p>
            <a:endParaRPr lang="en-US" dirty="0" smtClean="0"/>
          </a:p>
          <a:p>
            <a:endParaRPr lang="en-US" dirty="0"/>
          </a:p>
          <a:p>
            <a:endParaRPr lang="en-US" dirty="0" smtClean="0"/>
          </a:p>
          <a:p>
            <a:r>
              <a:rPr lang="en-US" dirty="0" smtClean="0"/>
              <a:t>WMS</a:t>
            </a:r>
            <a:endParaRPr lang="en-US" dirty="0"/>
          </a:p>
          <a:p>
            <a:r>
              <a:rPr lang="en-US" dirty="0" smtClean="0"/>
              <a:t>January 11, 2017</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4"/>
          </a:xfrm>
        </p:spPr>
        <p:txBody>
          <a:bodyPr/>
          <a:lstStyle/>
          <a:p>
            <a:r>
              <a:rPr lang="en-US" sz="2000" b="1" dirty="0" smtClean="0">
                <a:solidFill>
                  <a:schemeClr val="accent1"/>
                </a:solidFill>
              </a:rPr>
              <a:t>Resettlement Threshold</a:t>
            </a:r>
            <a:endParaRPr lang="en-US" sz="2000" b="1" dirty="0">
              <a:solidFill>
                <a:schemeClr val="accent1"/>
              </a:solidFill>
            </a:endParaRPr>
          </a:p>
        </p:txBody>
      </p:sp>
      <p:sp>
        <p:nvSpPr>
          <p:cNvPr id="3" name="Content Placeholder 2"/>
          <p:cNvSpPr>
            <a:spLocks noGrp="1"/>
          </p:cNvSpPr>
          <p:nvPr>
            <p:ph idx="1"/>
          </p:nvPr>
        </p:nvSpPr>
        <p:spPr>
          <a:xfrm>
            <a:off x="304800" y="1295400"/>
            <a:ext cx="8534400" cy="3847207"/>
          </a:xfrm>
        </p:spPr>
        <p:txBody>
          <a:bodyPr>
            <a:spAutoFit/>
          </a:bodyPr>
          <a:lstStyle/>
          <a:p>
            <a:pPr marL="0" indent="0">
              <a:buNone/>
            </a:pPr>
            <a:r>
              <a:rPr lang="en-US" sz="2000" u="sng" dirty="0" smtClean="0"/>
              <a:t>Background</a:t>
            </a:r>
          </a:p>
          <a:p>
            <a:endParaRPr lang="en-US" sz="2000" dirty="0" smtClean="0"/>
          </a:p>
          <a:p>
            <a:r>
              <a:rPr lang="en-US" sz="2000" dirty="0" smtClean="0"/>
              <a:t>In November ERCOT staff detected a material increase in DAM Make-Whole payments subsequent to the implementation of NPRR 617, Energy Offer Flexibility, on June 22, 2016.</a:t>
            </a:r>
          </a:p>
          <a:p>
            <a:endParaRPr lang="en-US" sz="2000" dirty="0" smtClean="0"/>
          </a:p>
          <a:p>
            <a:r>
              <a:rPr lang="en-US" sz="2000" dirty="0" smtClean="0"/>
              <a:t>It was determined that the increase resulted from a mismatch between Startup and Minimum Energy Costs used by the Day-Ahead Market clearing engine and those used for Day-Ahead Make-Whole payments.  </a:t>
            </a:r>
          </a:p>
          <a:p>
            <a:endParaRPr lang="en-US" sz="2000" dirty="0" smtClean="0"/>
          </a:p>
          <a:p>
            <a:pPr marL="0" indent="0">
              <a:buNone/>
            </a:pPr>
            <a:endParaRPr lang="en-US" sz="20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spTree>
    <p:extLst>
      <p:ext uri="{BB962C8B-B14F-4D97-AF65-F5344CB8AC3E}">
        <p14:creationId xmlns:p14="http://schemas.microsoft.com/office/powerpoint/2010/main" val="10240582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7457" y="1752600"/>
            <a:ext cx="8534400" cy="3046988"/>
          </a:xfrm>
        </p:spPr>
        <p:txBody>
          <a:bodyPr>
            <a:spAutoFit/>
          </a:bodyPr>
          <a:lstStyle/>
          <a:p>
            <a:r>
              <a:rPr lang="en-US" sz="2000" dirty="0" smtClean="0"/>
              <a:t>Upon </a:t>
            </a:r>
            <a:r>
              <a:rPr lang="en-US" sz="2000" dirty="0"/>
              <a:t>discovering the issue, ERCOT analyzed all impacted Operating Days and determined that no days met the 2% threshold for Resettlement of the Day-Ahead Market per Protocol Section 9.2.5(2).  A Market Notice was issued to this </a:t>
            </a:r>
            <a:r>
              <a:rPr lang="en-US" sz="2000" dirty="0" smtClean="0"/>
              <a:t>effect and the issue was reviewed at the December 1, 2016 TAC.</a:t>
            </a:r>
          </a:p>
          <a:p>
            <a:endParaRPr lang="en-US" sz="2000" dirty="0"/>
          </a:p>
          <a:p>
            <a:r>
              <a:rPr lang="en-US" sz="2000" dirty="0" smtClean="0"/>
              <a:t>TAC requested review of appropriateness of the 2% threshold value by WMS and COPS.</a:t>
            </a:r>
            <a:endParaRPr lang="en-US" sz="2000" dirty="0"/>
          </a:p>
          <a:p>
            <a:pPr marL="0" indent="0">
              <a:buNone/>
            </a:pPr>
            <a:endParaRPr lang="en-US" sz="20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7" name="Title 1"/>
          <p:cNvSpPr>
            <a:spLocks noGrp="1"/>
          </p:cNvSpPr>
          <p:nvPr>
            <p:ph type="title"/>
          </p:nvPr>
        </p:nvSpPr>
        <p:spPr>
          <a:xfrm>
            <a:off x="381000" y="243682"/>
            <a:ext cx="8382000" cy="594518"/>
          </a:xfrm>
        </p:spPr>
        <p:txBody>
          <a:bodyPr/>
          <a:lstStyle/>
          <a:p>
            <a:r>
              <a:rPr lang="en-US" sz="2000" b="1" dirty="0" smtClean="0">
                <a:solidFill>
                  <a:schemeClr val="accent1"/>
                </a:solidFill>
              </a:rPr>
              <a:t>Resettlement Threshold</a:t>
            </a:r>
            <a:endParaRPr lang="en-US" sz="2000" b="1" dirty="0">
              <a:solidFill>
                <a:schemeClr val="accent1"/>
              </a:solidFill>
            </a:endParaRPr>
          </a:p>
        </p:txBody>
      </p:sp>
    </p:spTree>
    <p:extLst>
      <p:ext uri="{BB962C8B-B14F-4D97-AF65-F5344CB8AC3E}">
        <p14:creationId xmlns:p14="http://schemas.microsoft.com/office/powerpoint/2010/main" val="37184046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19200"/>
            <a:ext cx="8534400" cy="400110"/>
          </a:xfrm>
        </p:spPr>
        <p:txBody>
          <a:bodyPr>
            <a:spAutoFit/>
          </a:bodyPr>
          <a:lstStyle/>
          <a:p>
            <a:pPr marL="0" indent="0">
              <a:buNone/>
            </a:pPr>
            <a:r>
              <a:rPr lang="en-US" sz="2000" dirty="0" smtClean="0"/>
              <a:t>Applicable Protocol language (DAM):</a:t>
            </a:r>
            <a:endParaRPr lang="en-US" sz="20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sp>
        <p:nvSpPr>
          <p:cNvPr id="7" name="Title 1"/>
          <p:cNvSpPr>
            <a:spLocks noGrp="1"/>
          </p:cNvSpPr>
          <p:nvPr>
            <p:ph type="title"/>
          </p:nvPr>
        </p:nvSpPr>
        <p:spPr>
          <a:xfrm>
            <a:off x="381000" y="243682"/>
            <a:ext cx="8382000" cy="594518"/>
          </a:xfrm>
        </p:spPr>
        <p:txBody>
          <a:bodyPr/>
          <a:lstStyle/>
          <a:p>
            <a:r>
              <a:rPr lang="en-US" sz="2000" b="1" dirty="0" smtClean="0">
                <a:solidFill>
                  <a:schemeClr val="accent1"/>
                </a:solidFill>
              </a:rPr>
              <a:t>Resettlement Threshold</a:t>
            </a:r>
            <a:endParaRPr lang="en-US" sz="2000" b="1" dirty="0">
              <a:solidFill>
                <a:schemeClr val="accent1"/>
              </a:solidFill>
            </a:endParaRPr>
          </a:p>
        </p:txBody>
      </p:sp>
      <p:sp>
        <p:nvSpPr>
          <p:cNvPr id="2" name="TextBox 1"/>
          <p:cNvSpPr txBox="1"/>
          <p:nvPr/>
        </p:nvSpPr>
        <p:spPr>
          <a:xfrm>
            <a:off x="571500" y="1905000"/>
            <a:ext cx="8191500" cy="3477875"/>
          </a:xfrm>
          <a:prstGeom prst="rect">
            <a:avLst/>
          </a:prstGeom>
          <a:solidFill>
            <a:schemeClr val="bg1">
              <a:lumMod val="85000"/>
            </a:schemeClr>
          </a:solidFill>
          <a:ln>
            <a:solidFill>
              <a:schemeClr val="tx1"/>
            </a:solidFill>
          </a:ln>
        </p:spPr>
        <p:txBody>
          <a:bodyPr wrap="square" rtlCol="0">
            <a:spAutoFit/>
          </a:bodyPr>
          <a:lstStyle/>
          <a:p>
            <a:r>
              <a:rPr lang="en-US" sz="1100" b="1" i="1" dirty="0"/>
              <a:t>9.2.5	DAM Resettlement </a:t>
            </a:r>
            <a:r>
              <a:rPr lang="en-US" sz="1100" b="1" i="1" dirty="0" smtClean="0"/>
              <a:t>Statement</a:t>
            </a:r>
          </a:p>
          <a:p>
            <a:endParaRPr lang="en-US" sz="1100" dirty="0"/>
          </a:p>
          <a:p>
            <a:pPr marL="228600" indent="-228600">
              <a:buAutoNum type="arabicParenBoth"/>
            </a:pPr>
            <a:r>
              <a:rPr lang="en-US" sz="1100" dirty="0" smtClean="0"/>
              <a:t>ERCOT </a:t>
            </a:r>
            <a:r>
              <a:rPr lang="en-US" sz="1100" dirty="0"/>
              <a:t>shall issue DAM Resettlement Statements for a given DAM if the ERCOT Board finds that the DAM Locational Marginal Prices (LMPs), Market Clearing Prices for Capacity (MCPCs), or Settlement Point Prices are significantly affected by a software or data error under Section 4.5.3, Communicating DAM Results.  ERCOT shall also produce DAM Resettlement Statements required by resolution of Settlement and Billing disputes.  </a:t>
            </a:r>
            <a:endParaRPr lang="en-US" sz="1100" dirty="0" smtClean="0"/>
          </a:p>
          <a:p>
            <a:pPr marL="228600" indent="-228600">
              <a:buAutoNum type="arabicParenBoth"/>
            </a:pPr>
            <a:endParaRPr lang="en-US" sz="1100" dirty="0"/>
          </a:p>
          <a:p>
            <a:pPr marL="228600" indent="-228600">
              <a:buAutoNum type="arabicParenBoth" startAt="2"/>
            </a:pPr>
            <a:r>
              <a:rPr lang="en-US" sz="1100" dirty="0" smtClean="0"/>
              <a:t>ERCOT </a:t>
            </a:r>
            <a:r>
              <a:rPr lang="en-US" sz="1100" dirty="0"/>
              <a:t>shall issue a DAM Resettlement Statement for a given DAM due to error in data other than prices when the total of all errors in data other than prices results in an impact greater than </a:t>
            </a:r>
            <a:r>
              <a:rPr lang="en-US" sz="1100" b="1" dirty="0"/>
              <a:t>2% of the total payments due to ERCOT for the DAM, excluding bilateral transactions</a:t>
            </a:r>
            <a:r>
              <a:rPr lang="en-US" sz="1100" dirty="0"/>
              <a:t>.  ERCOT shall issue DAM Resettlement Statements as soon as possible to correct the errors.  ERCOT shall review this percentage on an annual basis.  Upon the review, ERCOT may make a recommendation to revise this percentage under Section 21, Revision Request Process</a:t>
            </a:r>
            <a:r>
              <a:rPr lang="en-US" sz="1100" dirty="0" smtClean="0"/>
              <a:t>.</a:t>
            </a:r>
          </a:p>
          <a:p>
            <a:pPr marL="228600" indent="-228600">
              <a:buAutoNum type="arabicParenBoth" startAt="2"/>
            </a:pPr>
            <a:endParaRPr lang="en-US" sz="1100" dirty="0"/>
          </a:p>
          <a:p>
            <a:pPr marL="228600" indent="-228600">
              <a:buAutoNum type="arabicParenBoth" startAt="3"/>
            </a:pPr>
            <a:r>
              <a:rPr lang="en-US" sz="1100" dirty="0" smtClean="0"/>
              <a:t>ERCOT </a:t>
            </a:r>
            <a:r>
              <a:rPr lang="en-US" sz="1100" dirty="0"/>
              <a:t>shall issue a DAM Resettlement Statement for an Operating Day if an error in the DAM Settlement, which does not otherwise meet the Protocol requirements for resettlement as specified in paragraphs (1) and (2) above, will prevent ERCOT from achieving revenue neutrality</a:t>
            </a:r>
            <a:r>
              <a:rPr lang="en-US" sz="1100" dirty="0" smtClean="0"/>
              <a:t>.</a:t>
            </a:r>
          </a:p>
          <a:p>
            <a:pPr marL="228600" indent="-228600">
              <a:buAutoNum type="arabicParenBoth" startAt="3"/>
            </a:pPr>
            <a:endParaRPr lang="en-US" sz="1100" dirty="0"/>
          </a:p>
          <a:p>
            <a:pPr marL="228600" indent="-228600"/>
            <a:r>
              <a:rPr lang="en-US" sz="1100" dirty="0"/>
              <a:t>(</a:t>
            </a:r>
            <a:r>
              <a:rPr lang="en-US" sz="1100" dirty="0" smtClean="0"/>
              <a:t>4)  A </a:t>
            </a:r>
            <a:r>
              <a:rPr lang="en-US" sz="1100" dirty="0"/>
              <a:t>DAM Resettlement Statement must reflect differences to financial records generated on the previous Settlement Statement for the given DAM. </a:t>
            </a:r>
          </a:p>
          <a:p>
            <a:endParaRPr lang="en-US" sz="1100" dirty="0"/>
          </a:p>
        </p:txBody>
      </p:sp>
    </p:spTree>
    <p:extLst>
      <p:ext uri="{BB962C8B-B14F-4D97-AF65-F5344CB8AC3E}">
        <p14:creationId xmlns:p14="http://schemas.microsoft.com/office/powerpoint/2010/main" val="41857402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19200"/>
            <a:ext cx="8534400" cy="400110"/>
          </a:xfrm>
        </p:spPr>
        <p:txBody>
          <a:bodyPr>
            <a:spAutoFit/>
          </a:bodyPr>
          <a:lstStyle/>
          <a:p>
            <a:pPr marL="0" indent="0">
              <a:buNone/>
            </a:pPr>
            <a:r>
              <a:rPr lang="en-US" sz="2000" dirty="0" smtClean="0"/>
              <a:t>Applicable Protocol language (RTM):</a:t>
            </a:r>
            <a:endParaRPr lang="en-US" sz="20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7" name="Title 1"/>
          <p:cNvSpPr>
            <a:spLocks noGrp="1"/>
          </p:cNvSpPr>
          <p:nvPr>
            <p:ph type="title"/>
          </p:nvPr>
        </p:nvSpPr>
        <p:spPr>
          <a:xfrm>
            <a:off x="381000" y="243682"/>
            <a:ext cx="8382000" cy="594518"/>
          </a:xfrm>
        </p:spPr>
        <p:txBody>
          <a:bodyPr/>
          <a:lstStyle/>
          <a:p>
            <a:r>
              <a:rPr lang="en-US" sz="2000" b="1" dirty="0" smtClean="0">
                <a:solidFill>
                  <a:schemeClr val="accent1"/>
                </a:solidFill>
              </a:rPr>
              <a:t>Resettlement Threshold</a:t>
            </a:r>
            <a:endParaRPr lang="en-US" sz="2000" b="1" dirty="0">
              <a:solidFill>
                <a:schemeClr val="accent1"/>
              </a:solidFill>
            </a:endParaRPr>
          </a:p>
        </p:txBody>
      </p:sp>
      <p:sp>
        <p:nvSpPr>
          <p:cNvPr id="2" name="TextBox 1"/>
          <p:cNvSpPr txBox="1"/>
          <p:nvPr/>
        </p:nvSpPr>
        <p:spPr>
          <a:xfrm>
            <a:off x="571500" y="1905000"/>
            <a:ext cx="8191500" cy="2462213"/>
          </a:xfrm>
          <a:prstGeom prst="rect">
            <a:avLst/>
          </a:prstGeom>
          <a:solidFill>
            <a:schemeClr val="bg1">
              <a:lumMod val="85000"/>
            </a:schemeClr>
          </a:solidFill>
          <a:ln>
            <a:solidFill>
              <a:schemeClr val="tx1"/>
            </a:solidFill>
          </a:ln>
        </p:spPr>
        <p:txBody>
          <a:bodyPr wrap="square" rtlCol="0">
            <a:spAutoFit/>
          </a:bodyPr>
          <a:lstStyle/>
          <a:p>
            <a:r>
              <a:rPr lang="en-US" sz="1100" b="1" i="1" dirty="0"/>
              <a:t>9.5.6	RTM Resettlement </a:t>
            </a:r>
            <a:r>
              <a:rPr lang="en-US" sz="1100" b="1" i="1" dirty="0" smtClean="0"/>
              <a:t>Statement</a:t>
            </a:r>
          </a:p>
          <a:p>
            <a:endParaRPr lang="en-US" sz="1100" dirty="0"/>
          </a:p>
          <a:p>
            <a:pPr marL="228600" indent="-228600">
              <a:buAutoNum type="arabicParenBoth"/>
            </a:pPr>
            <a:r>
              <a:rPr lang="en-US" sz="1100" dirty="0" smtClean="0"/>
              <a:t>ERCOT </a:t>
            </a:r>
            <a:r>
              <a:rPr lang="en-US" sz="1100" dirty="0"/>
              <a:t>shall issue a RTM Resettlement Statement using corrected Settlement data due to resolution of disputes and correction of data errors.  Any resettlement occurring after an RTM True-Up Statement has been issued must meet the same Interval Data Recorder (IDR) Meter Data Threshold requirements defined in Section 9.5.8, RTM True-Up Statement, and is subject to the same limitations for filing a dispute.  Despite the preceding sentence, the ERCOT Board may, in its discretion, direct ERCOT to run a resettlement of any Operating Day, at any time, to address unusual circumstances</a:t>
            </a:r>
            <a:r>
              <a:rPr lang="en-US" sz="1100" dirty="0" smtClean="0"/>
              <a:t>.</a:t>
            </a:r>
          </a:p>
          <a:p>
            <a:pPr marL="228600" indent="-228600">
              <a:buAutoNum type="arabicParenBoth"/>
            </a:pPr>
            <a:endParaRPr lang="en-US" sz="1100" dirty="0"/>
          </a:p>
          <a:p>
            <a:pPr marL="228600" indent="-228600"/>
            <a:r>
              <a:rPr lang="en-US" sz="1100" dirty="0"/>
              <a:t>(</a:t>
            </a:r>
            <a:r>
              <a:rPr lang="en-US" sz="1100" dirty="0" smtClean="0"/>
              <a:t>2)  ERCOT </a:t>
            </a:r>
            <a:r>
              <a:rPr lang="en-US" sz="1100" dirty="0"/>
              <a:t>shall issue a RTM Resettlement Statement for a given Operating Day due to data error in data other than prices when the total of all errors in data other than prices results in an impact greater than </a:t>
            </a:r>
            <a:r>
              <a:rPr lang="en-US" sz="1100" b="1" dirty="0"/>
              <a:t>2% of the total payments due to ERCOT for the RTM for the Operating Day, excluding bilateral transactions.</a:t>
            </a:r>
            <a:r>
              <a:rPr lang="en-US" sz="1100" dirty="0"/>
              <a:t>  ERCOT shall issue RTM Resettlement Statements as soon as possible to correct the errors.  ERCOT shall review this percentage on an annual basis.  Upon the review, ERCOT may make a recommendation to revise this percentage under Section 21, Revision Request Process.</a:t>
            </a:r>
          </a:p>
          <a:p>
            <a:endParaRPr lang="en-US" sz="1100" dirty="0"/>
          </a:p>
        </p:txBody>
      </p:sp>
    </p:spTree>
    <p:extLst>
      <p:ext uri="{BB962C8B-B14F-4D97-AF65-F5344CB8AC3E}">
        <p14:creationId xmlns:p14="http://schemas.microsoft.com/office/powerpoint/2010/main" val="35479467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19200"/>
            <a:ext cx="8534400" cy="400110"/>
          </a:xfrm>
        </p:spPr>
        <p:txBody>
          <a:bodyPr>
            <a:spAutoFit/>
          </a:bodyPr>
          <a:lstStyle/>
          <a:p>
            <a:pPr marL="0" indent="0">
              <a:buNone/>
            </a:pPr>
            <a:r>
              <a:rPr lang="en-US" sz="2000" dirty="0" smtClean="0"/>
              <a:t>DAM total charges and threshold values</a:t>
            </a:r>
            <a:endParaRPr lang="en-US" sz="20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6</a:t>
            </a:fld>
            <a:endParaRPr lang="en-US"/>
          </a:p>
        </p:txBody>
      </p:sp>
      <p:sp>
        <p:nvSpPr>
          <p:cNvPr id="7" name="Title 1"/>
          <p:cNvSpPr>
            <a:spLocks noGrp="1"/>
          </p:cNvSpPr>
          <p:nvPr>
            <p:ph type="title"/>
          </p:nvPr>
        </p:nvSpPr>
        <p:spPr>
          <a:xfrm>
            <a:off x="381000" y="243682"/>
            <a:ext cx="8382000" cy="594518"/>
          </a:xfrm>
        </p:spPr>
        <p:txBody>
          <a:bodyPr/>
          <a:lstStyle/>
          <a:p>
            <a:r>
              <a:rPr lang="en-US" sz="2000" b="1" dirty="0" smtClean="0">
                <a:solidFill>
                  <a:schemeClr val="accent1"/>
                </a:solidFill>
              </a:rPr>
              <a:t>Resettlement Threshold</a:t>
            </a:r>
            <a:endParaRPr lang="en-US" sz="2000" b="1" dirty="0">
              <a:solidFill>
                <a:schemeClr val="accent1"/>
              </a:solidFill>
            </a:endParaRPr>
          </a:p>
        </p:txBody>
      </p:sp>
      <p:pic>
        <p:nvPicPr>
          <p:cNvPr id="5" name="Picture 4"/>
          <p:cNvPicPr>
            <a:picLocks noChangeAspect="1"/>
          </p:cNvPicPr>
          <p:nvPr/>
        </p:nvPicPr>
        <p:blipFill>
          <a:blip r:embed="rId3"/>
          <a:stretch>
            <a:fillRect/>
          </a:stretch>
        </p:blipFill>
        <p:spPr>
          <a:xfrm>
            <a:off x="838200" y="2236729"/>
            <a:ext cx="7309688" cy="2259071"/>
          </a:xfrm>
          <a:prstGeom prst="rect">
            <a:avLst/>
          </a:prstGeom>
        </p:spPr>
      </p:pic>
    </p:spTree>
    <p:extLst>
      <p:ext uri="{BB962C8B-B14F-4D97-AF65-F5344CB8AC3E}">
        <p14:creationId xmlns:p14="http://schemas.microsoft.com/office/powerpoint/2010/main" val="42246392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19200"/>
            <a:ext cx="8534400" cy="1138773"/>
          </a:xfrm>
        </p:spPr>
        <p:txBody>
          <a:bodyPr>
            <a:spAutoFit/>
          </a:bodyPr>
          <a:lstStyle/>
          <a:p>
            <a:pPr marL="0" indent="0">
              <a:buNone/>
            </a:pPr>
            <a:r>
              <a:rPr lang="en-US" sz="2000" dirty="0" smtClean="0"/>
              <a:t>Size of 2016 DAM Make-Whole issue relative to DAM charges</a:t>
            </a:r>
          </a:p>
          <a:p>
            <a:r>
              <a:rPr lang="en-US" sz="2000" dirty="0" smtClean="0"/>
              <a:t>Issue was in the system for 146 days, of which 57 had a data error.</a:t>
            </a:r>
          </a:p>
          <a:p>
            <a:r>
              <a:rPr lang="en-US" sz="2000" dirty="0" smtClean="0"/>
              <a:t>Total overpayments were ~.20% of DAM charges.</a:t>
            </a:r>
            <a:endParaRPr lang="en-US" sz="20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a:p>
        </p:txBody>
      </p:sp>
      <p:sp>
        <p:nvSpPr>
          <p:cNvPr id="7" name="Title 1"/>
          <p:cNvSpPr>
            <a:spLocks noGrp="1"/>
          </p:cNvSpPr>
          <p:nvPr>
            <p:ph type="title"/>
          </p:nvPr>
        </p:nvSpPr>
        <p:spPr>
          <a:xfrm>
            <a:off x="381000" y="243682"/>
            <a:ext cx="8382000" cy="594518"/>
          </a:xfrm>
        </p:spPr>
        <p:txBody>
          <a:bodyPr/>
          <a:lstStyle/>
          <a:p>
            <a:r>
              <a:rPr lang="en-US" sz="2000" b="1" dirty="0" smtClean="0">
                <a:solidFill>
                  <a:schemeClr val="accent1"/>
                </a:solidFill>
              </a:rPr>
              <a:t>Resettlement Threshold</a:t>
            </a:r>
            <a:endParaRPr lang="en-US" sz="2000" b="1" dirty="0">
              <a:solidFill>
                <a:schemeClr val="accent1"/>
              </a:solidFill>
            </a:endParaRPr>
          </a:p>
        </p:txBody>
      </p:sp>
      <p:pic>
        <p:nvPicPr>
          <p:cNvPr id="2" name="Picture 1"/>
          <p:cNvPicPr>
            <a:picLocks noChangeAspect="1"/>
          </p:cNvPicPr>
          <p:nvPr/>
        </p:nvPicPr>
        <p:blipFill>
          <a:blip r:embed="rId3"/>
          <a:stretch>
            <a:fillRect/>
          </a:stretch>
        </p:blipFill>
        <p:spPr>
          <a:xfrm>
            <a:off x="2971800" y="3200400"/>
            <a:ext cx="3048000" cy="1874799"/>
          </a:xfrm>
          <a:prstGeom prst="rect">
            <a:avLst/>
          </a:prstGeom>
        </p:spPr>
      </p:pic>
    </p:spTree>
    <p:extLst>
      <p:ext uri="{BB962C8B-B14F-4D97-AF65-F5344CB8AC3E}">
        <p14:creationId xmlns:p14="http://schemas.microsoft.com/office/powerpoint/2010/main" val="20337927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19200"/>
            <a:ext cx="8534400" cy="3416320"/>
          </a:xfrm>
        </p:spPr>
        <p:txBody>
          <a:bodyPr>
            <a:spAutoFit/>
          </a:bodyPr>
          <a:lstStyle/>
          <a:p>
            <a:r>
              <a:rPr lang="en-US" sz="2000" dirty="0" smtClean="0"/>
              <a:t>Please note that ERCOT staff have drafted an NPRR that removes the “data error” classification; </a:t>
            </a:r>
            <a:r>
              <a:rPr lang="en-US" sz="2000" i="1" dirty="0" err="1" smtClean="0"/>
              <a:t>ie</a:t>
            </a:r>
            <a:r>
              <a:rPr lang="en-US" sz="2000" dirty="0" smtClean="0"/>
              <a:t> errors would be categorized as either due to prices or all other errors.  </a:t>
            </a:r>
          </a:p>
          <a:p>
            <a:endParaRPr lang="en-US" sz="2000" dirty="0"/>
          </a:p>
          <a:p>
            <a:r>
              <a:rPr lang="en-US" sz="2000" dirty="0" smtClean="0"/>
              <a:t>All other things equal, the resettlement frequency for RTM may be expected to be less than DAM because of Final and True-Up settlements.</a:t>
            </a:r>
          </a:p>
          <a:p>
            <a:endParaRPr lang="en-US" sz="2000" dirty="0"/>
          </a:p>
          <a:p>
            <a:r>
              <a:rPr lang="en-US" sz="2000" dirty="0" smtClean="0"/>
              <a:t>ERCOT believes that a DAM threshold based on aggregate market activity </a:t>
            </a:r>
            <a:r>
              <a:rPr lang="en-US" sz="2000" smtClean="0"/>
              <a:t>is </a:t>
            </a:r>
            <a:r>
              <a:rPr lang="en-US" sz="2000" smtClean="0"/>
              <a:t>appropriate</a:t>
            </a:r>
            <a:r>
              <a:rPr lang="en-US" sz="2000" smtClean="0"/>
              <a:t>.  </a:t>
            </a:r>
            <a:endParaRPr lang="en-US" sz="20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sp>
        <p:nvSpPr>
          <p:cNvPr id="7" name="Title 1"/>
          <p:cNvSpPr>
            <a:spLocks noGrp="1"/>
          </p:cNvSpPr>
          <p:nvPr>
            <p:ph type="title"/>
          </p:nvPr>
        </p:nvSpPr>
        <p:spPr>
          <a:xfrm>
            <a:off x="381000" y="243682"/>
            <a:ext cx="8382000" cy="594518"/>
          </a:xfrm>
        </p:spPr>
        <p:txBody>
          <a:bodyPr/>
          <a:lstStyle/>
          <a:p>
            <a:r>
              <a:rPr lang="en-US" sz="2000" b="1" dirty="0" smtClean="0">
                <a:solidFill>
                  <a:schemeClr val="accent1"/>
                </a:solidFill>
              </a:rPr>
              <a:t>Resettlement Threshold</a:t>
            </a:r>
            <a:endParaRPr lang="en-US" sz="2000" b="1" dirty="0">
              <a:solidFill>
                <a:schemeClr val="accent1"/>
              </a:solidFill>
            </a:endParaRPr>
          </a:p>
        </p:txBody>
      </p:sp>
    </p:spTree>
    <p:extLst>
      <p:ext uri="{BB962C8B-B14F-4D97-AF65-F5344CB8AC3E}">
        <p14:creationId xmlns:p14="http://schemas.microsoft.com/office/powerpoint/2010/main" val="16907303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4"/>
          </a:xfrm>
        </p:spPr>
        <p:txBody>
          <a:bodyPr/>
          <a:lstStyle/>
          <a:p>
            <a:r>
              <a:rPr lang="en-US" sz="2000" dirty="0"/>
              <a:t>Resettlement Threshold</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sp>
        <p:nvSpPr>
          <p:cNvPr id="7" name="Content Placeholder 2"/>
          <p:cNvSpPr txBox="1">
            <a:spLocks/>
          </p:cNvSpPr>
          <p:nvPr/>
        </p:nvSpPr>
        <p:spPr>
          <a:xfrm>
            <a:off x="5791200" y="3228945"/>
            <a:ext cx="2237874" cy="400110"/>
          </a:xfrm>
          <a:prstGeom prst="rect">
            <a:avLst/>
          </a:prstGeom>
        </p:spPr>
        <p:txBody>
          <a:bodyPr wrap="square">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n-US" sz="2000" dirty="0" smtClean="0"/>
              <a:t>Questions</a:t>
            </a:r>
            <a:endParaRPr lang="en-US" sz="1600" dirty="0"/>
          </a:p>
        </p:txBody>
      </p:sp>
      <p:pic>
        <p:nvPicPr>
          <p:cNvPr id="5" name="Picture 1" descr="image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838200"/>
            <a:ext cx="5791200" cy="54338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8549265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schemas.openxmlformats.org/package/2006/metadata/core-properties"/>
    <ds:schemaRef ds:uri="http://purl.org/dc/terms/"/>
    <ds:schemaRef ds:uri="http://purl.org/dc/dcmitype/"/>
    <ds:schemaRef ds:uri="http://schemas.microsoft.com/office/2006/documentManagement/types"/>
    <ds:schemaRef ds:uri="http://purl.org/dc/elements/1.1/"/>
    <ds:schemaRef ds:uri="http://www.w3.org/XML/1998/namespace"/>
    <ds:schemaRef ds:uri="c34af464-7aa1-4edd-9be4-83dffc1cb926"/>
    <ds:schemaRef ds:uri="http://schemas.microsoft.com/office/infopath/2007/PartnerControl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1523</TotalTime>
  <Words>300</Words>
  <Application>Microsoft Office PowerPoint</Application>
  <PresentationFormat>On-screen Show (4:3)</PresentationFormat>
  <Paragraphs>64</Paragraphs>
  <Slides>9</Slides>
  <Notes>8</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9</vt:i4>
      </vt:variant>
    </vt:vector>
  </HeadingPairs>
  <TitlesOfParts>
    <vt:vector size="14" baseType="lpstr">
      <vt:lpstr>Arial</vt:lpstr>
      <vt:lpstr>Calibri</vt:lpstr>
      <vt:lpstr>1_Custom Design</vt:lpstr>
      <vt:lpstr>Office Theme</vt:lpstr>
      <vt:lpstr>Custom Design</vt:lpstr>
      <vt:lpstr>PowerPoint Presentation</vt:lpstr>
      <vt:lpstr>Resettlement Threshold</vt:lpstr>
      <vt:lpstr>Resettlement Threshold</vt:lpstr>
      <vt:lpstr>Resettlement Threshold</vt:lpstr>
      <vt:lpstr>Resettlement Threshold</vt:lpstr>
      <vt:lpstr>Resettlement Threshold</vt:lpstr>
      <vt:lpstr>Resettlement Threshold</vt:lpstr>
      <vt:lpstr>Resettlement Threshold</vt:lpstr>
      <vt:lpstr>Resettlement Threshold</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Ruane, Mark</cp:lastModifiedBy>
  <cp:revision>55</cp:revision>
  <cp:lastPrinted>2016-01-21T20:53:15Z</cp:lastPrinted>
  <dcterms:created xsi:type="dcterms:W3CDTF">2016-01-21T15:20:31Z</dcterms:created>
  <dcterms:modified xsi:type="dcterms:W3CDTF">2017-01-04T20:03:35Z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