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15"/>
  </p:notesMasterIdLst>
  <p:sldIdLst>
    <p:sldId id="260" r:id="rId4"/>
    <p:sldId id="281" r:id="rId5"/>
    <p:sldId id="283" r:id="rId6"/>
    <p:sldId id="285" r:id="rId7"/>
    <p:sldId id="287" r:id="rId8"/>
    <p:sldId id="289" r:id="rId9"/>
    <p:sldId id="291" r:id="rId10"/>
    <p:sldId id="290" r:id="rId11"/>
    <p:sldId id="284" r:id="rId12"/>
    <p:sldId id="288" r:id="rId13"/>
    <p:sldId id="267"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550870-0929-47C1-B758-C4CF34D5BC96}">
          <p14:sldIdLst>
            <p14:sldId id="260"/>
            <p14:sldId id="281"/>
            <p14:sldId id="283"/>
            <p14:sldId id="285"/>
            <p14:sldId id="287"/>
            <p14:sldId id="289"/>
            <p14:sldId id="291"/>
            <p14:sldId id="290"/>
            <p14:sldId id="284"/>
          </p14:sldIdLst>
        </p14:section>
        <p14:section name="Untitled Section" id="{1E11B785-98A1-454B-B7C9-708B9F9324A6}">
          <p14:sldIdLst>
            <p14:sldId id="288"/>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4" d="100"/>
          <a:sy n="74" d="100"/>
        </p:scale>
        <p:origin x="6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1/5/2017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424195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4763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198623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30968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12773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95822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8949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4676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1768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658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30374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A2BC6-7A47-46DF-8552-B0EE37E8912A}" type="datetimeFigureOut">
              <a:rPr lang="en-US" smtClean="0"/>
              <a:t>1/5/2017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46807-1B8F-4C09-8600-DDFEAC0E9F89}" type="slidenum">
              <a:rPr lang="en-US" smtClean="0"/>
              <a:t>‹#›</a:t>
            </a:fld>
            <a:endParaRPr lang="en-US" dirty="0"/>
          </a:p>
        </p:txBody>
      </p:sp>
    </p:spTree>
    <p:extLst>
      <p:ext uri="{BB962C8B-B14F-4D97-AF65-F5344CB8AC3E}">
        <p14:creationId xmlns:p14="http://schemas.microsoft.com/office/powerpoint/2010/main" val="232513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1981201"/>
            <a:ext cx="5646034" cy="2462213"/>
          </a:xfrm>
          <a:prstGeom prst="rect">
            <a:avLst/>
          </a:prstGeom>
          <a:noFill/>
        </p:spPr>
        <p:txBody>
          <a:bodyPr wrap="square" rtlCol="0">
            <a:spAutoFit/>
          </a:bodyPr>
          <a:lstStyle/>
          <a:p>
            <a:r>
              <a:rPr lang="en-US" sz="2800" kern="0" dirty="0" smtClean="0">
                <a:solidFill>
                  <a:srgbClr val="000000"/>
                </a:solidFill>
                <a:latin typeface="Arial Black"/>
              </a:rPr>
              <a:t>Communications and Settlement Working Group</a:t>
            </a:r>
          </a:p>
          <a:p>
            <a:endParaRPr lang="en-US" sz="2000" kern="0" dirty="0">
              <a:solidFill>
                <a:srgbClr val="000000"/>
              </a:solidFill>
              <a:latin typeface="Arial Black" pitchFamily="34" charset="0"/>
            </a:endParaRPr>
          </a:p>
          <a:p>
            <a:pPr fontAlgn="base">
              <a:spcBef>
                <a:spcPct val="20000"/>
              </a:spcBef>
              <a:spcAft>
                <a:spcPct val="0"/>
              </a:spcAft>
            </a:pPr>
            <a:endParaRPr lang="en-US" sz="2000" kern="0" dirty="0">
              <a:solidFill>
                <a:srgbClr val="000000"/>
              </a:solidFill>
              <a:latin typeface="Arial Black" pitchFamily="34" charset="0"/>
            </a:endParaRPr>
          </a:p>
          <a:p>
            <a:endParaRPr lang="en-US" dirty="0">
              <a:solidFill>
                <a:prstClr val="black"/>
              </a:solidFill>
            </a:endParaRPr>
          </a:p>
          <a:p>
            <a:endParaRPr lang="en-US" dirty="0">
              <a:solidFill>
                <a:prstClr val="black"/>
              </a:solidFill>
            </a:endParaRPr>
          </a:p>
          <a:p>
            <a:pPr defTabSz="457200"/>
            <a:endParaRPr lang="en-US" b="1" dirty="0">
              <a:solidFill>
                <a:srgbClr val="000000"/>
              </a:solidFill>
            </a:endParaRP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CSWG Meeting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0518043"/>
              </p:ext>
            </p:extLst>
          </p:nvPr>
        </p:nvGraphicFramePr>
        <p:xfrm>
          <a:off x="744718" y="1003624"/>
          <a:ext cx="10621438" cy="5242113"/>
        </p:xfrm>
        <a:graphic>
          <a:graphicData uri="http://schemas.openxmlformats.org/drawingml/2006/table">
            <a:tbl>
              <a:tblPr/>
              <a:tblGrid>
                <a:gridCol w="10621438"/>
              </a:tblGrid>
              <a:tr h="4221158">
                <a:tc>
                  <a:txBody>
                    <a:bodyPr/>
                    <a:lstStyle/>
                    <a:p>
                      <a:pPr algn="ctr"/>
                      <a:r>
                        <a:rPr lang="en-US" sz="4000" b="1" dirty="0">
                          <a:solidFill>
                            <a:srgbClr val="00B050"/>
                          </a:solidFill>
                          <a:latin typeface="Calibri" panose="020F0502020204030204" pitchFamily="34" charset="0"/>
                        </a:rPr>
                        <a:t>January 23, </a:t>
                      </a:r>
                      <a:r>
                        <a:rPr lang="en-US" sz="4000" b="1" dirty="0" smtClean="0">
                          <a:solidFill>
                            <a:srgbClr val="00B050"/>
                          </a:solidFill>
                          <a:latin typeface="Calibri" panose="020F0502020204030204" pitchFamily="34" charset="0"/>
                        </a:rPr>
                        <a:t>2017</a:t>
                      </a:r>
                      <a:r>
                        <a:rPr lang="en-US" sz="4000" b="1" baseline="0" dirty="0" smtClean="0">
                          <a:solidFill>
                            <a:srgbClr val="00B050"/>
                          </a:solidFill>
                          <a:latin typeface="Calibri" panose="020F0502020204030204" pitchFamily="34" charset="0"/>
                        </a:rPr>
                        <a:t> at </a:t>
                      </a:r>
                      <a:r>
                        <a:rPr lang="en-US" sz="4000" b="1" dirty="0" smtClean="0">
                          <a:solidFill>
                            <a:srgbClr val="00B050"/>
                          </a:solidFill>
                          <a:latin typeface="Calibri" panose="020F0502020204030204" pitchFamily="34" charset="0"/>
                        </a:rPr>
                        <a:t>1:00 </a:t>
                      </a:r>
                      <a:r>
                        <a:rPr lang="en-US" sz="4000" b="1" dirty="0">
                          <a:solidFill>
                            <a:srgbClr val="00B050"/>
                          </a:solidFill>
                          <a:latin typeface="Calibri" panose="020F0502020204030204" pitchFamily="34" charset="0"/>
                        </a:rPr>
                        <a:t>PM</a:t>
                      </a:r>
                      <a:r>
                        <a:rPr lang="en-US" sz="4000" dirty="0">
                          <a:solidFill>
                            <a:srgbClr val="00B050"/>
                          </a:solidFill>
                          <a:latin typeface="Calibri" panose="020F0502020204030204" pitchFamily="34" charset="0"/>
                        </a:rPr>
                        <a:t> </a:t>
                      </a:r>
                      <a:r>
                        <a:rPr lang="en-US" sz="4000" dirty="0" smtClean="0">
                          <a:solidFill>
                            <a:srgbClr val="00B050"/>
                          </a:solidFill>
                          <a:latin typeface="Calibri" panose="020F0502020204030204" pitchFamily="34" charset="0"/>
                        </a:rPr>
                        <a:t> </a:t>
                      </a:r>
                    </a:p>
                    <a:p>
                      <a:pPr algn="ctr"/>
                      <a:endParaRPr lang="en-US" sz="2800" dirty="0" smtClean="0">
                        <a:latin typeface="Calibri" panose="020F0502020204030204" pitchFamily="34" charset="0"/>
                      </a:endParaRPr>
                    </a:p>
                    <a:p>
                      <a:pPr algn="ctr"/>
                      <a:r>
                        <a:rPr lang="en-US" sz="2800" dirty="0" smtClean="0">
                          <a:latin typeface="Calibri" panose="020F0502020204030204" pitchFamily="34" charset="0"/>
                        </a:rPr>
                        <a:t>Onsite at ERCOT Met Center Austin</a:t>
                      </a:r>
                      <a:r>
                        <a:rPr lang="en-US" sz="2800" baseline="0" dirty="0" smtClean="0">
                          <a:latin typeface="Calibri" panose="020F0502020204030204" pitchFamily="34" charset="0"/>
                        </a:rPr>
                        <a:t>, Rm </a:t>
                      </a:r>
                      <a:r>
                        <a:rPr lang="en-US" sz="2800" dirty="0" smtClean="0">
                          <a:latin typeface="Calibri" panose="020F0502020204030204" pitchFamily="34" charset="0"/>
                        </a:rPr>
                        <a:t>210A</a:t>
                      </a:r>
                    </a:p>
                    <a:p>
                      <a:pPr algn="ctr"/>
                      <a:r>
                        <a:rPr lang="en-US" sz="2800" dirty="0" smtClean="0">
                          <a:latin typeface="Calibri" panose="020F0502020204030204" pitchFamily="34" charset="0"/>
                        </a:rPr>
                        <a:t>Or by</a:t>
                      </a:r>
                      <a:r>
                        <a:rPr lang="en-US" sz="2800" baseline="0" dirty="0" smtClean="0">
                          <a:latin typeface="Calibri" panose="020F0502020204030204" pitchFamily="34" charset="0"/>
                        </a:rPr>
                        <a:t> </a:t>
                      </a:r>
                      <a:r>
                        <a:rPr lang="en-US" sz="2800" dirty="0" smtClean="0">
                          <a:latin typeface="Calibri" panose="020F0502020204030204" pitchFamily="34" charset="0"/>
                        </a:rPr>
                        <a:t>WebEx</a:t>
                      </a:r>
                    </a:p>
                    <a:p>
                      <a:pPr algn="ctr"/>
                      <a:endParaRPr lang="en-US" sz="2800" dirty="0" smtClean="0">
                        <a:latin typeface="Calibri" panose="020F0502020204030204" pitchFamily="34" charset="0"/>
                      </a:endParaRPr>
                    </a:p>
                    <a:p>
                      <a:pPr algn="ctr"/>
                      <a:endParaRPr lang="en-US" sz="2800" dirty="0" smtClean="0">
                        <a:latin typeface="Calibri" panose="020F0502020204030204" pitchFamily="34" charset="0"/>
                      </a:endParaRPr>
                    </a:p>
                    <a:p>
                      <a:pPr algn="ctr"/>
                      <a:r>
                        <a:rPr lang="en-US" sz="2800" dirty="0" smtClean="0">
                          <a:latin typeface="Calibri" panose="020F0502020204030204" pitchFamily="34" charset="0"/>
                        </a:rPr>
                        <a:t>See meeting page for details:</a:t>
                      </a:r>
                    </a:p>
                    <a:p>
                      <a:pPr algn="ctr"/>
                      <a:endParaRPr lang="en-US" sz="2800" dirty="0" smtClean="0">
                        <a:latin typeface="Calibri" panose="020F0502020204030204" pitchFamily="34" charset="0"/>
                      </a:endParaRPr>
                    </a:p>
                    <a:p>
                      <a:pPr algn="ctr"/>
                      <a:r>
                        <a:rPr lang="en-US" sz="2800" u="sng" dirty="0" smtClean="0">
                          <a:solidFill>
                            <a:srgbClr val="0070C0"/>
                          </a:solidFill>
                          <a:latin typeface="Calibri" panose="020F0502020204030204" pitchFamily="34" charset="0"/>
                        </a:rPr>
                        <a:t>http://www.ercot.com/calendar/2017/1/23/115674-CSWG</a:t>
                      </a:r>
                    </a:p>
                    <a:p>
                      <a:pPr algn="ctr"/>
                      <a:endParaRPr lang="en-US" sz="2800" dirty="0" smtClean="0">
                        <a:latin typeface="Bookman Old Style" panose="02050604050505020204" pitchFamily="18" charset="0"/>
                      </a:endParaRPr>
                    </a:p>
                    <a:p>
                      <a:pPr algn="ctr"/>
                      <a:endParaRPr lang="en-US" sz="2800" dirty="0"/>
                    </a:p>
                  </a:txBody>
                  <a:tcPr marL="0" marR="0" marT="0" marB="0" anchor="ctr">
                    <a:lnL>
                      <a:noFill/>
                    </a:lnL>
                    <a:lnR>
                      <a:noFill/>
                    </a:lnR>
                    <a:lnT>
                      <a:noFill/>
                    </a:lnT>
                    <a:lnB>
                      <a:noFill/>
                    </a:lnB>
                  </a:tcPr>
                </a:tc>
              </a:tr>
              <a:tr h="365313">
                <a:tc>
                  <a:txBody>
                    <a:bodyPr/>
                    <a:lstStyle/>
                    <a:p>
                      <a:endParaRPr lang="en-US" dirty="0"/>
                    </a:p>
                  </a:txBody>
                  <a:tcPr marL="0" marR="0" marT="0" marB="0" anchor="ctr">
                    <a:lnL>
                      <a:noFill/>
                    </a:lnL>
                    <a:lnR>
                      <a:noFill/>
                    </a:lnR>
                    <a:lnT>
                      <a:noFill/>
                    </a:lnT>
                    <a:lnB>
                      <a:noFill/>
                    </a:lnB>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1944482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74725" y="1919416"/>
            <a:ext cx="5527589" cy="984885"/>
          </a:xfrm>
          <a:prstGeom prst="rect">
            <a:avLst/>
          </a:prstGeom>
          <a:noFill/>
        </p:spPr>
        <p:txBody>
          <a:bodyPr wrap="square" rtlCol="0">
            <a:spAutoFit/>
          </a:bodyPr>
          <a:lstStyle/>
          <a:p>
            <a:r>
              <a:rPr lang="en-US" sz="4000" dirty="0" smtClean="0"/>
              <a:t>QUESTIONS?</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2628900"/>
            <a:ext cx="2857500" cy="1600200"/>
          </a:xfrm>
          <a:prstGeom prst="rect">
            <a:avLst/>
          </a:prstGeom>
        </p:spPr>
      </p:pic>
    </p:spTree>
    <p:extLst>
      <p:ext uri="{BB962C8B-B14F-4D97-AF65-F5344CB8AC3E}">
        <p14:creationId xmlns:p14="http://schemas.microsoft.com/office/powerpoint/2010/main" val="279018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500" fill="hold"/>
                                        <p:tgtEl>
                                          <p:spTgt spid="3"/>
                                        </p:tgtEl>
                                        <p:attrNameLst>
                                          <p:attrName>ppt_w</p:attrName>
                                        </p:attrNameLst>
                                      </p:cBhvr>
                                      <p:tavLst>
                                        <p:tav tm="0">
                                          <p:val>
                                            <p:fltVal val="0"/>
                                          </p:val>
                                        </p:tav>
                                        <p:tav tm="100000">
                                          <p:val>
                                            <p:strVal val="#ppt_w"/>
                                          </p:val>
                                        </p:tav>
                                      </p:tavLst>
                                    </p:anim>
                                    <p:anim calcmode="lin" valueType="num">
                                      <p:cBhvr>
                                        <p:cTn id="8" dur="2500" fill="hold"/>
                                        <p:tgtEl>
                                          <p:spTgt spid="3"/>
                                        </p:tgtEl>
                                        <p:attrNameLst>
                                          <p:attrName>ppt_h</p:attrName>
                                        </p:attrNameLst>
                                      </p:cBhvr>
                                      <p:tavLst>
                                        <p:tav tm="0">
                                          <p:val>
                                            <p:fltVal val="0"/>
                                          </p:val>
                                        </p:tav>
                                        <p:tav tm="100000">
                                          <p:val>
                                            <p:strVal val="#ppt_h"/>
                                          </p:val>
                                        </p:tav>
                                      </p:tavLst>
                                    </p:anim>
                                    <p:anim calcmode="lin" valueType="num">
                                      <p:cBhvr>
                                        <p:cTn id="9" dur="2500" fill="hold"/>
                                        <p:tgtEl>
                                          <p:spTgt spid="3"/>
                                        </p:tgtEl>
                                        <p:attrNameLst>
                                          <p:attrName>style.rotation</p:attrName>
                                        </p:attrNameLst>
                                      </p:cBhvr>
                                      <p:tavLst>
                                        <p:tav tm="0">
                                          <p:val>
                                            <p:fltVal val="90"/>
                                          </p:val>
                                        </p:tav>
                                        <p:tav tm="100000">
                                          <p:val>
                                            <p:fltVal val="0"/>
                                          </p:val>
                                        </p:tav>
                                      </p:tavLst>
                                    </p:anim>
                                    <p:animEffect transition="in" filter="fade">
                                      <p:cBhvr>
                                        <p:cTn id="10"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CSWG Accomplishments 2016  </a:t>
            </a:r>
            <a:r>
              <a:rPr lang="en-US" sz="2400" i="1" dirty="0" smtClean="0"/>
              <a:t>(Presented to COPS December 2016)</a:t>
            </a:r>
            <a:endParaRPr lang="en-US" sz="2400" i="1" dirty="0"/>
          </a:p>
        </p:txBody>
      </p:sp>
      <p:sp>
        <p:nvSpPr>
          <p:cNvPr id="3" name="Content Placeholder 2"/>
          <p:cNvSpPr>
            <a:spLocks noGrp="1"/>
          </p:cNvSpPr>
          <p:nvPr>
            <p:ph idx="1"/>
          </p:nvPr>
        </p:nvSpPr>
        <p:spPr>
          <a:xfrm>
            <a:off x="406400" y="939114"/>
            <a:ext cx="11379200" cy="4980919"/>
          </a:xfrm>
        </p:spPr>
        <p:txBody>
          <a:bodyPr/>
          <a:lstStyle/>
          <a:p>
            <a:pPr marL="0" indent="0">
              <a:buNone/>
            </a:pPr>
            <a:r>
              <a:rPr lang="en-US" sz="2000" dirty="0" smtClean="0"/>
              <a:t>Approvals:  </a:t>
            </a:r>
          </a:p>
          <a:p>
            <a:r>
              <a:rPr lang="en-US" sz="1600" dirty="0" smtClean="0"/>
              <a:t>COPMGRR41 Section 5, Appendix A) Market communications cleanup effort </a:t>
            </a:r>
            <a:endParaRPr lang="en-US" sz="1600" dirty="0"/>
          </a:p>
          <a:p>
            <a:r>
              <a:rPr lang="en-US" sz="1600" dirty="0" smtClean="0"/>
              <a:t>COPMGRR42 Creation of MDWG</a:t>
            </a:r>
          </a:p>
          <a:p>
            <a:r>
              <a:rPr lang="en-US" sz="1600" dirty="0" smtClean="0"/>
              <a:t>NPRR754 Load Factor Posting Frequency</a:t>
            </a:r>
          </a:p>
          <a:p>
            <a:r>
              <a:rPr lang="en-US" sz="1600" dirty="0" smtClean="0"/>
              <a:t>NPRR744 RUC Trigger for RD Price adder </a:t>
            </a:r>
          </a:p>
          <a:p>
            <a:r>
              <a:rPr lang="en-US" sz="1600" dirty="0" smtClean="0"/>
              <a:t>COPMGRR44/NPRR794  Unregistered DG Language alignment and relocation</a:t>
            </a:r>
            <a:endParaRPr lang="en-US" sz="1600" dirty="0"/>
          </a:p>
          <a:p>
            <a:r>
              <a:rPr lang="en-US" sz="1600" dirty="0" smtClean="0"/>
              <a:t>Implementation of NPRR419 (identified rounding issues)</a:t>
            </a:r>
          </a:p>
          <a:p>
            <a:r>
              <a:rPr lang="en-US" sz="1600" dirty="0" smtClean="0"/>
              <a:t>NPRR 617/700 Changes to VC </a:t>
            </a:r>
          </a:p>
          <a:p>
            <a:r>
              <a:rPr lang="en-US" sz="1600" dirty="0" smtClean="0"/>
              <a:t>NPRR742 – Prior Month data cut for Balancing Account</a:t>
            </a:r>
          </a:p>
          <a:p>
            <a:r>
              <a:rPr lang="en-US" sz="1600" dirty="0" smtClean="0"/>
              <a:t>NPRR662 Proxy EOC</a:t>
            </a:r>
          </a:p>
          <a:p>
            <a:r>
              <a:rPr lang="en-US" sz="1600" dirty="0" smtClean="0"/>
              <a:t>NPRR696 SCED Fail Price Replacements</a:t>
            </a:r>
            <a:endParaRPr lang="en-US" sz="2000" dirty="0" smtClean="0"/>
          </a:p>
          <a:p>
            <a:r>
              <a:rPr lang="en-US" sz="1600" dirty="0" smtClean="0"/>
              <a:t>Impact of Negative Load NPRR746</a:t>
            </a:r>
          </a:p>
          <a:p>
            <a:pPr>
              <a:buFont typeface="Wingdings" panose="05000000000000000000" pitchFamily="2" charset="2"/>
              <a:buChar char="v"/>
            </a:pPr>
            <a:r>
              <a:rPr lang="en-US" sz="1600" dirty="0" smtClean="0">
                <a:solidFill>
                  <a:srgbClr val="FF0000"/>
                </a:solidFill>
              </a:rPr>
              <a:t>Added NPRR802 – Settlements Clean-up</a:t>
            </a:r>
          </a:p>
          <a:p>
            <a:pPr marL="0" indent="0">
              <a:buNone/>
            </a:pPr>
            <a:endParaRPr lang="en-US" sz="1600" dirty="0" smtClean="0"/>
          </a:p>
        </p:txBody>
      </p:sp>
    </p:spTree>
    <p:extLst>
      <p:ext uri="{BB962C8B-B14F-4D97-AF65-F5344CB8AC3E}">
        <p14:creationId xmlns:p14="http://schemas.microsoft.com/office/powerpoint/2010/main" val="297912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CSWG Accomplishments 2016  </a:t>
            </a:r>
            <a:r>
              <a:rPr lang="en-US" sz="2400" i="1" dirty="0" smtClean="0"/>
              <a:t>(</a:t>
            </a:r>
            <a:r>
              <a:rPr lang="en-US" sz="2400" i="1" dirty="0"/>
              <a:t>Presented to COPS December 2016)</a:t>
            </a:r>
          </a:p>
        </p:txBody>
      </p:sp>
      <p:sp>
        <p:nvSpPr>
          <p:cNvPr id="3" name="Content Placeholder 2"/>
          <p:cNvSpPr>
            <a:spLocks noGrp="1"/>
          </p:cNvSpPr>
          <p:nvPr>
            <p:ph idx="1"/>
          </p:nvPr>
        </p:nvSpPr>
        <p:spPr>
          <a:xfrm>
            <a:off x="508000" y="827796"/>
            <a:ext cx="11379200" cy="5161112"/>
          </a:xfrm>
        </p:spPr>
        <p:txBody>
          <a:bodyPr/>
          <a:lstStyle/>
          <a:p>
            <a:pPr marL="0" indent="0">
              <a:buNone/>
            </a:pPr>
            <a:r>
              <a:rPr lang="en-US" sz="2000" dirty="0" smtClean="0"/>
              <a:t>Settlement Stability:</a:t>
            </a:r>
          </a:p>
          <a:p>
            <a:r>
              <a:rPr lang="en-US" sz="1600" dirty="0" smtClean="0"/>
              <a:t>Resettlements were minimal 7/7 early R2</a:t>
            </a:r>
          </a:p>
          <a:p>
            <a:r>
              <a:rPr lang="en-US" sz="1600" dirty="0" smtClean="0"/>
              <a:t>Load change from Final to True-up trending very small </a:t>
            </a:r>
            <a:endParaRPr lang="en-US" sz="1600" dirty="0"/>
          </a:p>
          <a:p>
            <a:pPr marL="0" indent="0">
              <a:buNone/>
            </a:pPr>
            <a:endParaRPr lang="en-US" sz="2000" dirty="0" smtClean="0"/>
          </a:p>
          <a:p>
            <a:pPr marL="0" indent="0">
              <a:buNone/>
            </a:pPr>
            <a:r>
              <a:rPr lang="en-US" sz="2000" dirty="0" smtClean="0"/>
              <a:t>Issues </a:t>
            </a:r>
            <a:r>
              <a:rPr lang="en-US" sz="2000" dirty="0"/>
              <a:t>Raised:  </a:t>
            </a:r>
          </a:p>
          <a:p>
            <a:r>
              <a:rPr lang="en-US" sz="1600" dirty="0"/>
              <a:t>NPRR744 data </a:t>
            </a:r>
            <a:r>
              <a:rPr lang="en-US" sz="1600" dirty="0" smtClean="0"/>
              <a:t>sufficiency (VDI) </a:t>
            </a:r>
            <a:endParaRPr lang="en-US" sz="1600" dirty="0"/>
          </a:p>
          <a:p>
            <a:r>
              <a:rPr lang="en-US" sz="1600" dirty="0"/>
              <a:t>Extract Report Incident Log</a:t>
            </a:r>
          </a:p>
          <a:p>
            <a:r>
              <a:rPr lang="en-US" sz="1600" dirty="0"/>
              <a:t>CARD/BA Account Extracts for Misc. Invoices</a:t>
            </a:r>
          </a:p>
          <a:p>
            <a:r>
              <a:rPr lang="en-US" sz="1600" dirty="0"/>
              <a:t>Versioning for Prices</a:t>
            </a:r>
          </a:p>
          <a:p>
            <a:r>
              <a:rPr lang="en-US" sz="1600" dirty="0"/>
              <a:t>Resource-specific determinants for ORDC Charge-types </a:t>
            </a:r>
          </a:p>
          <a:p>
            <a:r>
              <a:rPr lang="en-US" sz="1600" dirty="0"/>
              <a:t>Settlement Timeline:  Invoices may be due before extract data is received to verify Charge Types on </a:t>
            </a:r>
            <a:r>
              <a:rPr lang="en-US" sz="1600" dirty="0" smtClean="0"/>
              <a:t>Statements</a:t>
            </a:r>
          </a:p>
          <a:p>
            <a:r>
              <a:rPr lang="en-US" sz="1600" dirty="0"/>
              <a:t>Identified Settlement-related areas of ERCOT.com which could use updating, links </a:t>
            </a:r>
            <a:r>
              <a:rPr lang="en-US" sz="1600" dirty="0" smtClean="0"/>
              <a:t>removed/updated</a:t>
            </a:r>
          </a:p>
          <a:p>
            <a:pPr>
              <a:buFont typeface="Wingdings" panose="05000000000000000000" pitchFamily="2" charset="2"/>
              <a:buChar char="v"/>
            </a:pPr>
            <a:r>
              <a:rPr lang="en-US" sz="1600" dirty="0" smtClean="0">
                <a:solidFill>
                  <a:srgbClr val="FF0000"/>
                </a:solidFill>
              </a:rPr>
              <a:t>Added – NPRR 802 Unclear what data sources could replace RTMG and be provided for shadow settlement</a:t>
            </a:r>
            <a:endParaRPr lang="en-US" sz="1600" dirty="0">
              <a:solidFill>
                <a:srgbClr val="FF0000"/>
              </a:solidFill>
            </a:endParaRPr>
          </a:p>
          <a:p>
            <a:pPr marL="0" indent="0">
              <a:buNone/>
            </a:pPr>
            <a:endParaRPr lang="en-US" sz="2000" dirty="0" smtClean="0"/>
          </a:p>
          <a:p>
            <a:pPr marL="0" indent="0">
              <a:buNone/>
            </a:pPr>
            <a:r>
              <a:rPr lang="en-US" sz="2000" dirty="0" smtClean="0"/>
              <a:t>Informational:</a:t>
            </a:r>
          </a:p>
          <a:p>
            <a:r>
              <a:rPr lang="en-US" sz="1600" dirty="0" smtClean="0"/>
              <a:t>Presentation on shadowing ERO Fee</a:t>
            </a:r>
            <a:endParaRPr lang="en-US" sz="1600" dirty="0"/>
          </a:p>
          <a:p>
            <a:pPr marL="0" indent="0">
              <a:buNone/>
            </a:pPr>
            <a:endParaRPr lang="en-US" sz="1600" dirty="0"/>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r>
              <a:rPr lang="en-US" sz="2000" dirty="0" smtClean="0"/>
              <a:t>Nodal Settlement Handbook</a:t>
            </a:r>
          </a:p>
          <a:p>
            <a:pPr marL="0" indent="0">
              <a:buNone/>
            </a:pPr>
            <a:endParaRPr lang="en-US" sz="2000" dirty="0"/>
          </a:p>
        </p:txBody>
      </p:sp>
    </p:spTree>
    <p:extLst>
      <p:ext uri="{BB962C8B-B14F-4D97-AF65-F5344CB8AC3E}">
        <p14:creationId xmlns:p14="http://schemas.microsoft.com/office/powerpoint/2010/main" val="2614502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CSWG Accomplishments </a:t>
            </a:r>
            <a:r>
              <a:rPr lang="en-US" sz="2400" dirty="0" smtClean="0"/>
              <a:t>2016</a:t>
            </a:r>
            <a:r>
              <a:rPr lang="en-US" sz="2000" dirty="0" smtClean="0"/>
              <a:t> </a:t>
            </a:r>
            <a:r>
              <a:rPr lang="en-US" sz="2000" dirty="0"/>
              <a:t> </a:t>
            </a:r>
            <a:r>
              <a:rPr lang="en-US" sz="2400" i="1" dirty="0" smtClean="0"/>
              <a:t> </a:t>
            </a:r>
            <a:r>
              <a:rPr lang="en-US" sz="2400" i="1" dirty="0"/>
              <a:t>(Presented to COPS December 2016) </a:t>
            </a:r>
          </a:p>
        </p:txBody>
      </p:sp>
      <p:sp>
        <p:nvSpPr>
          <p:cNvPr id="3" name="Content Placeholder 2"/>
          <p:cNvSpPr>
            <a:spLocks noGrp="1"/>
          </p:cNvSpPr>
          <p:nvPr>
            <p:ph idx="1"/>
          </p:nvPr>
        </p:nvSpPr>
        <p:spPr>
          <a:xfrm>
            <a:off x="406400" y="939114"/>
            <a:ext cx="11379200" cy="4980919"/>
          </a:xfrm>
        </p:spPr>
        <p:txBody>
          <a:bodyPr/>
          <a:lstStyle/>
          <a:p>
            <a:pPr marL="0" indent="0">
              <a:buNone/>
            </a:pPr>
            <a:r>
              <a:rPr lang="en-US" sz="2000" dirty="0" smtClean="0"/>
              <a:t>Ongoing/Upcoming:</a:t>
            </a:r>
          </a:p>
          <a:p>
            <a:r>
              <a:rPr lang="en-US" sz="1600" dirty="0" smtClean="0"/>
              <a:t>Teamed </a:t>
            </a:r>
            <a:r>
              <a:rPr lang="en-US" sz="1600" dirty="0"/>
              <a:t>with MDWG to explore solution for Extract </a:t>
            </a:r>
            <a:r>
              <a:rPr lang="en-US" sz="1600" dirty="0" smtClean="0"/>
              <a:t>Reporting</a:t>
            </a:r>
          </a:p>
          <a:p>
            <a:r>
              <a:rPr lang="en-US" sz="1600" dirty="0"/>
              <a:t>C</a:t>
            </a:r>
            <a:r>
              <a:rPr lang="en-US" sz="1600" dirty="0" smtClean="0"/>
              <a:t>ontinue </a:t>
            </a:r>
            <a:r>
              <a:rPr lang="en-US" sz="1600" dirty="0"/>
              <a:t>to monitor Distributed </a:t>
            </a:r>
            <a:r>
              <a:rPr lang="en-US" sz="1600" dirty="0" smtClean="0"/>
              <a:t>Generation and </a:t>
            </a:r>
            <a:r>
              <a:rPr lang="en-US" sz="1600" dirty="0"/>
              <a:t>DER </a:t>
            </a:r>
            <a:endParaRPr lang="en-US" sz="1600" dirty="0" smtClean="0"/>
          </a:p>
          <a:p>
            <a:r>
              <a:rPr lang="en-US" sz="1600" dirty="0" smtClean="0"/>
              <a:t>Anticipate assignments from Market Continuity initiative </a:t>
            </a:r>
            <a:endParaRPr lang="en-US" sz="1600" dirty="0"/>
          </a:p>
          <a:p>
            <a:r>
              <a:rPr lang="en-US" sz="1600" dirty="0" smtClean="0"/>
              <a:t>Nodal Settlement Handbook</a:t>
            </a:r>
          </a:p>
          <a:p>
            <a:pPr marL="0" indent="0">
              <a:buNone/>
            </a:pPr>
            <a:endParaRPr lang="en-US" sz="1600" dirty="0"/>
          </a:p>
          <a:p>
            <a:pPr marL="0" indent="0">
              <a:buNone/>
            </a:pPr>
            <a:r>
              <a:rPr lang="en-US" sz="2000" dirty="0" smtClean="0"/>
              <a:t>Challenges:</a:t>
            </a:r>
          </a:p>
          <a:p>
            <a:endParaRPr lang="en-US" sz="1600" dirty="0" smtClean="0"/>
          </a:p>
          <a:p>
            <a:r>
              <a:rPr lang="en-US" sz="1600" dirty="0" smtClean="0"/>
              <a:t>Bandwidth for projects and effective vetting of calculations both in the WG and at ERCOT</a:t>
            </a:r>
          </a:p>
          <a:p>
            <a:pPr marL="0" indent="0">
              <a:buNone/>
            </a:pPr>
            <a:r>
              <a:rPr lang="en-US" sz="1600" dirty="0" smtClean="0"/>
              <a:t> </a:t>
            </a:r>
          </a:p>
          <a:p>
            <a:pPr marL="0" indent="0">
              <a:buNone/>
            </a:pPr>
            <a:endParaRPr lang="en-US" sz="2000" dirty="0"/>
          </a:p>
        </p:txBody>
      </p:sp>
    </p:spTree>
    <p:extLst>
      <p:ext uri="{BB962C8B-B14F-4D97-AF65-F5344CB8AC3E}">
        <p14:creationId xmlns:p14="http://schemas.microsoft.com/office/powerpoint/2010/main" val="2311272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802523"/>
          </a:xfrm>
        </p:spPr>
        <p:txBody>
          <a:bodyPr/>
          <a:lstStyle/>
          <a:p>
            <a:r>
              <a:rPr lang="en-US" dirty="0" smtClean="0"/>
              <a:t>2 % Rule (RTM) </a:t>
            </a:r>
            <a:endParaRPr lang="en-US" dirty="0"/>
          </a:p>
        </p:txBody>
      </p:sp>
      <p:sp>
        <p:nvSpPr>
          <p:cNvPr id="3" name="Content Placeholder 2"/>
          <p:cNvSpPr>
            <a:spLocks noGrp="1"/>
          </p:cNvSpPr>
          <p:nvPr>
            <p:ph idx="1"/>
          </p:nvPr>
        </p:nvSpPr>
        <p:spPr>
          <a:xfrm>
            <a:off x="406400" y="889686"/>
            <a:ext cx="11379200" cy="5030347"/>
          </a:xfrm>
        </p:spPr>
        <p:txBody>
          <a:bodyPr/>
          <a:lstStyle/>
          <a:p>
            <a:r>
              <a:rPr lang="en-US" altLang="en-US" sz="2000" dirty="0"/>
              <a:t>Section 9.5.6 (2</a:t>
            </a:r>
            <a:r>
              <a:rPr lang="en-US" altLang="en-US" sz="2000" dirty="0" smtClean="0"/>
              <a:t>)</a:t>
            </a:r>
          </a:p>
          <a:p>
            <a:pPr marL="0" indent="0">
              <a:buNone/>
            </a:pPr>
            <a:r>
              <a:rPr lang="en-US" altLang="en-US" sz="2000" i="1" dirty="0" smtClean="0"/>
              <a:t>	(</a:t>
            </a:r>
            <a:r>
              <a:rPr lang="en-US" altLang="en-US" sz="2000" i="1" dirty="0"/>
              <a:t>2)	“ERCOT shall issue a RTM Resettlement Statement for a given Operating Day due </a:t>
            </a:r>
            <a:r>
              <a:rPr lang="en-US" altLang="en-US" sz="2000" i="1" dirty="0" smtClean="0"/>
              <a:t>	to </a:t>
            </a:r>
            <a:r>
              <a:rPr lang="en-US" altLang="en-US" sz="2000" i="1" dirty="0"/>
              <a:t>data error in data other than prices when the total of all errors in data other than prices </a:t>
            </a:r>
            <a:r>
              <a:rPr lang="en-US" altLang="en-US" sz="2000" i="1" dirty="0" smtClean="0"/>
              <a:t>	results </a:t>
            </a:r>
            <a:r>
              <a:rPr lang="en-US" altLang="en-US" sz="2000" i="1" dirty="0"/>
              <a:t>in an impact greater than 2% of the total payments due to ERCOT for the RTM for </a:t>
            </a:r>
            <a:r>
              <a:rPr lang="en-US" altLang="en-US" sz="2000" i="1" dirty="0" smtClean="0"/>
              <a:t>	the </a:t>
            </a:r>
            <a:r>
              <a:rPr lang="en-US" altLang="en-US" sz="2000" i="1" dirty="0"/>
              <a:t>Operating Day, excluding bilateral transactions.  ERCOT shall issue RTM Resettlement </a:t>
            </a:r>
            <a:r>
              <a:rPr lang="en-US" altLang="en-US" sz="2000" i="1" dirty="0" smtClean="0"/>
              <a:t>	Statements </a:t>
            </a:r>
            <a:r>
              <a:rPr lang="en-US" altLang="en-US" sz="2000" i="1" dirty="0"/>
              <a:t>as soon as possible to correct the errors.  ERCOT shall review this percentage </a:t>
            </a:r>
            <a:r>
              <a:rPr lang="en-US" altLang="en-US" sz="2000" i="1" dirty="0" smtClean="0"/>
              <a:t>	on </a:t>
            </a:r>
            <a:r>
              <a:rPr lang="en-US" altLang="en-US" sz="2000" i="1" dirty="0"/>
              <a:t>an annual basis.  Upon the review, ERCOT may make a recommendation to revise this </a:t>
            </a:r>
            <a:r>
              <a:rPr lang="en-US" altLang="en-US" sz="2000" i="1" dirty="0" smtClean="0"/>
              <a:t>	percentage </a:t>
            </a:r>
            <a:r>
              <a:rPr lang="en-US" altLang="en-US" sz="2000" i="1" dirty="0"/>
              <a:t>under Section 21, Revision Request Process</a:t>
            </a:r>
            <a:r>
              <a:rPr lang="en-US" altLang="en-US" sz="2000" i="1" dirty="0" smtClean="0"/>
              <a:t>.”</a:t>
            </a:r>
            <a:endParaRPr lang="en-US" sz="2000" i="1" dirty="0" smtClean="0"/>
          </a:p>
          <a:p>
            <a:pPr marL="0" indent="0">
              <a:buNone/>
            </a:pPr>
            <a:endParaRPr lang="en-US" sz="2000" i="1" dirty="0" smtClean="0"/>
          </a:p>
          <a:p>
            <a:pPr marL="0" indent="0">
              <a:buNone/>
            </a:pPr>
            <a:r>
              <a:rPr lang="en-US" sz="2000" dirty="0" smtClean="0"/>
              <a:t>Key terms for discussion:</a:t>
            </a:r>
          </a:p>
          <a:p>
            <a:pPr>
              <a:buFont typeface="Wingdings" panose="05000000000000000000" pitchFamily="2" charset="2"/>
              <a:buChar char="ü"/>
            </a:pPr>
            <a:r>
              <a:rPr lang="en-US" sz="2000" dirty="0" smtClean="0"/>
              <a:t>Data error other than prices</a:t>
            </a:r>
          </a:p>
          <a:p>
            <a:pPr>
              <a:buFont typeface="Wingdings" panose="05000000000000000000" pitchFamily="2" charset="2"/>
              <a:buChar char="ü"/>
            </a:pPr>
            <a:r>
              <a:rPr lang="en-US" sz="2000" dirty="0" smtClean="0"/>
              <a:t>Total payments due to ERCOT for the RTM, excluding bilateral transactions</a:t>
            </a:r>
          </a:p>
          <a:p>
            <a:pPr>
              <a:buFont typeface="Wingdings" panose="05000000000000000000" pitchFamily="2" charset="2"/>
              <a:buChar char="ü"/>
            </a:pPr>
            <a:r>
              <a:rPr lang="en-US" sz="2000" dirty="0" smtClean="0"/>
              <a:t>ERCOT shall review this percentage on an annual basis</a:t>
            </a:r>
          </a:p>
          <a:p>
            <a:pPr>
              <a:buFont typeface="Wingdings" panose="05000000000000000000" pitchFamily="2" charset="2"/>
              <a:buChar char="ü"/>
            </a:pPr>
            <a:r>
              <a:rPr lang="en-US" sz="2000" dirty="0" smtClean="0"/>
              <a:t>For RT, ERCOT </a:t>
            </a:r>
            <a:r>
              <a:rPr lang="en-US" sz="2000" dirty="0"/>
              <a:t>Board may, in its discretion, direct ERCOT to run a resettlement of any Operating Day, at any time, to address unusual circumstances</a:t>
            </a:r>
            <a:r>
              <a:rPr lang="en-US" sz="2000" dirty="0" smtClean="0"/>
              <a:t>. </a:t>
            </a:r>
            <a:r>
              <a:rPr lang="en-US" sz="2000" i="1" dirty="0"/>
              <a:t>	</a:t>
            </a:r>
            <a:r>
              <a:rPr lang="en-US" sz="2000" i="1" dirty="0" smtClean="0"/>
              <a:t>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2133472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761334"/>
          </a:xfrm>
        </p:spPr>
        <p:txBody>
          <a:bodyPr/>
          <a:lstStyle/>
          <a:p>
            <a:r>
              <a:rPr lang="en-US" dirty="0" smtClean="0"/>
              <a:t>2% Rule Discussion</a:t>
            </a:r>
            <a:endParaRPr lang="en-US" dirty="0"/>
          </a:p>
        </p:txBody>
      </p:sp>
      <p:sp>
        <p:nvSpPr>
          <p:cNvPr id="3" name="Content Placeholder 2"/>
          <p:cNvSpPr>
            <a:spLocks noGrp="1"/>
          </p:cNvSpPr>
          <p:nvPr>
            <p:ph idx="1"/>
          </p:nvPr>
        </p:nvSpPr>
        <p:spPr>
          <a:xfrm>
            <a:off x="406400" y="1178010"/>
            <a:ext cx="11379200" cy="4942703"/>
          </a:xfrm>
        </p:spPr>
        <p:txBody>
          <a:bodyPr/>
          <a:lstStyle/>
          <a:p>
            <a:r>
              <a:rPr lang="en-US" sz="2400" dirty="0" smtClean="0"/>
              <a:t>How to provide equitability for large and small entities </a:t>
            </a:r>
          </a:p>
          <a:p>
            <a:endParaRPr lang="en-US" sz="2400" dirty="0" smtClean="0"/>
          </a:p>
          <a:p>
            <a:r>
              <a:rPr lang="en-US" sz="2400" dirty="0" smtClean="0"/>
              <a:t>Which committee or WG (does/should/will) ERCOT take the annual rule evaluation to?</a:t>
            </a:r>
          </a:p>
          <a:p>
            <a:pPr marL="0" indent="0">
              <a:buNone/>
            </a:pPr>
            <a:endParaRPr lang="en-US" sz="2400" dirty="0" smtClean="0"/>
          </a:p>
          <a:p>
            <a:r>
              <a:rPr lang="en-US" sz="2400" dirty="0" smtClean="0"/>
              <a:t>Detail differences on handling data error</a:t>
            </a:r>
            <a:r>
              <a:rPr lang="en-US" sz="2400" dirty="0"/>
              <a:t> </a:t>
            </a:r>
            <a:r>
              <a:rPr lang="en-US" sz="2400" dirty="0" smtClean="0"/>
              <a:t>v. system design v. hardware</a:t>
            </a:r>
          </a:p>
          <a:p>
            <a:pPr lvl="1"/>
            <a:endParaRPr lang="en-US" sz="2000" dirty="0" smtClean="0"/>
          </a:p>
          <a:p>
            <a:r>
              <a:rPr lang="en-US" sz="2400" dirty="0" smtClean="0"/>
              <a:t>Retroactive Settlements</a:t>
            </a:r>
          </a:p>
          <a:p>
            <a:pPr lvl="1"/>
            <a:r>
              <a:rPr lang="en-US" sz="2000" dirty="0" smtClean="0"/>
              <a:t>When does the Market want them?</a:t>
            </a:r>
          </a:p>
          <a:p>
            <a:pPr lvl="1"/>
            <a:r>
              <a:rPr lang="en-US" sz="2000" dirty="0" smtClean="0"/>
              <a:t>When does ERCOT perform them?</a:t>
            </a:r>
          </a:p>
          <a:p>
            <a:pPr lvl="1"/>
            <a:r>
              <a:rPr lang="en-US" sz="2000" dirty="0" smtClean="0"/>
              <a:t>What if there is an NPRR to change the 2% Rule?</a:t>
            </a:r>
          </a:p>
          <a:p>
            <a:pPr lvl="1"/>
            <a:r>
              <a:rPr lang="en-US" sz="2000" dirty="0"/>
              <a:t>Can any Entity submit an NPRR to revise, or only ERCOT?</a:t>
            </a:r>
          </a:p>
          <a:p>
            <a:pPr marL="457200" lvl="1" indent="0">
              <a:buNone/>
            </a:pPr>
            <a:endParaRPr lang="en-US" sz="2000" dirty="0" smtClean="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3979317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 Rule </a:t>
            </a:r>
            <a:r>
              <a:rPr lang="en-US" dirty="0" smtClean="0"/>
              <a:t>(DAM) </a:t>
            </a:r>
            <a:endParaRPr lang="en-US" dirty="0"/>
          </a:p>
        </p:txBody>
      </p:sp>
      <p:sp>
        <p:nvSpPr>
          <p:cNvPr id="3" name="Content Placeholder 2"/>
          <p:cNvSpPr>
            <a:spLocks noGrp="1"/>
          </p:cNvSpPr>
          <p:nvPr>
            <p:ph idx="1"/>
          </p:nvPr>
        </p:nvSpPr>
        <p:spPr>
          <a:xfrm>
            <a:off x="406400" y="1386682"/>
            <a:ext cx="11379200" cy="4533351"/>
          </a:xfrm>
        </p:spPr>
        <p:txBody>
          <a:bodyPr/>
          <a:lstStyle/>
          <a:p>
            <a:r>
              <a:rPr lang="en-US" altLang="en-US" sz="2000" dirty="0"/>
              <a:t>Section </a:t>
            </a:r>
            <a:r>
              <a:rPr lang="en-US" altLang="en-US" sz="2000" dirty="0" smtClean="0"/>
              <a:t>9.2.5 </a:t>
            </a:r>
            <a:r>
              <a:rPr lang="en-US" altLang="en-US" sz="2000" dirty="0"/>
              <a:t>(2)</a:t>
            </a:r>
          </a:p>
          <a:p>
            <a:pPr marL="0" indent="0">
              <a:buNone/>
            </a:pPr>
            <a:r>
              <a:rPr lang="en-US" altLang="en-US" sz="2000" i="1" dirty="0"/>
              <a:t>	(2)	“ERCOT shall issue a </a:t>
            </a:r>
            <a:r>
              <a:rPr lang="en-US" altLang="en-US" sz="2000" i="1" dirty="0" smtClean="0"/>
              <a:t>DAM </a:t>
            </a:r>
            <a:r>
              <a:rPr lang="en-US" altLang="en-US" sz="2000" i="1" dirty="0"/>
              <a:t>Resettlement Statement for a given Operating Day due 	to data error in data other than prices when the total of all errors in data other than prices 	results in an impact greater than 2% of the total payments due to ERCOT for the </a:t>
            </a:r>
            <a:r>
              <a:rPr lang="en-US" altLang="en-US" sz="2000" i="1" dirty="0" smtClean="0"/>
              <a:t>DAM </a:t>
            </a:r>
            <a:r>
              <a:rPr lang="en-US" altLang="en-US" sz="2000" i="1" dirty="0"/>
              <a:t>for 	the Operating Day, excluding bilateral transactions.  ERCOT shall issue RTM Resettlement 	Statements as soon as possible to correct the errors.  ERCOT shall review this percentage 	on an annual basis.  Upon the review, ERCOT may make a recommendation to revise this 	percentage under Section 21, Revision Request Process.”</a:t>
            </a:r>
          </a:p>
          <a:p>
            <a:pPr marL="0" indent="0">
              <a:buNone/>
            </a:pPr>
            <a:endParaRPr lang="en-US" dirty="0" smtClean="0"/>
          </a:p>
          <a:p>
            <a:pPr>
              <a:buFont typeface="Wingdings" panose="05000000000000000000" pitchFamily="2" charset="2"/>
              <a:buChar char="Ø"/>
            </a:pPr>
            <a:r>
              <a:rPr lang="en-US" sz="2000" dirty="0" smtClean="0"/>
              <a:t>Essentially identical to RTM but there is noteworthy lack of parallel structure in the preceding paragraphs that makes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157491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Rule as relates to the DA </a:t>
            </a:r>
            <a:r>
              <a:rPr lang="en-US" dirty="0" err="1" smtClean="0"/>
              <a:t>Makewhole</a:t>
            </a:r>
            <a:r>
              <a:rPr lang="en-US" dirty="0" smtClean="0"/>
              <a:t> payments of 2016</a:t>
            </a:r>
            <a:endParaRPr lang="en-US" dirty="0"/>
          </a:p>
        </p:txBody>
      </p:sp>
      <p:sp>
        <p:nvSpPr>
          <p:cNvPr id="3" name="Content Placeholder 2"/>
          <p:cNvSpPr>
            <a:spLocks noGrp="1"/>
          </p:cNvSpPr>
          <p:nvPr>
            <p:ph idx="1"/>
          </p:nvPr>
        </p:nvSpPr>
        <p:spPr>
          <a:xfrm>
            <a:off x="406400" y="1194486"/>
            <a:ext cx="11379200" cy="4725547"/>
          </a:xfrm>
        </p:spPr>
        <p:txBody>
          <a:bodyPr/>
          <a:lstStyle/>
          <a:p>
            <a:r>
              <a:rPr lang="en-US" sz="2400" dirty="0"/>
              <a:t>Day Ahead Market </a:t>
            </a:r>
            <a:r>
              <a:rPr lang="en-US" sz="2400" dirty="0" smtClean="0"/>
              <a:t>(financial only) may need a different </a:t>
            </a:r>
            <a:r>
              <a:rPr lang="en-US" sz="2400" dirty="0"/>
              <a:t>trigger – </a:t>
            </a:r>
            <a:r>
              <a:rPr lang="en-US" sz="2400" dirty="0" smtClean="0"/>
              <a:t>not necessarily the same as RT</a:t>
            </a:r>
            <a:endParaRPr lang="en-US" sz="2400" dirty="0"/>
          </a:p>
          <a:p>
            <a:r>
              <a:rPr lang="en-US" sz="2400" dirty="0" smtClean="0"/>
              <a:t>Communicated implementation problem via Market Notice, but detail needs to classify (e.g. software, hardware, system design) to guide remedy expectations.</a:t>
            </a:r>
          </a:p>
          <a:p>
            <a:pPr marL="0" indent="0">
              <a:buNone/>
            </a:pPr>
            <a:endParaRPr lang="en-US" sz="2400" dirty="0"/>
          </a:p>
          <a:p>
            <a:r>
              <a:rPr lang="en-US" sz="2400" dirty="0"/>
              <a:t>Frequency</a:t>
            </a:r>
          </a:p>
          <a:p>
            <a:pPr lvl="1"/>
            <a:r>
              <a:rPr lang="en-US" sz="1600" dirty="0"/>
              <a:t>Intended to address a rare data error, on a single day</a:t>
            </a:r>
          </a:p>
          <a:p>
            <a:pPr lvl="1"/>
            <a:r>
              <a:rPr lang="en-US" sz="1600" dirty="0"/>
              <a:t>DA </a:t>
            </a:r>
            <a:r>
              <a:rPr lang="en-US" sz="1600" dirty="0" err="1" smtClean="0"/>
              <a:t>Makewhole</a:t>
            </a:r>
            <a:r>
              <a:rPr lang="en-US" sz="1600" dirty="0" smtClean="0"/>
              <a:t> </a:t>
            </a:r>
            <a:r>
              <a:rPr lang="en-US" sz="1600" dirty="0"/>
              <a:t>issue in 2016 impacted ~30% of the days within a six-month </a:t>
            </a:r>
            <a:r>
              <a:rPr lang="en-US" sz="1600" dirty="0" smtClean="0"/>
              <a:t>period</a:t>
            </a:r>
          </a:p>
          <a:p>
            <a:pPr marL="457200" lvl="1" indent="0">
              <a:buNone/>
            </a:pPr>
            <a:endParaRPr lang="en-US" sz="1600" dirty="0" smtClean="0"/>
          </a:p>
          <a:p>
            <a:r>
              <a:rPr lang="en-US" sz="2400" dirty="0" smtClean="0"/>
              <a:t>If ERCOT were to resettle, what would Market information look like?</a:t>
            </a:r>
            <a:endParaRPr lang="en-US" sz="2400" dirty="0"/>
          </a:p>
          <a:p>
            <a:pPr lvl="1"/>
            <a:r>
              <a:rPr lang="en-US" sz="2000" dirty="0" smtClean="0"/>
              <a:t>Can we get usable metrics?</a:t>
            </a:r>
          </a:p>
          <a:p>
            <a:pPr lvl="1"/>
            <a:r>
              <a:rPr lang="en-US" sz="2000" dirty="0" smtClean="0"/>
              <a:t>Maintain confidentiality?</a:t>
            </a:r>
            <a:endParaRPr lang="en-US" sz="2000" dirty="0"/>
          </a:p>
          <a:p>
            <a:pPr marL="457200" lvl="1" indent="0">
              <a:buNone/>
            </a:pPr>
            <a:endParaRPr lang="en-US" sz="2000" dirty="0" smtClean="0"/>
          </a:p>
          <a:p>
            <a:pPr marL="457200" lvl="1"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1108494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075415"/>
            <a:ext cx="11379200" cy="4163850"/>
          </a:xfrm>
        </p:spPr>
        <p:txBody>
          <a:bodyPr/>
          <a:lstStyle/>
          <a:p>
            <a:pPr marL="0" indent="0">
              <a:buNone/>
            </a:pPr>
            <a:r>
              <a:rPr lang="en-US" sz="2000" dirty="0" smtClean="0"/>
              <a:t> </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sp>
        <p:nvSpPr>
          <p:cNvPr id="5" name="Title 1"/>
          <p:cNvSpPr>
            <a:spLocks noGrp="1"/>
          </p:cNvSpPr>
          <p:nvPr>
            <p:ph type="title"/>
          </p:nvPr>
        </p:nvSpPr>
        <p:spPr>
          <a:xfrm>
            <a:off x="508000" y="243682"/>
            <a:ext cx="11277600" cy="4686664"/>
          </a:xfrm>
        </p:spPr>
        <p:txBody>
          <a:bodyPr>
            <a:normAutofit/>
          </a:bodyPr>
          <a:lstStyle/>
          <a:p>
            <a:r>
              <a:rPr lang="en-US" sz="3200" dirty="0" smtClean="0">
                <a:latin typeface="+mn-lt"/>
              </a:rPr>
              <a:t>CSWG Leadership for 2017</a:t>
            </a:r>
            <a:r>
              <a:rPr lang="en-US" sz="3200" dirty="0">
                <a:latin typeface="+mn-lt"/>
              </a:rPr>
              <a:t> </a:t>
            </a:r>
            <a:r>
              <a:rPr lang="en-US" sz="3200" dirty="0" smtClean="0">
                <a:latin typeface="+mn-lt"/>
              </a:rPr>
              <a:t>(for confirmation at February 2017 meeting)</a:t>
            </a:r>
            <a:br>
              <a:rPr lang="en-US" sz="3200" dirty="0" smtClean="0">
                <a:latin typeface="+mn-lt"/>
              </a:rPr>
            </a:br>
            <a:r>
              <a:rPr lang="en-US" sz="3200" dirty="0">
                <a:latin typeface="+mn-lt"/>
              </a:rPr>
              <a:t/>
            </a:r>
            <a:br>
              <a:rPr lang="en-US" sz="3200" dirty="0">
                <a:latin typeface="+mn-lt"/>
              </a:rPr>
            </a:br>
            <a:r>
              <a:rPr lang="en-US" sz="3200" dirty="0" smtClean="0">
                <a:solidFill>
                  <a:schemeClr val="tx1"/>
                </a:solidFill>
                <a:latin typeface="+mn-lt"/>
              </a:rPr>
              <a:t>Heddie Lookadoo (NRG) – CSWG Chair</a:t>
            </a:r>
            <a:br>
              <a:rPr lang="en-US" sz="3200" dirty="0" smtClean="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smtClean="0">
                <a:solidFill>
                  <a:schemeClr val="tx1"/>
                </a:solidFill>
                <a:latin typeface="+mn-lt"/>
              </a:rPr>
              <a:t>John Moschos (Tenaska) – CSWG Vice-Chair</a:t>
            </a:r>
            <a:br>
              <a:rPr lang="en-US" sz="3200" dirty="0" smtClean="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smtClean="0">
                <a:solidFill>
                  <a:schemeClr val="tx1"/>
                </a:solidFill>
                <a:latin typeface="+mn-lt"/>
              </a:rPr>
              <a:t>Thank you for volunteering! </a:t>
            </a:r>
            <a:endParaRPr lang="en-US" sz="3200" dirty="0">
              <a:solidFill>
                <a:schemeClr val="tx1"/>
              </a:solidFill>
              <a:latin typeface="+mn-lt"/>
            </a:endParaRPr>
          </a:p>
        </p:txBody>
      </p:sp>
    </p:spTree>
    <p:extLst>
      <p:ext uri="{BB962C8B-B14F-4D97-AF65-F5344CB8AC3E}">
        <p14:creationId xmlns:p14="http://schemas.microsoft.com/office/powerpoint/2010/main" val="1075262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6504</TotalTime>
  <Words>524</Words>
  <Application>Microsoft Office PowerPoint</Application>
  <PresentationFormat>Widescreen</PresentationFormat>
  <Paragraphs>112</Paragraphs>
  <Slides>11</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Arial Black</vt:lpstr>
      <vt:lpstr>Bookman Old Style</vt:lpstr>
      <vt:lpstr>Calibri</vt:lpstr>
      <vt:lpstr>Calibri Light</vt:lpstr>
      <vt:lpstr>Wingdings</vt:lpstr>
      <vt:lpstr>Office Theme</vt:lpstr>
      <vt:lpstr>1_Custom Design</vt:lpstr>
      <vt:lpstr>1_Office Theme</vt:lpstr>
      <vt:lpstr>PowerPoint Presentation</vt:lpstr>
      <vt:lpstr>CSWG Accomplishments 2016  (Presented to COPS December 2016)</vt:lpstr>
      <vt:lpstr>CSWG Accomplishments 2016  (Presented to COPS December 2016)</vt:lpstr>
      <vt:lpstr>CSWG Accomplishments 2016   (Presented to COPS December 2016) </vt:lpstr>
      <vt:lpstr>2 % Rule (RTM) </vt:lpstr>
      <vt:lpstr>2% Rule Discussion</vt:lpstr>
      <vt:lpstr>2 % Rule (DAM) </vt:lpstr>
      <vt:lpstr>2% Rule as relates to the DA Makewhole payments of 2016</vt:lpstr>
      <vt:lpstr>CSWG Leadership for 2017 (for confirmation at February 2017 meeting)  Heddie Lookadoo (NRG) – CSWG Chair  John Moschos (Tenaska) – CSWG Vice-Chair  Thank you for volunteering! </vt:lpstr>
      <vt:lpstr>Next CSWG Meeting</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Bracy, Phillip</cp:lastModifiedBy>
  <cp:revision>147</cp:revision>
  <cp:lastPrinted>2016-07-25T13:59:58Z</cp:lastPrinted>
  <dcterms:created xsi:type="dcterms:W3CDTF">2016-07-13T16:53:36Z</dcterms:created>
  <dcterms:modified xsi:type="dcterms:W3CDTF">2017-01-05T15:33:34Z</dcterms:modified>
</cp:coreProperties>
</file>