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3"/>
  </p:notesMasterIdLst>
  <p:handoutMasterIdLst>
    <p:handoutMasterId r:id="rId14"/>
  </p:handoutMasterIdLst>
  <p:sldIdLst>
    <p:sldId id="260" r:id="rId7"/>
    <p:sldId id="258" r:id="rId8"/>
    <p:sldId id="280" r:id="rId9"/>
    <p:sldId id="307" r:id="rId10"/>
    <p:sldId id="308" r:id="rId11"/>
    <p:sldId id="309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367" autoAdjust="0"/>
    <p:restoredTop sz="98752" autoAdjust="0"/>
  </p:normalViewPr>
  <p:slideViewPr>
    <p:cSldViewPr showGuides="1">
      <p:cViewPr varScale="1">
        <p:scale>
          <a:sx n="113" d="100"/>
          <a:sy n="113" d="100"/>
        </p:scale>
        <p:origin x="138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5691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1194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334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2583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services/projects/inde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Project </a:t>
            </a:r>
            <a:r>
              <a:rPr lang="en-US" sz="2400" b="1" dirty="0" smtClean="0"/>
              <a:t>Update – RMS</a:t>
            </a:r>
          </a:p>
          <a:p>
            <a:endParaRPr lang="en-US" dirty="0"/>
          </a:p>
          <a:p>
            <a:r>
              <a:rPr lang="en-US" dirty="0" smtClean="0"/>
              <a:t>January </a:t>
            </a:r>
            <a:r>
              <a:rPr lang="en-US" dirty="0" smtClean="0"/>
              <a:t>10, 2017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295400" y="1219200"/>
            <a:ext cx="7543800" cy="3886200"/>
          </a:xfrm>
        </p:spPr>
        <p:txBody>
          <a:bodyPr/>
          <a:lstStyle/>
          <a:p>
            <a:r>
              <a:rPr lang="en-US" sz="2400" dirty="0" smtClean="0"/>
              <a:t>Project Portfolio Update</a:t>
            </a:r>
            <a:r>
              <a:rPr lang="en-US" sz="1800" dirty="0" smtClean="0"/>
              <a:t>			p. </a:t>
            </a:r>
            <a:r>
              <a:rPr lang="en-US" sz="1800" dirty="0" smtClean="0"/>
              <a:t>3-5</a:t>
            </a:r>
            <a:endParaRPr lang="en-US" sz="1800" dirty="0" smtClean="0"/>
          </a:p>
          <a:p>
            <a:pPr lvl="1"/>
            <a:r>
              <a:rPr lang="en-US" sz="1800" dirty="0" smtClean="0"/>
              <a:t>2016 </a:t>
            </a:r>
            <a:r>
              <a:rPr lang="en-US" sz="1800" dirty="0" smtClean="0"/>
              <a:t>Release Results</a:t>
            </a:r>
          </a:p>
          <a:p>
            <a:pPr lvl="1"/>
            <a:r>
              <a:rPr lang="en-US" sz="1800" dirty="0" smtClean="0"/>
              <a:t>2017 </a:t>
            </a:r>
            <a:r>
              <a:rPr lang="en-US" sz="1800" dirty="0"/>
              <a:t>Release </a:t>
            </a:r>
            <a:r>
              <a:rPr lang="en-US" sz="1800" dirty="0" smtClean="0"/>
              <a:t>Targets</a:t>
            </a:r>
          </a:p>
          <a:p>
            <a:pPr lvl="1"/>
            <a:r>
              <a:rPr lang="en-US" sz="1800" dirty="0" smtClean="0"/>
              <a:t>2016 Retail Project Results</a:t>
            </a:r>
            <a:endParaRPr lang="en-US" sz="1800" dirty="0" smtClean="0"/>
          </a:p>
        </p:txBody>
      </p:sp>
      <p:sp>
        <p:nvSpPr>
          <p:cNvPr id="3" name="TextBox 3"/>
          <p:cNvSpPr txBox="1">
            <a:spLocks noChangeArrowheads="1"/>
          </p:cNvSpPr>
          <p:nvPr/>
        </p:nvSpPr>
        <p:spPr bwMode="auto">
          <a:xfrm>
            <a:off x="1093470" y="6096000"/>
            <a:ext cx="7795260" cy="56015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800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r>
              <a:rPr lang="en-US" b="0" dirty="0"/>
              <a:t>Location of Project Priority List (PPL):   </a:t>
            </a:r>
            <a:r>
              <a:rPr lang="en-US" b="0" dirty="0">
                <a:hlinkClick r:id="rId3"/>
              </a:rPr>
              <a:t>http://www.ercot.com/services/projects/index</a:t>
            </a:r>
            <a:endParaRPr lang="en-US" b="0" dirty="0"/>
          </a:p>
          <a:p>
            <a:pPr algn="ctr" eaLnBrk="1" hangingPunct="1">
              <a:lnSpc>
                <a:spcPct val="80000"/>
              </a:lnSpc>
              <a:spcBef>
                <a:spcPct val="20000"/>
              </a:spcBef>
            </a:pPr>
            <a:endParaRPr lang="en-US" sz="800" b="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71600" y="243682"/>
            <a:ext cx="5105400" cy="5183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smtClean="0">
                <a:solidFill>
                  <a:schemeClr val="accent1"/>
                </a:solidFill>
              </a:rPr>
              <a:t>Project Update Agenda</a:t>
            </a:r>
            <a:endParaRPr lang="en-US" sz="28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763000" cy="527613"/>
          </a:xfrm>
        </p:spPr>
        <p:txBody>
          <a:bodyPr/>
          <a:lstStyle/>
          <a:p>
            <a:r>
              <a:rPr lang="en-US" sz="2200" b="1" dirty="0" smtClean="0">
                <a:solidFill>
                  <a:schemeClr val="accent1"/>
                </a:solidFill>
              </a:rPr>
              <a:t>2016 Release </a:t>
            </a:r>
            <a:r>
              <a:rPr lang="en-US" sz="2200" dirty="0" smtClean="0"/>
              <a:t>Result</a:t>
            </a:r>
            <a:r>
              <a:rPr lang="en-US" sz="2200" b="1" dirty="0" smtClean="0">
                <a:solidFill>
                  <a:schemeClr val="accent1"/>
                </a:solidFill>
              </a:rPr>
              <a:t>s – Board Approved NPRRs / SCRs / </a:t>
            </a:r>
            <a:r>
              <a:rPr lang="en-US" sz="2200" b="1" dirty="0" err="1" smtClean="0">
                <a:solidFill>
                  <a:schemeClr val="accent1"/>
                </a:solidFill>
              </a:rPr>
              <a:t>xGRRs</a:t>
            </a:r>
            <a:r>
              <a:rPr lang="en-US" sz="2200" b="1" dirty="0" smtClean="0">
                <a:solidFill>
                  <a:schemeClr val="accent1"/>
                </a:solidFill>
              </a:rPr>
              <a:t> </a:t>
            </a:r>
            <a:endParaRPr lang="en-US" sz="22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762000" y="4809223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761999" y="5266423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1" name="TextBox 21"/>
          <p:cNvSpPr txBox="1">
            <a:spLocks noChangeArrowheads="1"/>
          </p:cNvSpPr>
          <p:nvPr/>
        </p:nvSpPr>
        <p:spPr bwMode="auto">
          <a:xfrm>
            <a:off x="5408276" y="5528342"/>
            <a:ext cx="1963074" cy="21544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NPRR686(b) </a:t>
            </a: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– </a:t>
            </a: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Solar portion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5395856" y="4760958"/>
            <a:ext cx="2895600" cy="66172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Red </a:t>
            </a: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Text: </a:t>
            </a: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New </a:t>
            </a: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additions and target release </a:t>
            </a: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Text: Previous target release 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etc. indicates multiple </a:t>
            </a: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phases</a:t>
            </a:r>
            <a:endParaRPr kumimoji="0" lang="en-US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24373949"/>
              </p:ext>
            </p:extLst>
          </p:nvPr>
        </p:nvGraphicFramePr>
        <p:xfrm>
          <a:off x="160280" y="838201"/>
          <a:ext cx="8839200" cy="3581399"/>
        </p:xfrm>
        <a:graphic>
          <a:graphicData uri="http://schemas.openxmlformats.org/drawingml/2006/table">
            <a:tbl>
              <a:tblPr/>
              <a:tblGrid>
                <a:gridCol w="1439920"/>
                <a:gridCol w="1524000"/>
                <a:gridCol w="1524191"/>
                <a:gridCol w="1504660"/>
                <a:gridCol w="1390749"/>
                <a:gridCol w="1455680"/>
              </a:tblGrid>
              <a:tr h="5495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February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2/2 – 2/4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April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4/12 – 4/14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June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6/21 – 6/23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August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8/30 – 9/1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September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9/26 – 9/30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12/6 – 12/8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</a:tr>
              <a:tr h="242225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NPRR588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NPRR615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NPRR686</a:t>
                      </a:r>
                      <a:r>
                        <a:rPr kumimoji="0" 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NPRR419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NPRR728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COPMGRR040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NPRR515</a:t>
                      </a: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NPRR617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NPRR719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NPRR742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NPRR745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VMCRR008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EMS Upgrade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NPRR662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NPRR712</a:t>
                      </a:r>
                      <a:r>
                        <a:rPr kumimoji="0" 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RMGRR126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RMGRR137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NPRR219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SCR783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NOGRR050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NOGRR143</a:t>
                      </a:r>
                      <a:r>
                        <a:rPr kumimoji="0" 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(a)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 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NPRR712</a:t>
                      </a:r>
                      <a:r>
                        <a:rPr kumimoji="0" 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NOGRR143</a:t>
                      </a:r>
                      <a:r>
                        <a:rPr kumimoji="0" lang="en-US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(b)</a:t>
                      </a: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NPRR495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NPRR736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NPRR713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NPRR754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NOGRR147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SCR787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SCR788</a:t>
                      </a:r>
                      <a:endParaRPr kumimoji="0" lang="en-US" sz="11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1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RMGRR127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RMGRR140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351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</a:tr>
            </a:tbl>
          </a:graphicData>
        </a:graphic>
      </p:graphicFrame>
      <p:sp>
        <p:nvSpPr>
          <p:cNvPr id="34" name="TextBox 21"/>
          <p:cNvSpPr txBox="1">
            <a:spLocks noChangeArrowheads="1"/>
          </p:cNvSpPr>
          <p:nvPr/>
        </p:nvSpPr>
        <p:spPr bwMode="auto">
          <a:xfrm>
            <a:off x="2590800" y="5999544"/>
            <a:ext cx="4572000" cy="21544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Codes: NS = Not Started, I = Initiation, P = Planning, E = Execution, H = On Hold</a:t>
            </a:r>
          </a:p>
        </p:txBody>
      </p:sp>
      <p:sp>
        <p:nvSpPr>
          <p:cNvPr id="42" name="TextBox 13"/>
          <p:cNvSpPr txBox="1">
            <a:spLocks noChangeArrowheads="1"/>
          </p:cNvSpPr>
          <p:nvPr/>
        </p:nvSpPr>
        <p:spPr bwMode="auto">
          <a:xfrm>
            <a:off x="160279" y="3779174"/>
            <a:ext cx="4479373" cy="246221"/>
          </a:xfrm>
          <a:prstGeom prst="rect">
            <a:avLst/>
          </a:prstGeom>
          <a:solidFill>
            <a:srgbClr val="A1D8FD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EMS Upgrade “Chill”</a:t>
            </a:r>
            <a:endParaRPr kumimoji="0" lang="en-US" sz="10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cxnSp>
        <p:nvCxnSpPr>
          <p:cNvPr id="43" name="Straight Connector 42"/>
          <p:cNvCxnSpPr/>
          <p:nvPr/>
        </p:nvCxnSpPr>
        <p:spPr bwMode="auto">
          <a:xfrm>
            <a:off x="3389012" y="3898596"/>
            <a:ext cx="1182988" cy="0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dash"/>
            <a:round/>
            <a:headEnd type="none" w="med" len="med"/>
            <a:tailEnd type="arrow" w="med" len="med"/>
          </a:ln>
          <a:effectLst/>
        </p:spPr>
      </p:cxnSp>
      <p:cxnSp>
        <p:nvCxnSpPr>
          <p:cNvPr id="44" name="Straight Connector 43"/>
          <p:cNvCxnSpPr/>
          <p:nvPr/>
        </p:nvCxnSpPr>
        <p:spPr bwMode="auto">
          <a:xfrm flipH="1">
            <a:off x="163000" y="3899179"/>
            <a:ext cx="1143000" cy="0"/>
          </a:xfrm>
          <a:prstGeom prst="line">
            <a:avLst/>
          </a:prstGeom>
          <a:noFill/>
          <a:ln w="12700" cap="flat" cmpd="sng" algn="ctr">
            <a:solidFill>
              <a:srgbClr val="000000"/>
            </a:solidFill>
            <a:prstDash val="dash"/>
            <a:round/>
            <a:headEnd type="none" w="med" len="med"/>
            <a:tailEnd type="arrow" w="med" len="med"/>
          </a:ln>
          <a:effectLst/>
        </p:spPr>
      </p:cxnSp>
      <p:sp>
        <p:nvSpPr>
          <p:cNvPr id="49" name="TextBox 12"/>
          <p:cNvSpPr txBox="1">
            <a:spLocks noChangeArrowheads="1"/>
          </p:cNvSpPr>
          <p:nvPr/>
        </p:nvSpPr>
        <p:spPr bwMode="auto">
          <a:xfrm>
            <a:off x="3123958" y="3049935"/>
            <a:ext cx="1515695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</a:rPr>
              <a:t>6/16</a:t>
            </a:r>
            <a:endParaRPr kumimoji="0" lang="en-US" sz="10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 charset="0"/>
            </a:endParaRPr>
          </a:p>
        </p:txBody>
      </p:sp>
      <p:sp>
        <p:nvSpPr>
          <p:cNvPr id="22" name="TextBox 12"/>
          <p:cNvSpPr txBox="1">
            <a:spLocks noChangeArrowheads="1"/>
          </p:cNvSpPr>
          <p:nvPr/>
        </p:nvSpPr>
        <p:spPr bwMode="auto">
          <a:xfrm>
            <a:off x="7552105" y="2861101"/>
            <a:ext cx="1439495" cy="430887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kern="0" dirty="0" smtClean="0">
                <a:solidFill>
                  <a:srgbClr val="000000"/>
                </a:solidFill>
              </a:rPr>
              <a:t>12</a:t>
            </a: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/10 – </a:t>
            </a:r>
            <a:r>
              <a:rPr lang="en-US" sz="1200" kern="0" dirty="0">
                <a:solidFill>
                  <a:srgbClr val="000000"/>
                </a:solidFill>
              </a:rPr>
              <a:t>12/11 </a:t>
            </a:r>
            <a:r>
              <a:rPr lang="en-US" sz="1000" kern="0" dirty="0">
                <a:solidFill>
                  <a:srgbClr val="000000"/>
                </a:solidFill>
              </a:rPr>
              <a:t>(Retail)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3" name="TextBox 12"/>
          <p:cNvSpPr txBox="1">
            <a:spLocks noChangeArrowheads="1"/>
          </p:cNvSpPr>
          <p:nvPr/>
        </p:nvSpPr>
        <p:spPr bwMode="auto">
          <a:xfrm>
            <a:off x="4639653" y="2843140"/>
            <a:ext cx="1508760" cy="430887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0" dirty="0" smtClean="0">
                <a:solidFill>
                  <a:srgbClr val="000000"/>
                </a:solidFill>
              </a:rPr>
              <a:t>7</a:t>
            </a: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/23 – 7/24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(Retail)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4" name="TextBox 12"/>
          <p:cNvSpPr txBox="1">
            <a:spLocks noChangeArrowheads="1"/>
          </p:cNvSpPr>
          <p:nvPr/>
        </p:nvSpPr>
        <p:spPr bwMode="auto">
          <a:xfrm>
            <a:off x="6153373" y="2529248"/>
            <a:ext cx="1389888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0" dirty="0" smtClean="0"/>
              <a:t>11</a:t>
            </a: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</a:rPr>
              <a:t>/1 – 11/3</a:t>
            </a:r>
          </a:p>
        </p:txBody>
      </p:sp>
      <p:sp>
        <p:nvSpPr>
          <p:cNvPr id="26" name="TextBox 12"/>
          <p:cNvSpPr txBox="1">
            <a:spLocks noChangeArrowheads="1"/>
          </p:cNvSpPr>
          <p:nvPr/>
        </p:nvSpPr>
        <p:spPr bwMode="auto">
          <a:xfrm>
            <a:off x="1602941" y="2843139"/>
            <a:ext cx="1515695" cy="276999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</a:rPr>
              <a:t>5/1</a:t>
            </a:r>
            <a:endParaRPr kumimoji="0" lang="en-US" sz="10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 charset="0"/>
            </a:endParaRPr>
          </a:p>
        </p:txBody>
      </p:sp>
      <p:sp>
        <p:nvSpPr>
          <p:cNvPr id="3" name="Flowchart: Alternate Process 2"/>
          <p:cNvSpPr/>
          <p:nvPr/>
        </p:nvSpPr>
        <p:spPr>
          <a:xfrm>
            <a:off x="4699720" y="2767931"/>
            <a:ext cx="1382592" cy="1257464"/>
          </a:xfrm>
          <a:prstGeom prst="flowChartAlternateProcess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lowchart: Alternate Process 18"/>
          <p:cNvSpPr/>
          <p:nvPr/>
        </p:nvSpPr>
        <p:spPr>
          <a:xfrm>
            <a:off x="7603329" y="2767931"/>
            <a:ext cx="1343623" cy="1257463"/>
          </a:xfrm>
          <a:prstGeom prst="flowChartAlternateProcess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659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86800" cy="527613"/>
          </a:xfrm>
        </p:spPr>
        <p:txBody>
          <a:bodyPr/>
          <a:lstStyle/>
          <a:p>
            <a:r>
              <a:rPr lang="en-US" sz="2200" b="1" dirty="0" smtClean="0">
                <a:solidFill>
                  <a:schemeClr val="accent1"/>
                </a:solidFill>
              </a:rPr>
              <a:t>2017 Release Targets – Board Approved NPRRs / SCRs / </a:t>
            </a:r>
            <a:r>
              <a:rPr lang="en-US" sz="2200" b="1" dirty="0" err="1" smtClean="0">
                <a:solidFill>
                  <a:schemeClr val="accent1"/>
                </a:solidFill>
              </a:rPr>
              <a:t>xGRRs</a:t>
            </a:r>
            <a:r>
              <a:rPr lang="en-US" sz="2200" b="1" dirty="0" smtClean="0">
                <a:solidFill>
                  <a:schemeClr val="accent1"/>
                </a:solidFill>
              </a:rPr>
              <a:t> </a:t>
            </a:r>
            <a:endParaRPr lang="en-US" sz="22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29" name="TextBox 15"/>
          <p:cNvSpPr txBox="1">
            <a:spLocks noChangeArrowheads="1"/>
          </p:cNvSpPr>
          <p:nvPr/>
        </p:nvSpPr>
        <p:spPr bwMode="auto">
          <a:xfrm>
            <a:off x="160280" y="5300990"/>
            <a:ext cx="3174414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Go-live dates can differ from Protocol effective dates – Please refer to market notices for more details</a:t>
            </a:r>
          </a:p>
        </p:txBody>
      </p:sp>
      <p:sp>
        <p:nvSpPr>
          <p:cNvPr id="30" name="TextBox 22"/>
          <p:cNvSpPr txBox="1">
            <a:spLocks noChangeArrowheads="1"/>
          </p:cNvSpPr>
          <p:nvPr/>
        </p:nvSpPr>
        <p:spPr bwMode="auto">
          <a:xfrm>
            <a:off x="160279" y="5758190"/>
            <a:ext cx="3174415" cy="2616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Release targets are subject to change</a:t>
            </a:r>
          </a:p>
        </p:txBody>
      </p:sp>
      <p:sp>
        <p:nvSpPr>
          <p:cNvPr id="32" name="TextBox 23"/>
          <p:cNvSpPr txBox="1">
            <a:spLocks noChangeArrowheads="1"/>
          </p:cNvSpPr>
          <p:nvPr/>
        </p:nvSpPr>
        <p:spPr bwMode="auto">
          <a:xfrm>
            <a:off x="3456567" y="5293197"/>
            <a:ext cx="2895600" cy="66172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APPENDIX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Red </a:t>
            </a: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Text: </a:t>
            </a: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New </a:t>
            </a: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additions and target release </a:t>
            </a: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Strike-Through Text: Previous target release changes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(a), (b), etc. indicates multiple </a:t>
            </a:r>
            <a:r>
              <a:rPr kumimoji="0" lang="en-US" sz="9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phases</a:t>
            </a:r>
            <a:endParaRPr kumimoji="0" lang="en-US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graphicFrame>
        <p:nvGraphicFramePr>
          <p:cNvPr id="33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65167491"/>
              </p:ext>
            </p:extLst>
          </p:nvPr>
        </p:nvGraphicFramePr>
        <p:xfrm>
          <a:off x="160280" y="838201"/>
          <a:ext cx="8839200" cy="3581399"/>
        </p:xfrm>
        <a:graphic>
          <a:graphicData uri="http://schemas.openxmlformats.org/drawingml/2006/table">
            <a:tbl>
              <a:tblPr/>
              <a:tblGrid>
                <a:gridCol w="1439920"/>
                <a:gridCol w="1524000"/>
                <a:gridCol w="1524191"/>
                <a:gridCol w="1504660"/>
                <a:gridCol w="1390749"/>
                <a:gridCol w="1455680"/>
              </a:tblGrid>
              <a:tr h="5495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March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3/7 – 3/9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5/9 – 5/11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July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7/11 – 7/13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September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9/12 – 9/14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October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10/31 – 11/2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December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12/5 – 12/7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</a:tr>
              <a:tr h="242225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NPRR272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NPRR649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NPRR764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NPRR785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RRGRR003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RRGRR006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RRGRR007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RRGRR009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SCR790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NPRR746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NPRR786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RMGRR134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NPRR573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NPRR714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NPRR744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NPRR758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NPRR782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NPRR775</a:t>
                      </a:r>
                      <a:endParaRPr kumimoji="0" lang="en-US" sz="1200" b="0" i="0" u="none" strike="sng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SCR777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NPRR778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+mn-ea"/>
                          <a:cs typeface="+mn-cs"/>
                        </a:rPr>
                        <a:t>SCR789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351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9A5"/>
                    </a:solidFill>
                  </a:tcPr>
                </a:tc>
              </a:tr>
            </a:tbl>
          </a:graphicData>
        </a:graphic>
      </p:graphicFrame>
      <p:sp>
        <p:nvSpPr>
          <p:cNvPr id="34" name="TextBox 21"/>
          <p:cNvSpPr txBox="1">
            <a:spLocks noChangeArrowheads="1"/>
          </p:cNvSpPr>
          <p:nvPr/>
        </p:nvSpPr>
        <p:spPr bwMode="auto">
          <a:xfrm>
            <a:off x="2133600" y="6252709"/>
            <a:ext cx="4572000" cy="21544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Project Status Codes: NS = Not Started, I = Initiation, P = Planning, E = Execution, H = On Hold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315200" y="1400352"/>
            <a:ext cx="236905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  <a:endParaRPr kumimoji="0" lang="en-US" sz="5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i="1" kern="0" dirty="0" smtClean="0">
                <a:solidFill>
                  <a:srgbClr val="000000"/>
                </a:solidFill>
              </a:rPr>
              <a:t> </a:t>
            </a:r>
            <a:endParaRPr lang="en-US" sz="28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5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5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</p:txBody>
      </p:sp>
      <p:sp>
        <p:nvSpPr>
          <p:cNvPr id="39" name="TextBox 13"/>
          <p:cNvSpPr txBox="1">
            <a:spLocks noChangeArrowheads="1"/>
          </p:cNvSpPr>
          <p:nvPr/>
        </p:nvSpPr>
        <p:spPr bwMode="auto">
          <a:xfrm>
            <a:off x="160280" y="4495800"/>
            <a:ext cx="8839200" cy="261610"/>
          </a:xfrm>
          <a:prstGeom prst="rect">
            <a:avLst/>
          </a:prstGeom>
          <a:solidFill>
            <a:srgbClr val="BBE0E3"/>
          </a:solidFill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2017 TBD Items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(and point at which they became “TBD”)</a:t>
            </a:r>
            <a:endParaRPr kumimoji="0" lang="en-US" sz="11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graphicFrame>
        <p:nvGraphicFramePr>
          <p:cNvPr id="40" name="Table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0011021"/>
              </p:ext>
            </p:extLst>
          </p:nvPr>
        </p:nvGraphicFramePr>
        <p:xfrm>
          <a:off x="168443" y="4761471"/>
          <a:ext cx="8823157" cy="464820"/>
        </p:xfrm>
        <a:graphic>
          <a:graphicData uri="http://schemas.openxmlformats.org/drawingml/2006/table">
            <a:tbl>
              <a:tblPr firstRow="1" bandRow="1"/>
              <a:tblGrid>
                <a:gridCol w="2466010"/>
                <a:gridCol w="1861347"/>
                <a:gridCol w="2209800"/>
                <a:gridCol w="2286000"/>
              </a:tblGrid>
              <a:tr h="2398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2014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2015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2016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0" dirty="0" smtClean="0">
                          <a:solidFill>
                            <a:schemeClr val="tx1"/>
                          </a:solidFill>
                        </a:rPr>
                        <a:t>2017</a:t>
                      </a:r>
                      <a:endParaRPr 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</a:tr>
              <a:tr h="20354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 smtClean="0">
                          <a:solidFill>
                            <a:schemeClr val="tx1"/>
                          </a:solidFill>
                        </a:rPr>
                        <a:t>NOGRR084, NPRR664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800" b="0" strike="noStrike" dirty="0" smtClean="0">
                          <a:solidFill>
                            <a:schemeClr val="tx1"/>
                          </a:solidFill>
                        </a:rPr>
                        <a:t>None</a:t>
                      </a:r>
                      <a:endParaRPr lang="en-US" sz="800" b="0" strike="no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strike="noStrike" dirty="0" smtClean="0">
                          <a:solidFill>
                            <a:schemeClr val="tx1"/>
                          </a:solidFill>
                        </a:rPr>
                        <a:t>SCR781  H</a:t>
                      </a:r>
                      <a:endParaRPr lang="en-US" sz="800" b="0" strike="sng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strike="noStrike" dirty="0" smtClean="0">
                          <a:solidFill>
                            <a:schemeClr val="tx1"/>
                          </a:solidFill>
                        </a:rPr>
                        <a:t>None</a:t>
                      </a:r>
                      <a:endParaRPr lang="en-US" sz="800" b="0" strike="noStrik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48" name="TextBox 21"/>
          <p:cNvSpPr txBox="1">
            <a:spLocks noChangeArrowheads="1"/>
          </p:cNvSpPr>
          <p:nvPr/>
        </p:nvSpPr>
        <p:spPr bwMode="auto">
          <a:xfrm>
            <a:off x="6494464" y="5346760"/>
            <a:ext cx="2497136" cy="5847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 anchorCtr="0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sng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</a:rPr>
              <a:t>In-Flight Items Planned for Future</a:t>
            </a:r>
            <a:r>
              <a:rPr kumimoji="0" lang="en-US" sz="800" b="0" i="0" u="sng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</a:rPr>
              <a:t> </a:t>
            </a:r>
            <a:r>
              <a:rPr kumimoji="0" lang="en-US" sz="800" b="0" i="0" u="sng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</a:rPr>
              <a:t>Delivery</a:t>
            </a:r>
          </a:p>
          <a:p>
            <a:pPr marL="117475" marR="0" lvl="0" indent="-117475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</a:rPr>
              <a:t>CMM bundle (Planning): NPRR519, NPRR620, NPRR683, NPRR702, NPRR741, NPRR743, NPRR755, NPRR760</a:t>
            </a:r>
          </a:p>
        </p:txBody>
      </p:sp>
      <p:sp>
        <p:nvSpPr>
          <p:cNvPr id="22" name="TextBox 12"/>
          <p:cNvSpPr txBox="1">
            <a:spLocks noChangeArrowheads="1"/>
          </p:cNvSpPr>
          <p:nvPr/>
        </p:nvSpPr>
        <p:spPr bwMode="auto">
          <a:xfrm>
            <a:off x="7552105" y="3082774"/>
            <a:ext cx="1439495" cy="430887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kern="0" dirty="0" smtClean="0"/>
              <a:t>12</a:t>
            </a: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</a:rPr>
              <a:t>/9 – </a:t>
            </a:r>
            <a:r>
              <a:rPr lang="en-US" sz="1200" kern="0" dirty="0" smtClean="0"/>
              <a:t>12/10 </a:t>
            </a:r>
            <a:r>
              <a:rPr lang="en-US" sz="1000" kern="0" dirty="0">
                <a:solidFill>
                  <a:srgbClr val="000000"/>
                </a:solidFill>
              </a:rPr>
              <a:t>(Retail)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3" name="TextBox 12"/>
          <p:cNvSpPr txBox="1">
            <a:spLocks noChangeArrowheads="1"/>
          </p:cNvSpPr>
          <p:nvPr/>
        </p:nvSpPr>
        <p:spPr bwMode="auto">
          <a:xfrm>
            <a:off x="4639653" y="3074049"/>
            <a:ext cx="1508760" cy="430887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0" dirty="0" smtClean="0"/>
              <a:t>10</a:t>
            </a: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</a:rPr>
              <a:t>/2 – 10/3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(Off-Cycle)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0" name="TextBox 12"/>
          <p:cNvSpPr txBox="1">
            <a:spLocks noChangeArrowheads="1"/>
          </p:cNvSpPr>
          <p:nvPr/>
        </p:nvSpPr>
        <p:spPr bwMode="auto">
          <a:xfrm>
            <a:off x="154588" y="3538330"/>
            <a:ext cx="1445612" cy="430887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0" dirty="0"/>
              <a:t>3</a:t>
            </a: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</a:rPr>
              <a:t>/18 – 3/19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(Retail)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1" name="TextBox 12"/>
          <p:cNvSpPr txBox="1">
            <a:spLocks noChangeArrowheads="1"/>
          </p:cNvSpPr>
          <p:nvPr/>
        </p:nvSpPr>
        <p:spPr bwMode="auto">
          <a:xfrm>
            <a:off x="1608438" y="3065520"/>
            <a:ext cx="1508760" cy="430887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0" dirty="0" smtClean="0"/>
              <a:t>5/20</a:t>
            </a: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</a:rPr>
              <a:t> – 5/21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(Retail)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5" name="TextBox 12"/>
          <p:cNvSpPr txBox="1">
            <a:spLocks noChangeArrowheads="1"/>
          </p:cNvSpPr>
          <p:nvPr/>
        </p:nvSpPr>
        <p:spPr bwMode="auto">
          <a:xfrm>
            <a:off x="3122655" y="3067668"/>
            <a:ext cx="1508760" cy="430887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0" dirty="0" smtClean="0"/>
              <a:t>7</a:t>
            </a: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</a:rPr>
              <a:t>/15 – 7/16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(Retail)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7" name="TextBox 12"/>
          <p:cNvSpPr txBox="1">
            <a:spLocks noChangeArrowheads="1"/>
          </p:cNvSpPr>
          <p:nvPr/>
        </p:nvSpPr>
        <p:spPr bwMode="auto">
          <a:xfrm>
            <a:off x="6147256" y="3076812"/>
            <a:ext cx="1396970" cy="430887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lvl="0"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kern="0" dirty="0" smtClean="0"/>
              <a:t>11</a:t>
            </a: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</a:rPr>
              <a:t>/11 – </a:t>
            </a:r>
            <a:r>
              <a:rPr lang="en-US" sz="1200" kern="0" dirty="0" smtClean="0"/>
              <a:t>11/12 </a:t>
            </a:r>
            <a:r>
              <a:rPr lang="en-US" sz="1000" kern="0" dirty="0">
                <a:solidFill>
                  <a:srgbClr val="000000"/>
                </a:solidFill>
              </a:rPr>
              <a:t>(Retail)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284576" y="1400352"/>
            <a:ext cx="370549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E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E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2759071" y="1406086"/>
            <a:ext cx="370549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I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I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E</a:t>
            </a:r>
            <a:endParaRPr lang="en-US" sz="1000" b="1" i="1" kern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296407" y="1403222"/>
            <a:ext cx="370549" cy="1800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H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P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NS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805167" y="1394984"/>
            <a:ext cx="370549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000" b="1" i="1" kern="0" noProof="0" dirty="0" smtClean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600" b="1" i="1" kern="0" dirty="0">
              <a:solidFill>
                <a:srgbClr val="000000"/>
              </a:solidFill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E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7214509" y="1400089"/>
            <a:ext cx="37054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NS</a:t>
            </a:r>
            <a:endParaRPr kumimoji="0" lang="en-US" sz="10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8638685" y="1400352"/>
            <a:ext cx="37054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NS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500" b="1" i="1" u="none" strike="noStrike" kern="0" cap="none" spc="0" normalizeH="0" baseline="0" dirty="0">
              <a:ln>
                <a:noFill/>
              </a:ln>
              <a:solidFill>
                <a:srgbClr val="000000"/>
              </a:solidFill>
              <a:effectLst/>
              <a:uLnTx/>
              <a:uFillTx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000" b="1" i="1" kern="0" noProof="0" dirty="0" smtClean="0">
                <a:solidFill>
                  <a:srgbClr val="000000"/>
                </a:solidFill>
              </a:rPr>
              <a:t> </a:t>
            </a:r>
            <a:r>
              <a:rPr kumimoji="0" lang="en-US" sz="10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</a:t>
            </a:r>
          </a:p>
        </p:txBody>
      </p:sp>
      <p:sp>
        <p:nvSpPr>
          <p:cNvPr id="44" name="TextBox 12"/>
          <p:cNvSpPr txBox="1">
            <a:spLocks noChangeArrowheads="1"/>
          </p:cNvSpPr>
          <p:nvPr/>
        </p:nvSpPr>
        <p:spPr bwMode="auto">
          <a:xfrm>
            <a:off x="4647890" y="2151914"/>
            <a:ext cx="1501431" cy="430887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0" dirty="0" smtClean="0"/>
              <a:t>9</a:t>
            </a: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 charset="0"/>
              </a:rPr>
              <a:t>/16 – 9/17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(Retail)</a:t>
            </a:r>
            <a:endParaRPr kumimoji="0" lang="en-US" sz="12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6" name="TextBox 12"/>
          <p:cNvSpPr txBox="1">
            <a:spLocks noChangeArrowheads="1"/>
          </p:cNvSpPr>
          <p:nvPr/>
        </p:nvSpPr>
        <p:spPr bwMode="auto">
          <a:xfrm>
            <a:off x="164644" y="3183463"/>
            <a:ext cx="1439495" cy="230832"/>
          </a:xfrm>
          <a:prstGeom prst="rect">
            <a:avLst/>
          </a:prstGeom>
          <a:solidFill>
            <a:srgbClr val="FFFF99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900" kern="0" dirty="0" smtClean="0"/>
              <a:t>2/13 – NMMS Upgrade</a:t>
            </a:r>
            <a:endParaRPr kumimoji="0" lang="en-US" sz="900" i="0" u="none" kern="0" cap="none" spc="0" normalizeH="0" baseline="0" noProof="0" dirty="0" smtClean="0">
              <a:ln>
                <a:noFill/>
              </a:ln>
              <a:effectLst/>
              <a:uLnTx/>
              <a:uFillTx/>
            </a:endParaRPr>
          </a:p>
        </p:txBody>
      </p:sp>
      <p:sp>
        <p:nvSpPr>
          <p:cNvPr id="28" name="Flowchart: Alternate Process 27"/>
          <p:cNvSpPr/>
          <p:nvPr/>
        </p:nvSpPr>
        <p:spPr>
          <a:xfrm>
            <a:off x="6165238" y="727191"/>
            <a:ext cx="1362210" cy="1219148"/>
          </a:xfrm>
          <a:prstGeom prst="flowChartAlternateProcess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lowchart: Alternate Process 35"/>
          <p:cNvSpPr/>
          <p:nvPr/>
        </p:nvSpPr>
        <p:spPr>
          <a:xfrm>
            <a:off x="1642988" y="2056396"/>
            <a:ext cx="1486631" cy="229604"/>
          </a:xfrm>
          <a:prstGeom prst="flowChartAlternateProcess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430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5715000" cy="527613"/>
          </a:xfrm>
        </p:spPr>
        <p:txBody>
          <a:bodyPr/>
          <a:lstStyle/>
          <a:p>
            <a:r>
              <a:rPr lang="en-US" sz="2200" b="1" dirty="0" smtClean="0">
                <a:solidFill>
                  <a:schemeClr val="accent1"/>
                </a:solidFill>
              </a:rPr>
              <a:t>2016 Retail Project Results</a:t>
            </a:r>
            <a:endParaRPr lang="en-US" sz="22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8780446"/>
              </p:ext>
            </p:extLst>
          </p:nvPr>
        </p:nvGraphicFramePr>
        <p:xfrm>
          <a:off x="228600" y="1066800"/>
          <a:ext cx="8763000" cy="40861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9202"/>
                <a:gridCol w="2084798"/>
                <a:gridCol w="3429000"/>
              </a:tblGrid>
              <a:tr h="53527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Revision</a:t>
                      </a:r>
                      <a:r>
                        <a:rPr lang="en-US" baseline="0" dirty="0" smtClean="0"/>
                        <a:t> Request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Impact Analysis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Results</a:t>
                      </a:r>
                      <a:endParaRPr lang="en-US" dirty="0"/>
                    </a:p>
                  </a:txBody>
                  <a:tcPr anchor="ctr"/>
                </a:tc>
              </a:tr>
              <a:tr h="685800">
                <a:tc>
                  <a:txBody>
                    <a:bodyPr/>
                    <a:lstStyle/>
                    <a:p>
                      <a:r>
                        <a:rPr lang="en-US" dirty="0" smtClean="0"/>
                        <a:t>SCR786</a:t>
                      </a:r>
                    </a:p>
                    <a:p>
                      <a:r>
                        <a:rPr lang="en-US" sz="1200" dirty="0" smtClean="0"/>
                        <a:t>Retail Market Test Environment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$100k-$</a:t>
                      </a:r>
                      <a:r>
                        <a:rPr lang="en-US" dirty="0" smtClean="0"/>
                        <a:t>150k *</a:t>
                      </a:r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4-6 months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$95k  </a:t>
                      </a:r>
                      <a:r>
                        <a:rPr lang="en-US" dirty="0" smtClean="0"/>
                        <a:t>**</a:t>
                      </a:r>
                      <a:endParaRPr lang="en-US" dirty="0" smtClean="0"/>
                    </a:p>
                    <a:p>
                      <a:pPr algn="ctr"/>
                      <a:r>
                        <a:rPr lang="en-US" dirty="0" smtClean="0"/>
                        <a:t>8 months</a:t>
                      </a:r>
                      <a:endParaRPr lang="en-US" dirty="0"/>
                    </a:p>
                  </a:txBody>
                  <a:tcPr anchor="ctr"/>
                </a:tc>
              </a:tr>
              <a:tr h="685800">
                <a:tc>
                  <a:txBody>
                    <a:bodyPr/>
                    <a:lstStyle/>
                    <a:p>
                      <a:r>
                        <a:rPr lang="en-US" dirty="0" smtClean="0"/>
                        <a:t>RMGRR126</a:t>
                      </a:r>
                    </a:p>
                    <a:p>
                      <a:r>
                        <a:rPr lang="en-US" sz="1200" dirty="0" smtClean="0"/>
                        <a:t>Additional ERCOT Validations for CBCI File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$35k-$55k</a:t>
                      </a:r>
                    </a:p>
                    <a:p>
                      <a:pPr algn="ctr"/>
                      <a:r>
                        <a:rPr lang="en-US" dirty="0" smtClean="0"/>
                        <a:t>4-6 months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Delivered in July 2016 with Mass Transition Acquisition</a:t>
                      </a:r>
                      <a:r>
                        <a:rPr lang="en-US" sz="1200" baseline="0" dirty="0" smtClean="0"/>
                        <a:t> Enhancements </a:t>
                      </a:r>
                      <a:r>
                        <a:rPr lang="en-US" sz="1200" dirty="0" smtClean="0"/>
                        <a:t>project</a:t>
                      </a:r>
                      <a:endParaRPr lang="en-US" sz="1200" dirty="0"/>
                    </a:p>
                  </a:txBody>
                  <a:tcPr anchor="ctr"/>
                </a:tc>
              </a:tr>
              <a:tr h="685800">
                <a:tc>
                  <a:txBody>
                    <a:bodyPr/>
                    <a:lstStyle/>
                    <a:p>
                      <a:r>
                        <a:rPr lang="en-US" dirty="0" smtClean="0"/>
                        <a:t>RMGRR137</a:t>
                      </a:r>
                    </a:p>
                    <a:p>
                      <a:r>
                        <a:rPr lang="en-US" sz="1200" dirty="0" smtClean="0"/>
                        <a:t>Timeline and Completion Process for Correcting CBCI Files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i="1" dirty="0" smtClean="0"/>
                        <a:t>No project required</a:t>
                      </a:r>
                      <a:endParaRPr lang="en-US" sz="1200" i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Delivered in July 2016 with Mass Transition Acquisition</a:t>
                      </a:r>
                      <a:r>
                        <a:rPr lang="en-US" sz="1200" baseline="0" dirty="0" smtClean="0"/>
                        <a:t> Enhancements </a:t>
                      </a:r>
                      <a:r>
                        <a:rPr lang="en-US" sz="1200" dirty="0" smtClean="0"/>
                        <a:t>project</a:t>
                      </a:r>
                      <a:endParaRPr lang="en-US" sz="1200" dirty="0"/>
                    </a:p>
                  </a:txBody>
                  <a:tcPr anchor="ctr"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en-US" dirty="0" smtClean="0"/>
                        <a:t>RMGRR127</a:t>
                      </a:r>
                    </a:p>
                    <a:p>
                      <a:r>
                        <a:rPr lang="en-US" sz="1200" dirty="0" smtClean="0"/>
                        <a:t>Efficiencies for Acquisition Transfer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&lt;$10k O&amp;M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Delivered in December 2016 with Mass Transition Acquisition</a:t>
                      </a:r>
                      <a:r>
                        <a:rPr lang="en-US" sz="1200" baseline="0" dirty="0" smtClean="0"/>
                        <a:t> Enhancements </a:t>
                      </a:r>
                      <a:r>
                        <a:rPr lang="en-US" sz="1200" dirty="0" smtClean="0"/>
                        <a:t>project</a:t>
                      </a:r>
                    </a:p>
                  </a:txBody>
                  <a:tcPr anchor="ctr"/>
                </a:tc>
              </a:tr>
              <a:tr h="685800">
                <a:tc>
                  <a:txBody>
                    <a:bodyPr/>
                    <a:lstStyle/>
                    <a:p>
                      <a:r>
                        <a:rPr lang="en-US" dirty="0" smtClean="0"/>
                        <a:t>RMGRR140</a:t>
                      </a:r>
                    </a:p>
                    <a:p>
                      <a:r>
                        <a:rPr lang="en-US" sz="1200" dirty="0" smtClean="0"/>
                        <a:t>Efficiencies for Acquisition Transfer Process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&lt;$5k</a:t>
                      </a:r>
                      <a:r>
                        <a:rPr lang="en-US" baseline="0" dirty="0" smtClean="0"/>
                        <a:t> O&amp;M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Delivered in December 2016 with Mass Transition Acquisition</a:t>
                      </a:r>
                      <a:r>
                        <a:rPr lang="en-US" sz="1200" baseline="0" dirty="0" smtClean="0"/>
                        <a:t> Enhancements </a:t>
                      </a:r>
                      <a:r>
                        <a:rPr lang="en-US" sz="1200" dirty="0" smtClean="0"/>
                        <a:t>project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6" name="TextBox 15"/>
          <p:cNvSpPr txBox="1">
            <a:spLocks noChangeArrowheads="1"/>
          </p:cNvSpPr>
          <p:nvPr/>
        </p:nvSpPr>
        <p:spPr bwMode="auto">
          <a:xfrm>
            <a:off x="6096000" y="5279061"/>
            <a:ext cx="2590800" cy="40011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** Project is not yet closed</a:t>
            </a:r>
            <a:r>
              <a:rPr kumimoji="0" lang="en-US" sz="10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 so actual </a:t>
            </a:r>
            <a:r>
              <a:rPr kumimoji="0" lang="en-US" sz="1000" b="0" i="0" u="none" strike="noStrike" kern="0" cap="none" spc="0" normalizeH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</a:rPr>
              <a:t>spen</a:t>
            </a:r>
            <a:r>
              <a:rPr lang="en-US" sz="1000" b="0" kern="0" dirty="0" smtClean="0">
                <a:solidFill>
                  <a:srgbClr val="000000"/>
                </a:solidFill>
              </a:rPr>
              <a:t>ding includes remaining forecast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45" name="TextBox 15"/>
          <p:cNvSpPr txBox="1">
            <a:spLocks noChangeArrowheads="1"/>
          </p:cNvSpPr>
          <p:nvPr/>
        </p:nvSpPr>
        <p:spPr bwMode="auto">
          <a:xfrm>
            <a:off x="3505200" y="5272292"/>
            <a:ext cx="2057400" cy="1169551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 anchorCtr="1">
            <a:spAutoFit/>
          </a:bodyPr>
          <a:lstStyle>
            <a:lvl1pPr eaLnBrk="0" hangingPunct="0">
              <a:defRPr sz="16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marR="0" lvl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sz="1000" b="0" kern="0" dirty="0" smtClean="0">
                <a:solidFill>
                  <a:srgbClr val="000000"/>
                </a:solidFill>
              </a:rPr>
              <a:t>* Original IA estimated at $1.5M-$2.5M for 1.5-3.0 years</a:t>
            </a:r>
          </a:p>
          <a:p>
            <a:pPr marR="0" lvl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endParaRPr lang="en-US" sz="1000" b="0" kern="0" dirty="0" smtClean="0">
              <a:solidFill>
                <a:srgbClr val="000000"/>
              </a:solidFill>
            </a:endParaRPr>
          </a:p>
          <a:p>
            <a:pPr marR="0" lvl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sz="1000" b="0" kern="0" dirty="0" smtClean="0">
                <a:solidFill>
                  <a:srgbClr val="000000"/>
                </a:solidFill>
              </a:rPr>
              <a:t>Market and ERCOT worked out an alternative to achieve the majority of desired benefits at a reduced cost</a:t>
            </a: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4766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5715000" cy="527613"/>
          </a:xfrm>
        </p:spPr>
        <p:txBody>
          <a:bodyPr/>
          <a:lstStyle/>
          <a:p>
            <a:r>
              <a:rPr lang="en-US" sz="2200" b="1" dirty="0" smtClean="0">
                <a:solidFill>
                  <a:schemeClr val="accent1"/>
                </a:solidFill>
              </a:rPr>
              <a:t>Questions?</a:t>
            </a:r>
            <a:endParaRPr lang="en-US" sz="2200" b="1" dirty="0">
              <a:solidFill>
                <a:schemeClr val="accent1"/>
              </a:solidFill>
            </a:endParaRPr>
          </a:p>
        </p:txBody>
      </p:sp>
      <p:sp>
        <p:nvSpPr>
          <p:cNvPr id="7" name="Content Placeholder 3"/>
          <p:cNvSpPr>
            <a:spLocks noGrp="1"/>
          </p:cNvSpPr>
          <p:nvPr>
            <p:ph idx="1"/>
          </p:nvPr>
        </p:nvSpPr>
        <p:spPr>
          <a:xfrm>
            <a:off x="1905000" y="2362200"/>
            <a:ext cx="6934200" cy="27432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/>
              <a:t>Any Questions?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263935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schemas.microsoft.com/office/2006/metadata/properties"/>
    <ds:schemaRef ds:uri="http://purl.org/dc/dcmitype/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www.w3.org/XML/1998/namespace"/>
    <ds:schemaRef ds:uri="http://purl.org/dc/elements/1.1/"/>
    <ds:schemaRef ds:uri="http://schemas.microsoft.com/office/infopath/2007/PartnerControls"/>
    <ds:schemaRef ds:uri="c34af464-7aa1-4edd-9be4-83dffc1cb92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42288</TotalTime>
  <Words>657</Words>
  <Application>Microsoft Office PowerPoint</Application>
  <PresentationFormat>On-screen Show (4:3)</PresentationFormat>
  <Paragraphs>329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Courier New</vt:lpstr>
      <vt:lpstr>1_Custom Design</vt:lpstr>
      <vt:lpstr>Office Theme</vt:lpstr>
      <vt:lpstr>Custom Design</vt:lpstr>
      <vt:lpstr>PowerPoint Presentation</vt:lpstr>
      <vt:lpstr>PowerPoint Presentation</vt:lpstr>
      <vt:lpstr>2016 Release Results – Board Approved NPRRs / SCRs / xGRRs </vt:lpstr>
      <vt:lpstr>2017 Release Targets – Board Approved NPRRs / SCRs / xGRRs </vt:lpstr>
      <vt:lpstr>2016 Retail Project Results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Anderson, Troy</cp:lastModifiedBy>
  <cp:revision>400</cp:revision>
  <cp:lastPrinted>2016-11-02T20:37:31Z</cp:lastPrinted>
  <dcterms:created xsi:type="dcterms:W3CDTF">2016-01-21T15:20:31Z</dcterms:created>
  <dcterms:modified xsi:type="dcterms:W3CDTF">2017-01-05T19:40:02Z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