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80" r:id="rId9"/>
    <p:sldId id="307" r:id="rId10"/>
    <p:sldId id="308" r:id="rId11"/>
    <p:sldId id="30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3" d="100"/>
          <a:sy n="113" d="100"/>
        </p:scale>
        <p:origin x="13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9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</a:t>
            </a:r>
            <a:r>
              <a:rPr lang="en-US" sz="2400" b="1" dirty="0" smtClean="0"/>
              <a:t>Update – RMS</a:t>
            </a:r>
          </a:p>
          <a:p>
            <a:endParaRPr lang="en-US" dirty="0"/>
          </a:p>
          <a:p>
            <a:r>
              <a:rPr lang="en-US" dirty="0" smtClean="0"/>
              <a:t>January </a:t>
            </a:r>
            <a:r>
              <a:rPr lang="en-US" dirty="0" smtClean="0"/>
              <a:t>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7543800" cy="38862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</a:t>
            </a:r>
            <a:r>
              <a:rPr lang="en-US" sz="1800" dirty="0" smtClean="0"/>
              <a:t>3-5</a:t>
            </a:r>
            <a:endParaRPr lang="en-US" sz="1800" dirty="0" smtClean="0"/>
          </a:p>
          <a:p>
            <a:pPr lvl="1"/>
            <a:r>
              <a:rPr lang="en-US" sz="1800" dirty="0" smtClean="0"/>
              <a:t>2016 </a:t>
            </a:r>
            <a:r>
              <a:rPr lang="en-US" sz="1800" dirty="0" smtClean="0"/>
              <a:t>Release Results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2016 Retail Project Results</a:t>
            </a:r>
            <a:endParaRPr lang="en-US" sz="1800" dirty="0" smtClean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2016 Release </a:t>
            </a:r>
            <a:r>
              <a:rPr lang="en-US" sz="2200" dirty="0" smtClean="0"/>
              <a:t>Result</a:t>
            </a:r>
            <a:r>
              <a:rPr lang="en-US" sz="2200" b="1" dirty="0" smtClean="0">
                <a:solidFill>
                  <a:schemeClr val="accent1"/>
                </a:solidFill>
              </a:rPr>
              <a:t>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762000" y="4809223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761999" y="52664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5408276" y="5528342"/>
            <a:ext cx="1963074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NPRR686(b)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–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Solar portion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5395856" y="4760958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373949"/>
              </p:ext>
            </p:extLst>
          </p:nvPr>
        </p:nvGraphicFramePr>
        <p:xfrm>
          <a:off x="160280" y="838201"/>
          <a:ext cx="8839200" cy="35813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4/12 – 4/14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6/21 – 6/23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8/30 – 9/1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9/26 – 9/30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12/6 – 12/8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NPRR686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COPMGRR040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VMCRR008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NPRR712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RMGRR137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NOGRR050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NPRR712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SCR788</a:t>
                      </a:r>
                      <a:endParaRPr kumimoji="0" lang="en-US" sz="11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590800" y="5999544"/>
            <a:ext cx="4572000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Codes: NS = Not Started, I = Initiation, P = Planning, E = Execution, H = On Hold</a:t>
            </a: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160279" y="3779174"/>
            <a:ext cx="4479373" cy="246221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EMS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389012" y="3898596"/>
            <a:ext cx="1182988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63000" y="3899179"/>
            <a:ext cx="1143000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3958" y="3049935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6/16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2861101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/10 – </a:t>
            </a:r>
            <a:r>
              <a:rPr lang="en-US" sz="1200" kern="0" dirty="0">
                <a:solidFill>
                  <a:srgbClr val="000000"/>
                </a:solidFill>
              </a:rPr>
              <a:t>12/11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39653" y="2843140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7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/23 – 7/24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6153373" y="2529248"/>
            <a:ext cx="138988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 – 11/3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602941" y="2843139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5/1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699720" y="2767931"/>
            <a:ext cx="1382592" cy="1257464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Alternate Process 18"/>
          <p:cNvSpPr/>
          <p:nvPr/>
        </p:nvSpPr>
        <p:spPr>
          <a:xfrm>
            <a:off x="7603329" y="2767931"/>
            <a:ext cx="1343623" cy="1257463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009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758190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293197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167491"/>
              </p:ext>
            </p:extLst>
          </p:nvPr>
        </p:nvGraphicFramePr>
        <p:xfrm>
          <a:off x="160280" y="838201"/>
          <a:ext cx="8839200" cy="35813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3/7 – 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5/9 – 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7/11 – 7/13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9/12 – 9/14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133600" y="6252709"/>
            <a:ext cx="4572000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Codes: NS = Not Started, I = Initiation, P = Planning, E = Execution, H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495800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2017 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11021"/>
              </p:ext>
            </p:extLst>
          </p:nvPr>
        </p:nvGraphicFramePr>
        <p:xfrm>
          <a:off x="168443" y="4761471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2466010"/>
                <a:gridCol w="1861347"/>
                <a:gridCol w="2209800"/>
                <a:gridCol w="22860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NOGRR084, 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H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8" name="TextBox 21"/>
          <p:cNvSpPr txBox="1">
            <a:spLocks noChangeArrowheads="1"/>
          </p:cNvSpPr>
          <p:nvPr/>
        </p:nvSpPr>
        <p:spPr bwMode="auto">
          <a:xfrm>
            <a:off x="6494464" y="5346760"/>
            <a:ext cx="2497136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In-Flight Items Planned for Future</a:t>
            </a:r>
            <a:r>
              <a:rPr kumimoji="0" lang="en-US" sz="800" b="0" i="0" u="sng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Delivery</a:t>
            </a:r>
          </a:p>
          <a:p>
            <a:pPr marL="117475" marR="0" lvl="0" indent="-117475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CMM bundle (Planning): NPRR519, NPRR620, NPRR683, NPRR702, NPRR741, NPRR743, NPRR755, NPRR760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 smtClean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39653" y="3074049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10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/2 – 10/3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(Off-Cycle)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4588" y="3538330"/>
            <a:ext cx="1445612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/>
              <a:t>3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/18 – 3/19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608438" y="3065520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5/20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– 5/21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067668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7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/15 – 7/16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/11 – </a:t>
            </a:r>
            <a:r>
              <a:rPr lang="en-US" sz="1200" kern="0" dirty="0" smtClean="0"/>
              <a:t>11/12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84576" y="1400352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400089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2151914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9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/16 – 9/17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64644" y="3183463"/>
            <a:ext cx="1439495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/>
              <a:t>2/13 – NMMS Upgrade</a:t>
            </a:r>
            <a:endParaRPr kumimoji="0" lang="en-US" sz="900" i="0" u="non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6165238" y="727191"/>
            <a:ext cx="1362210" cy="1219148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Alternate Process 35"/>
          <p:cNvSpPr/>
          <p:nvPr/>
        </p:nvSpPr>
        <p:spPr>
          <a:xfrm>
            <a:off x="1642988" y="2056396"/>
            <a:ext cx="1486631" cy="229604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2016 Retail Project Results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80446"/>
              </p:ext>
            </p:extLst>
          </p:nvPr>
        </p:nvGraphicFramePr>
        <p:xfrm>
          <a:off x="228600" y="1066800"/>
          <a:ext cx="8763000" cy="4086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202"/>
                <a:gridCol w="2084798"/>
                <a:gridCol w="3429000"/>
              </a:tblGrid>
              <a:tr h="5352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Revision</a:t>
                      </a:r>
                      <a:r>
                        <a:rPr lang="en-US" baseline="0" dirty="0" smtClean="0"/>
                        <a:t>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Analysis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SCR786</a:t>
                      </a:r>
                    </a:p>
                    <a:p>
                      <a:r>
                        <a:rPr lang="en-US" sz="1200" dirty="0" smtClean="0"/>
                        <a:t>Retail Market Test Environment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$100k-$</a:t>
                      </a:r>
                      <a:r>
                        <a:rPr lang="en-US" dirty="0" smtClean="0"/>
                        <a:t>150k *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4-6 months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$95k  </a:t>
                      </a:r>
                      <a:r>
                        <a:rPr lang="en-US" dirty="0" smtClean="0"/>
                        <a:t>**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 months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RMGRR126</a:t>
                      </a:r>
                    </a:p>
                    <a:p>
                      <a:r>
                        <a:rPr lang="en-US" sz="1200" dirty="0" smtClean="0"/>
                        <a:t>Additional ERCOT Validations for CBCI File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$35k-$55k</a:t>
                      </a:r>
                    </a:p>
                    <a:p>
                      <a:pPr algn="ctr"/>
                      <a:r>
                        <a:rPr lang="en-US" dirty="0" smtClean="0"/>
                        <a:t>4-6 months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Delivered in July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RMGRR137</a:t>
                      </a:r>
                    </a:p>
                    <a:p>
                      <a:r>
                        <a:rPr lang="en-US" sz="1200" dirty="0" smtClean="0"/>
                        <a:t>Timeline and Completion Process for Correcting CBCI Files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/>
                        <a:t>No project required</a:t>
                      </a:r>
                      <a:endParaRPr lang="en-US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Delivered in July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RMGRR127</a:t>
                      </a:r>
                    </a:p>
                    <a:p>
                      <a:r>
                        <a:rPr lang="en-US" sz="1200" dirty="0" smtClean="0"/>
                        <a:t>Efficiencies for Acquisition Transfer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&lt;$10k O&amp;M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December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RMGRR140</a:t>
                      </a:r>
                    </a:p>
                    <a:p>
                      <a:r>
                        <a:rPr lang="en-US" sz="1200" dirty="0" smtClean="0"/>
                        <a:t>Efficiencies for Acquisition Transfer Process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&lt;$5k</a:t>
                      </a:r>
                      <a:r>
                        <a:rPr lang="en-US" baseline="0" dirty="0" smtClean="0"/>
                        <a:t> O&amp;M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December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6096000" y="5279061"/>
            <a:ext cx="2590800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** Project is not yet closed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so actual </a:t>
            </a:r>
            <a:r>
              <a:rPr kumimoji="0" lang="en-US" sz="1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spen</a:t>
            </a:r>
            <a:r>
              <a:rPr lang="en-US" sz="1000" b="0" kern="0" dirty="0" smtClean="0">
                <a:solidFill>
                  <a:srgbClr val="000000"/>
                </a:solidFill>
              </a:rPr>
              <a:t>ding includes remaining forecast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" name="TextBox 15"/>
          <p:cNvSpPr txBox="1">
            <a:spLocks noChangeArrowheads="1"/>
          </p:cNvSpPr>
          <p:nvPr/>
        </p:nvSpPr>
        <p:spPr bwMode="auto">
          <a:xfrm>
            <a:off x="3505200" y="5272292"/>
            <a:ext cx="2057400" cy="11695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</a:rPr>
              <a:t>* Original IA estimated at $1.5M-$2.5M for 1.5-3.0 years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solidFill>
                <a:srgbClr val="000000"/>
              </a:solidFill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</a:rPr>
              <a:t>Market and ERCOT worked out an alternative to achieve the majority of desired benefits at a reduced cost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Questions?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905000" y="2362200"/>
            <a:ext cx="69342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Any Questions?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639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42288</TotalTime>
  <Words>657</Words>
  <Application>Microsoft Office PowerPoint</Application>
  <PresentationFormat>On-screen Show (4:3)</PresentationFormat>
  <Paragraphs>329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2016 Release Results – Board Approved NPRRs / SCRs / xGRRs </vt:lpstr>
      <vt:lpstr>2017 Release Targets – Board Approved NPRRs / SCRs / xGRRs </vt:lpstr>
      <vt:lpstr>2016 Retail Project Results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400</cp:revision>
  <cp:lastPrinted>2016-11-02T20:37:31Z</cp:lastPrinted>
  <dcterms:created xsi:type="dcterms:W3CDTF">2016-01-21T15:20:31Z</dcterms:created>
  <dcterms:modified xsi:type="dcterms:W3CDTF">2017-01-05T19:40:02Z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