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74" r:id="rId8"/>
    <p:sldId id="276" r:id="rId9"/>
    <p:sldId id="275" r:id="rId10"/>
    <p:sldId id="279" r:id="rId11"/>
    <p:sldId id="277" r:id="rId12"/>
    <p:sldId id="280" r:id="rId13"/>
    <p:sldId id="26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eddy G." initials="GF" lastIdx="1" clrIdx="0">
    <p:extLst>
      <p:ext uri="{19B8F6BF-5375-455C-9EA6-DF929625EA0E}">
        <p15:presenceInfo xmlns:p15="http://schemas.microsoft.com/office/powerpoint/2012/main" userId="Freddy G." providerId="None"/>
      </p:ext>
    </p:extLst>
  </p:cmAuthor>
  <p:cmAuthor id="2" name="ERCOT" initials="GF" lastIdx="2" clrIdx="1">
    <p:extLst>
      <p:ext uri="{19B8F6BF-5375-455C-9EA6-DF929625EA0E}">
        <p15:presenceInfo xmlns:p15="http://schemas.microsoft.com/office/powerpoint/2012/main" userId="ERCOT" providerId="None"/>
      </p:ext>
    </p:extLst>
  </p:cmAuthor>
  <p:cmAuthor id="3" name="Rajagopalan, Sidharth" initials="RS" lastIdx="1" clrIdx="2">
    <p:extLst>
      <p:ext uri="{19B8F6BF-5375-455C-9EA6-DF929625EA0E}">
        <p15:presenceInfo xmlns:p15="http://schemas.microsoft.com/office/powerpoint/2012/main" userId="S-1-5-21-639947351-343809578-3807592339-188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2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52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8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1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ERCOT Black Start Enhancements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Sandip Sharma</a:t>
            </a:r>
            <a:endParaRPr lang="en-US" dirty="0"/>
          </a:p>
          <a:p>
            <a:r>
              <a:rPr lang="en-US" dirty="0" smtClean="0"/>
              <a:t>Manager, 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01/12/2017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449" y="1295400"/>
            <a:ext cx="8534400" cy="29718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Current Black-Start Procurement Process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Issues with </a:t>
            </a:r>
            <a:r>
              <a:rPr lang="en-US" sz="2400" dirty="0">
                <a:latin typeface="Calibri" panose="020F0502020204030204" pitchFamily="34" charset="0"/>
              </a:rPr>
              <a:t>Current </a:t>
            </a:r>
            <a:r>
              <a:rPr lang="en-US" sz="2400" dirty="0" smtClean="0">
                <a:latin typeface="Calibri" panose="020F0502020204030204" pitchFamily="34" charset="0"/>
              </a:rPr>
              <a:t>Procurement Process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Proposed </a:t>
            </a:r>
            <a:r>
              <a:rPr lang="en-US" sz="2400" dirty="0">
                <a:latin typeface="Calibri" panose="020F0502020204030204" pitchFamily="34" charset="0"/>
              </a:rPr>
              <a:t>Improvements</a:t>
            </a:r>
          </a:p>
          <a:p>
            <a:pPr marL="457200" lvl="1" indent="0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AutoShape 2" descr="Image result for weather map tex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07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Black-Start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005633"/>
          </a:xfrm>
        </p:spPr>
        <p:txBody>
          <a:bodyPr/>
          <a:lstStyle/>
          <a:p>
            <a:r>
              <a:rPr lang="en-US" sz="2000" dirty="0">
                <a:latin typeface="Calibri" panose="020F0502020204030204" pitchFamily="34" charset="0"/>
              </a:rPr>
              <a:t>Black Start is the procedure to recover from a total or partial shutdown of the transmission system which has caused an extensive loss of supplies.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342900" lvl="1" indent="-342900">
              <a:lnSpc>
                <a:spcPct val="113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The </a:t>
            </a:r>
            <a:r>
              <a:rPr lang="en-US" sz="2000" dirty="0">
                <a:latin typeface="Calibri" panose="020F0502020204030204" pitchFamily="34" charset="0"/>
              </a:rPr>
              <a:t>Black Start generator </a:t>
            </a:r>
            <a:r>
              <a:rPr lang="en-US" sz="2000" dirty="0" smtClean="0">
                <a:latin typeface="Calibri" panose="020F0502020204030204" pitchFamily="34" charset="0"/>
              </a:rPr>
              <a:t>is required </a:t>
            </a:r>
            <a:r>
              <a:rPr lang="en-US" sz="2000" dirty="0">
                <a:latin typeface="Calibri" panose="020F0502020204030204" pitchFamily="34" charset="0"/>
              </a:rPr>
              <a:t>to provide start up power to other power stations as the system restoration progresses and will eventually be required to synchronize to other power islands.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fontAlgn="base">
              <a:lnSpc>
                <a:spcPct val="113000"/>
              </a:lnSpc>
              <a:spcBef>
                <a:spcPts val="0"/>
              </a:spcBef>
            </a:pPr>
            <a:r>
              <a:rPr lang="en-US" sz="2000" dirty="0">
                <a:latin typeface="Calibri" panose="020F0502020204030204" pitchFamily="34" charset="0"/>
              </a:rPr>
              <a:t>In the event of a Black Start, the service requires the provider to:</a:t>
            </a:r>
          </a:p>
          <a:p>
            <a:pPr lvl="1" fontAlgn="base">
              <a:lnSpc>
                <a:spcPct val="113000"/>
              </a:lnSpc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</a:rPr>
              <a:t>Start up its main generator(s),</a:t>
            </a:r>
          </a:p>
          <a:p>
            <a:pPr lvl="1" fontAlgn="base">
              <a:lnSpc>
                <a:spcPct val="113000"/>
              </a:lnSpc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</a:rPr>
              <a:t>Carry out </a:t>
            </a:r>
            <a:r>
              <a:rPr lang="en-US" sz="1800" dirty="0" smtClean="0">
                <a:latin typeface="Calibri" panose="020F0502020204030204" pitchFamily="34" charset="0"/>
              </a:rPr>
              <a:t>in coordination with the TDSP initial </a:t>
            </a:r>
            <a:r>
              <a:rPr lang="en-US" sz="1800" dirty="0">
                <a:latin typeface="Calibri" panose="020F0502020204030204" pitchFamily="34" charset="0"/>
              </a:rPr>
              <a:t>energization of sections of the Transmission System and distribution network, and, </a:t>
            </a:r>
          </a:p>
          <a:p>
            <a:pPr lvl="1" fontAlgn="base">
              <a:lnSpc>
                <a:spcPct val="113000"/>
              </a:lnSpc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</a:rPr>
              <a:t>Support sufficient demand to create and control a stable power island. </a:t>
            </a: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The </a:t>
            </a:r>
            <a:r>
              <a:rPr lang="en-US" sz="2000" b="1" dirty="0">
                <a:latin typeface="Calibri" panose="020F0502020204030204" pitchFamily="34" charset="0"/>
              </a:rPr>
              <a:t>Black Start </a:t>
            </a:r>
            <a:r>
              <a:rPr lang="en-US" sz="2000" b="1" dirty="0" smtClean="0">
                <a:latin typeface="Calibri" panose="020F0502020204030204" pitchFamily="34" charset="0"/>
              </a:rPr>
              <a:t>Service (BSS) </a:t>
            </a:r>
            <a:r>
              <a:rPr lang="en-US" sz="2000" dirty="0" smtClean="0">
                <a:latin typeface="Calibri" panose="020F0502020204030204" pitchFamily="34" charset="0"/>
              </a:rPr>
              <a:t>is </a:t>
            </a:r>
            <a:r>
              <a:rPr lang="en-US" sz="2000" dirty="0">
                <a:latin typeface="Calibri" panose="020F0502020204030204" pitchFamily="34" charset="0"/>
              </a:rPr>
              <a:t>procured from generators that have the capability to start main blocks of generation from an on-site auxiliary generator, without reliance on external site supplies.</a:t>
            </a:r>
          </a:p>
          <a:p>
            <a:endParaRPr lang="en-US" sz="1600" dirty="0">
              <a:latin typeface="Calibri" panose="020F0502020204030204" pitchFamily="34" charset="0"/>
            </a:endParaRPr>
          </a:p>
          <a:p>
            <a:endParaRPr lang="en-US" sz="1600" dirty="0" smtClean="0">
              <a:latin typeface="Calibri" panose="020F0502020204030204" pitchFamily="34" charset="0"/>
            </a:endParaRPr>
          </a:p>
          <a:p>
            <a:endParaRPr lang="en-US" sz="2000" dirty="0" smtClean="0">
              <a:latin typeface="Calibri" panose="020F0502020204030204" pitchFamily="34" charset="0"/>
            </a:endParaRP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Current Black Start</a:t>
            </a:r>
            <a:r>
              <a:rPr lang="en-US" dirty="0"/>
              <a:t> Service </a:t>
            </a:r>
            <a:r>
              <a:rPr lang="en-US" dirty="0" smtClean="0"/>
              <a:t>Procurement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50292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Objective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Select a group of Black Start capable resources that meets all of the Black Start selection criteria with </a:t>
            </a:r>
            <a:r>
              <a:rPr lang="en-US" sz="2000" u="sng" dirty="0">
                <a:latin typeface="Calibri" panose="020F0502020204030204" pitchFamily="34" charset="0"/>
              </a:rPr>
              <a:t>minimum </a:t>
            </a:r>
            <a:r>
              <a:rPr lang="en-US" sz="2000" u="sng" dirty="0" smtClean="0">
                <a:latin typeface="Calibri" panose="020F0502020204030204" pitchFamily="34" charset="0"/>
              </a:rPr>
              <a:t>cost based upon the response to ERCOT RFP.</a:t>
            </a:r>
            <a:endParaRPr lang="en-US" sz="1800" dirty="0">
              <a:latin typeface="Calibri" panose="020F0502020204030204" pitchFamily="34" charset="0"/>
            </a:endParaRP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Selection </a:t>
            </a:r>
            <a:r>
              <a:rPr lang="en-US" sz="2000" dirty="0">
                <a:latin typeface="Calibri" panose="020F0502020204030204" pitchFamily="34" charset="0"/>
              </a:rPr>
              <a:t>criteria </a:t>
            </a:r>
            <a:r>
              <a:rPr lang="en-US" sz="2000" dirty="0" smtClean="0">
                <a:latin typeface="Calibri" panose="020F0502020204030204" pitchFamily="34" charset="0"/>
              </a:rPr>
              <a:t>includes</a:t>
            </a:r>
          </a:p>
          <a:p>
            <a:pPr lvl="2"/>
            <a:r>
              <a:rPr lang="en-US" sz="1600" dirty="0" smtClean="0">
                <a:latin typeface="Calibri" panose="020F0502020204030204" pitchFamily="34" charset="0"/>
              </a:rPr>
              <a:t>Analysis of Bids using MATLAB program (multiple runs)</a:t>
            </a:r>
          </a:p>
          <a:p>
            <a:pPr lvl="2"/>
            <a:r>
              <a:rPr lang="en-US" sz="1600" dirty="0" smtClean="0">
                <a:latin typeface="Calibri" panose="020F0502020204030204" pitchFamily="34" charset="0"/>
              </a:rPr>
              <a:t>Simulated </a:t>
            </a:r>
            <a:r>
              <a:rPr lang="en-US" sz="1600" dirty="0">
                <a:latin typeface="Calibri" panose="020F0502020204030204" pitchFamily="34" charset="0"/>
              </a:rPr>
              <a:t>restoration of </a:t>
            </a:r>
            <a:r>
              <a:rPr lang="en-US" sz="1600" dirty="0" smtClean="0">
                <a:latin typeface="Calibri" panose="020F0502020204030204" pitchFamily="34" charset="0"/>
              </a:rPr>
              <a:t>near peak </a:t>
            </a:r>
            <a:r>
              <a:rPr lang="en-US" sz="1600" dirty="0">
                <a:latin typeface="Calibri" panose="020F0502020204030204" pitchFamily="34" charset="0"/>
              </a:rPr>
              <a:t>load (68,500 MW</a:t>
            </a:r>
            <a:r>
              <a:rPr lang="en-US" sz="1600" dirty="0" smtClean="0">
                <a:latin typeface="Calibri" panose="020F0502020204030204" pitchFamily="34" charset="0"/>
              </a:rPr>
              <a:t>)</a:t>
            </a:r>
            <a:endParaRPr lang="en-US" sz="1600" dirty="0">
              <a:latin typeface="Calibri" panose="020F0502020204030204" pitchFamily="34" charset="0"/>
            </a:endParaRPr>
          </a:p>
          <a:p>
            <a:pPr lvl="2">
              <a:lnSpc>
                <a:spcPct val="114000"/>
              </a:lnSpc>
            </a:pPr>
            <a:r>
              <a:rPr lang="en-US" sz="1600" dirty="0" smtClean="0">
                <a:latin typeface="Calibri" panose="020F0502020204030204" pitchFamily="34" charset="0"/>
              </a:rPr>
              <a:t>Proximity </a:t>
            </a:r>
            <a:r>
              <a:rPr lang="en-US" sz="1600" dirty="0">
                <a:latin typeface="Calibri" panose="020F0502020204030204" pitchFamily="34" charset="0"/>
              </a:rPr>
              <a:t>to load centers/nuclear power plants/gas </a:t>
            </a:r>
            <a:r>
              <a:rPr lang="en-US" sz="1600" dirty="0" smtClean="0">
                <a:latin typeface="Calibri" panose="020F0502020204030204" pitchFamily="34" charset="0"/>
              </a:rPr>
              <a:t>pipelines</a:t>
            </a:r>
          </a:p>
          <a:p>
            <a:pPr lvl="3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latin typeface="Calibri" panose="020F0502020204030204" pitchFamily="34" charset="0"/>
              </a:rPr>
              <a:t>Expected restoration of off-site power to nuclear units within 4 </a:t>
            </a:r>
            <a:r>
              <a:rPr lang="en-US" sz="1400" dirty="0" smtClean="0">
                <a:latin typeface="Calibri" panose="020F0502020204030204" pitchFamily="34" charset="0"/>
              </a:rPr>
              <a:t>hours</a:t>
            </a:r>
            <a:endParaRPr lang="en-US" sz="1400" dirty="0">
              <a:latin typeface="Calibri" panose="020F0502020204030204" pitchFamily="34" charset="0"/>
            </a:endParaRPr>
          </a:p>
          <a:p>
            <a:pPr lvl="2">
              <a:lnSpc>
                <a:spcPct val="114000"/>
              </a:lnSpc>
            </a:pPr>
            <a:r>
              <a:rPr lang="en-US" sz="1600" dirty="0" smtClean="0">
                <a:latin typeface="Calibri" panose="020F0502020204030204" pitchFamily="34" charset="0"/>
              </a:rPr>
              <a:t>Availability </a:t>
            </a:r>
            <a:r>
              <a:rPr lang="en-US" sz="1600" dirty="0">
                <a:latin typeface="Calibri" panose="020F0502020204030204" pitchFamily="34" charset="0"/>
              </a:rPr>
              <a:t>of strong transmission network (restoration corridors)</a:t>
            </a:r>
          </a:p>
          <a:p>
            <a:pPr marL="285750" indent="-285750">
              <a:lnSpc>
                <a:spcPct val="114000"/>
              </a:lnSpc>
            </a:pPr>
            <a:r>
              <a:rPr lang="en-US" sz="2400" dirty="0" smtClean="0">
                <a:latin typeface="Calibri" panose="020F0502020204030204" pitchFamily="34" charset="0"/>
              </a:rPr>
              <a:t>Biennial procurement process</a:t>
            </a:r>
          </a:p>
          <a:p>
            <a:pPr marL="285750" indent="-285750">
              <a:lnSpc>
                <a:spcPct val="114000"/>
              </a:lnSpc>
            </a:pPr>
            <a:r>
              <a:rPr lang="en-US" sz="2400" dirty="0" smtClean="0">
                <a:latin typeface="Calibri" panose="020F0502020204030204" pitchFamily="34" charset="0"/>
              </a:rPr>
              <a:t>Up </a:t>
            </a:r>
            <a:r>
              <a:rPr lang="en-US" sz="2400" dirty="0">
                <a:latin typeface="Calibri" panose="020F0502020204030204" pitchFamily="34" charset="0"/>
              </a:rPr>
              <a:t>to 18 black start units procured in the past</a:t>
            </a:r>
          </a:p>
          <a:p>
            <a:pPr marL="285750" indent="-285750">
              <a:lnSpc>
                <a:spcPct val="114000"/>
              </a:lnSpc>
            </a:pPr>
            <a:r>
              <a:rPr lang="en-US" sz="2400" dirty="0">
                <a:latin typeface="Calibri" panose="020F0502020204030204" pitchFamily="34" charset="0"/>
              </a:rPr>
              <a:t>Most recent procurement cycle procured 14 </a:t>
            </a:r>
            <a:r>
              <a:rPr lang="en-US" sz="2400" dirty="0" smtClean="0">
                <a:latin typeface="Calibri" panose="020F0502020204030204" pitchFamily="34" charset="0"/>
              </a:rPr>
              <a:t>units</a:t>
            </a:r>
          </a:p>
          <a:p>
            <a:pPr marL="285750" indent="-285750">
              <a:lnSpc>
                <a:spcPct val="114000"/>
              </a:lnSpc>
            </a:pP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AutoShape 2" descr="Image result for weather map tex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85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b="1" dirty="0" err="1" smtClean="0">
                <a:solidFill>
                  <a:schemeClr val="accent1"/>
                </a:solidFill>
              </a:rPr>
              <a:t>Nexant</a:t>
            </a:r>
            <a:r>
              <a:rPr lang="en-US" b="1" dirty="0" smtClean="0">
                <a:solidFill>
                  <a:schemeClr val="accent1"/>
                </a:solidFill>
              </a:rPr>
              <a:t> Study - Issues with Current Process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10200"/>
          </a:xfrm>
        </p:spPr>
        <p:txBody>
          <a:bodyPr/>
          <a:lstStyle/>
          <a:p>
            <a:pPr lvl="0">
              <a:lnSpc>
                <a:spcPct val="114000"/>
              </a:lnSpc>
            </a:pPr>
            <a:r>
              <a:rPr lang="en-US" sz="1800" dirty="0" smtClean="0">
                <a:latin typeface="Calibri" panose="020F0502020204030204" pitchFamily="34" charset="0"/>
              </a:rPr>
              <a:t>Reduced interest in BSS contracts. Reasons for </a:t>
            </a:r>
            <a:r>
              <a:rPr lang="en-US" sz="1800" dirty="0">
                <a:latin typeface="Calibri" panose="020F0502020204030204" pitchFamily="34" charset="0"/>
              </a:rPr>
              <a:t>reduced interest in bidding for Black Start contracts – </a:t>
            </a:r>
          </a:p>
          <a:p>
            <a:pPr lvl="1">
              <a:lnSpc>
                <a:spcPct val="114000"/>
              </a:lnSpc>
            </a:pPr>
            <a:r>
              <a:rPr lang="en-US" sz="1600" dirty="0">
                <a:latin typeface="Calibri" panose="020F0502020204030204" pitchFamily="34" charset="0"/>
              </a:rPr>
              <a:t>Prohibitive entry/set-up </a:t>
            </a:r>
            <a:r>
              <a:rPr lang="en-US" sz="1600" dirty="0" smtClean="0">
                <a:latin typeface="Calibri" panose="020F0502020204030204" pitchFamily="34" charset="0"/>
              </a:rPr>
              <a:t>costs</a:t>
            </a:r>
            <a:endParaRPr lang="en-US" sz="1600" dirty="0">
              <a:latin typeface="Calibri" panose="020F0502020204030204" pitchFamily="34" charset="0"/>
            </a:endParaRPr>
          </a:p>
          <a:p>
            <a:pPr lvl="1">
              <a:lnSpc>
                <a:spcPct val="114000"/>
              </a:lnSpc>
            </a:pPr>
            <a:r>
              <a:rPr lang="en-US" sz="1600" dirty="0" smtClean="0">
                <a:latin typeface="Calibri" panose="020F0502020204030204" pitchFamily="34" charset="0"/>
              </a:rPr>
              <a:t>Topology Changes</a:t>
            </a:r>
          </a:p>
          <a:p>
            <a:pPr lvl="1">
              <a:lnSpc>
                <a:spcPct val="114000"/>
              </a:lnSpc>
            </a:pPr>
            <a:r>
              <a:rPr lang="en-US" sz="1600" dirty="0" smtClean="0">
                <a:latin typeface="Calibri" panose="020F0502020204030204" pitchFamily="34" charset="0"/>
              </a:rPr>
              <a:t>Prohibitive </a:t>
            </a:r>
            <a:r>
              <a:rPr lang="en-US" sz="1600" dirty="0">
                <a:latin typeface="Calibri" panose="020F0502020204030204" pitchFamily="34" charset="0"/>
              </a:rPr>
              <a:t>costs of NERC CIP compliance, etc.</a:t>
            </a:r>
          </a:p>
          <a:p>
            <a:pPr lvl="0">
              <a:lnSpc>
                <a:spcPct val="114000"/>
              </a:lnSpc>
            </a:pPr>
            <a:r>
              <a:rPr lang="en-US" sz="1800" dirty="0" smtClean="0">
                <a:latin typeface="Calibri" panose="020F0502020204030204" pitchFamily="34" charset="0"/>
              </a:rPr>
              <a:t>No </a:t>
            </a:r>
            <a:r>
              <a:rPr lang="en-US" sz="1800" dirty="0">
                <a:latin typeface="Calibri" panose="020F0502020204030204" pitchFamily="34" charset="0"/>
              </a:rPr>
              <a:t>clear reasoning for the number of islands employed other than historical and the </a:t>
            </a:r>
            <a:r>
              <a:rPr lang="en-US" sz="1800" dirty="0" smtClean="0">
                <a:latin typeface="Calibri" panose="020F0502020204030204" pitchFamily="34" charset="0"/>
              </a:rPr>
              <a:t>number of procured resources </a:t>
            </a:r>
          </a:p>
          <a:p>
            <a:pPr lvl="0">
              <a:lnSpc>
                <a:spcPct val="114000"/>
              </a:lnSpc>
            </a:pPr>
            <a:r>
              <a:rPr lang="en-US" sz="1800" dirty="0" smtClean="0">
                <a:latin typeface="Calibri" panose="020F0502020204030204" pitchFamily="34" charset="0"/>
              </a:rPr>
              <a:t>Non-optimizing </a:t>
            </a:r>
            <a:r>
              <a:rPr lang="en-US" sz="1800" dirty="0">
                <a:latin typeface="Calibri" panose="020F0502020204030204" pitchFamily="34" charset="0"/>
              </a:rPr>
              <a:t>analysis tools for BSS</a:t>
            </a:r>
          </a:p>
          <a:p>
            <a:pPr lvl="1">
              <a:lnSpc>
                <a:spcPct val="114000"/>
              </a:lnSpc>
            </a:pPr>
            <a:r>
              <a:rPr lang="en-US" sz="1600" dirty="0">
                <a:latin typeface="Calibri" panose="020F0502020204030204" pitchFamily="34" charset="0"/>
              </a:rPr>
              <a:t>Non-optimized Black Start cranking sequence</a:t>
            </a:r>
          </a:p>
          <a:p>
            <a:pPr lvl="1">
              <a:lnSpc>
                <a:spcPct val="114000"/>
              </a:lnSpc>
            </a:pPr>
            <a:r>
              <a:rPr lang="en-US" sz="1600" dirty="0" smtClean="0">
                <a:latin typeface="Calibri" panose="020F0502020204030204" pitchFamily="34" charset="0"/>
              </a:rPr>
              <a:t>Lack </a:t>
            </a:r>
            <a:r>
              <a:rPr lang="en-US" sz="1600" dirty="0">
                <a:latin typeface="Calibri" panose="020F0502020204030204" pitchFamily="34" charset="0"/>
              </a:rPr>
              <a:t>of power flow solution in BSS analysis tool</a:t>
            </a:r>
            <a:endParaRPr lang="en-US" sz="2400" dirty="0"/>
          </a:p>
          <a:p>
            <a:pPr>
              <a:lnSpc>
                <a:spcPct val="114000"/>
              </a:lnSpc>
            </a:pPr>
            <a:r>
              <a:rPr lang="en-US" sz="1800" dirty="0">
                <a:latin typeface="Calibri" panose="020F0502020204030204" pitchFamily="34" charset="0"/>
              </a:rPr>
              <a:t>Potentially procure unit that are in unhelpful location</a:t>
            </a:r>
          </a:p>
          <a:p>
            <a:pPr>
              <a:lnSpc>
                <a:spcPct val="114000"/>
              </a:lnSpc>
            </a:pPr>
            <a:r>
              <a:rPr lang="en-US" sz="1800" dirty="0">
                <a:latin typeface="Calibri" panose="020F0502020204030204" pitchFamily="34" charset="0"/>
              </a:rPr>
              <a:t>Biennial</a:t>
            </a: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1800" dirty="0" smtClean="0">
                <a:latin typeface="Calibri" panose="020F0502020204030204" pitchFamily="34" charset="0"/>
              </a:rPr>
              <a:t>selections </a:t>
            </a:r>
            <a:r>
              <a:rPr lang="en-US" sz="1800" dirty="0">
                <a:latin typeface="Calibri" panose="020F0502020204030204" pitchFamily="34" charset="0"/>
              </a:rPr>
              <a:t>are same due to limited number of bids</a:t>
            </a:r>
          </a:p>
          <a:p>
            <a:pPr>
              <a:lnSpc>
                <a:spcPct val="114000"/>
              </a:lnSpc>
            </a:pPr>
            <a:r>
              <a:rPr lang="en-US" sz="1800" dirty="0" smtClean="0">
                <a:latin typeface="Calibri" panose="020F0502020204030204" pitchFamily="34" charset="0"/>
              </a:rPr>
              <a:t>Two </a:t>
            </a:r>
            <a:r>
              <a:rPr lang="en-US" sz="1800" dirty="0">
                <a:latin typeface="Calibri" panose="020F0502020204030204" pitchFamily="34" charset="0"/>
              </a:rPr>
              <a:t>year contract is insufficient time for units to recover the cost of adding Black-Start </a:t>
            </a:r>
            <a:r>
              <a:rPr lang="en-US" sz="1800" dirty="0" smtClean="0">
                <a:latin typeface="Calibri" panose="020F0502020204030204" pitchFamily="34" charset="0"/>
              </a:rPr>
              <a:t>capability </a:t>
            </a:r>
            <a:endParaRPr lang="en-US" sz="1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1600" dirty="0" smtClean="0">
              <a:latin typeface="Calibri" panose="020F0502020204030204" pitchFamily="34" charset="0"/>
            </a:endParaRPr>
          </a:p>
          <a:p>
            <a:pPr lvl="1"/>
            <a:endParaRPr lang="en-US" sz="1600" dirty="0" smtClean="0"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29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err="1" smtClean="0"/>
              <a:t>Nexant</a:t>
            </a:r>
            <a:r>
              <a:rPr lang="en-US" dirty="0" smtClean="0"/>
              <a:t> Study - Proposed </a:t>
            </a:r>
            <a:r>
              <a:rPr lang="en-US" b="1" dirty="0" smtClean="0">
                <a:solidFill>
                  <a:schemeClr val="accent1"/>
                </a:solidFill>
              </a:rPr>
              <a:t>Improvements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410200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>
                <a:latin typeface="Calibri" panose="020F0502020204030204" pitchFamily="34" charset="0"/>
              </a:rPr>
              <a:t>Defining </a:t>
            </a:r>
            <a:r>
              <a:rPr lang="en-US" sz="1800" dirty="0">
                <a:latin typeface="Calibri" panose="020F0502020204030204" pitchFamily="34" charset="0"/>
              </a:rPr>
              <a:t>islands in a way that leads to faster load recovery rather than in reaction to unit selection.  Items to consider – 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Load </a:t>
            </a:r>
            <a:r>
              <a:rPr lang="en-US" sz="1400" dirty="0" smtClean="0">
                <a:latin typeface="Calibri" panose="020F0502020204030204" pitchFamily="34" charset="0"/>
              </a:rPr>
              <a:t>centers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400" dirty="0" smtClean="0">
                <a:latin typeface="Calibri" panose="020F0502020204030204" pitchFamily="34" charset="0"/>
              </a:rPr>
              <a:t>Proximity to nuclear power plant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400" dirty="0" smtClean="0">
                <a:latin typeface="Calibri" panose="020F0502020204030204" pitchFamily="34" charset="0"/>
              </a:rPr>
              <a:t>System </a:t>
            </a:r>
            <a:r>
              <a:rPr lang="en-US" sz="1400" dirty="0">
                <a:latin typeface="Calibri" panose="020F0502020204030204" pitchFamily="34" charset="0"/>
              </a:rPr>
              <a:t>topology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400" dirty="0" smtClean="0">
                <a:latin typeface="Calibri" panose="020F0502020204030204" pitchFamily="34" charset="0"/>
              </a:rPr>
              <a:t>If </a:t>
            </a:r>
            <a:r>
              <a:rPr lang="en-US" sz="1400" dirty="0">
                <a:latin typeface="Calibri" panose="020F0502020204030204" pitchFamily="34" charset="0"/>
              </a:rPr>
              <a:t>islands cross TSP boundaries, coordination requirements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Sync-check relay </a:t>
            </a:r>
            <a:r>
              <a:rPr lang="en-US" sz="1400" dirty="0" smtClean="0">
                <a:latin typeface="Calibri" panose="020F0502020204030204" pitchFamily="34" charset="0"/>
              </a:rPr>
              <a:t>locations</a:t>
            </a:r>
            <a:endParaRPr lang="en-US" sz="1800" dirty="0" smtClean="0">
              <a:latin typeface="Calibri" panose="020F0502020204030204" pitchFamily="34" charset="0"/>
            </a:endParaRPr>
          </a:p>
          <a:p>
            <a:pPr marL="457200" indent="-457200">
              <a:lnSpc>
                <a:spcPct val="114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>
                <a:latin typeface="Calibri" panose="020F0502020204030204" pitchFamily="34" charset="0"/>
              </a:rPr>
              <a:t>Conducting a Black Start Capability </a:t>
            </a:r>
            <a:r>
              <a:rPr lang="en-US" sz="1800" dirty="0">
                <a:latin typeface="Calibri" panose="020F0502020204030204" pitchFamily="34" charset="0"/>
              </a:rPr>
              <a:t>study of the system </a:t>
            </a:r>
            <a:r>
              <a:rPr lang="en-US" sz="1800" dirty="0" smtClean="0">
                <a:latin typeface="Calibri" panose="020F0502020204030204" pitchFamily="34" charset="0"/>
              </a:rPr>
              <a:t>with </a:t>
            </a:r>
            <a:r>
              <a:rPr lang="en-US" sz="1800" dirty="0">
                <a:latin typeface="Calibri" panose="020F0502020204030204" pitchFamily="34" charset="0"/>
              </a:rPr>
              <a:t>the aim of generating a ranking of </a:t>
            </a:r>
            <a:r>
              <a:rPr lang="en-US" sz="1800" dirty="0" smtClean="0">
                <a:latin typeface="Calibri" panose="020F0502020204030204" pitchFamily="34" charset="0"/>
              </a:rPr>
              <a:t>resources.</a:t>
            </a:r>
          </a:p>
          <a:p>
            <a:pPr marL="457200" indent="-457200">
              <a:lnSpc>
                <a:spcPct val="114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>
                <a:latin typeface="Calibri" panose="020F0502020204030204" pitchFamily="34" charset="0"/>
              </a:rPr>
              <a:t>Use an optimizing software to determine the cranking sequence in coordination with the TSPs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400" dirty="0" smtClean="0">
                <a:latin typeface="Calibri" panose="020F0502020204030204" pitchFamily="34" charset="0"/>
              </a:rPr>
              <a:t>Optimal </a:t>
            </a:r>
            <a:r>
              <a:rPr lang="en-US" sz="1400" dirty="0">
                <a:latin typeface="Calibri" panose="020F0502020204030204" pitchFamily="34" charset="0"/>
              </a:rPr>
              <a:t>Black Start Capability (OBC) tool from </a:t>
            </a:r>
            <a:r>
              <a:rPr lang="en-US" sz="1400" dirty="0" smtClean="0">
                <a:latin typeface="Calibri" panose="020F0502020204030204" pitchFamily="34" charset="0"/>
              </a:rPr>
              <a:t>Electric Power Research Institute (EPRI)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Select primary and alternative Black Start units based on </a:t>
            </a:r>
            <a:r>
              <a:rPr lang="en-US" sz="1400" dirty="0" smtClean="0">
                <a:latin typeface="Calibri" panose="020F0502020204030204" pitchFamily="34" charset="0"/>
              </a:rPr>
              <a:t>locations 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Valid power flow solution of intermediate system states with no </a:t>
            </a:r>
            <a:r>
              <a:rPr lang="en-US" sz="1400" dirty="0" smtClean="0">
                <a:latin typeface="Calibri" panose="020F0502020204030204" pitchFamily="34" charset="0"/>
              </a:rPr>
              <a:t>violations</a:t>
            </a:r>
          </a:p>
          <a:p>
            <a:pPr marL="457200" indent="-457200">
              <a:lnSpc>
                <a:spcPct val="114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</a:rPr>
              <a:t>Implement incentives for resources willing </a:t>
            </a:r>
            <a:r>
              <a:rPr lang="en-US" sz="1800" dirty="0" smtClean="0">
                <a:latin typeface="Calibri" panose="020F0502020204030204" pitchFamily="34" charset="0"/>
              </a:rPr>
              <a:t>to participate in Black-Start Service</a:t>
            </a:r>
            <a:endParaRPr lang="en-US" sz="1800" dirty="0">
              <a:latin typeface="Calibri" panose="020F0502020204030204" pitchFamily="34" charset="0"/>
            </a:endParaRPr>
          </a:p>
          <a:p>
            <a:pPr lvl="1" indent="-342900">
              <a:lnSpc>
                <a:spcPct val="114000"/>
              </a:lnSpc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Changing the black start (BS) procurement cycle to a longer period to allow for better confidence in return on investment. </a:t>
            </a:r>
            <a:endParaRPr lang="en-US" sz="1200" dirty="0">
              <a:latin typeface="Calibri" panose="020F0502020204030204" pitchFamily="34" charset="0"/>
            </a:endParaRPr>
          </a:p>
          <a:p>
            <a:pPr lvl="1">
              <a:lnSpc>
                <a:spcPct val="114000"/>
              </a:lnSpc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56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57800"/>
          </a:xfrm>
        </p:spPr>
        <p:txBody>
          <a:bodyPr/>
          <a:lstStyle/>
          <a:p>
            <a:pPr marL="457200" indent="-457200">
              <a:lnSpc>
                <a:spcPct val="113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000" dirty="0" smtClean="0">
                <a:latin typeface="Calibri" panose="020F0502020204030204" pitchFamily="34" charset="0"/>
              </a:rPr>
              <a:t>Complete </a:t>
            </a:r>
            <a:r>
              <a:rPr lang="en-US" sz="2000" dirty="0">
                <a:latin typeface="Calibri" panose="020F0502020204030204" pitchFamily="34" charset="0"/>
              </a:rPr>
              <a:t>system restoration studies with all </a:t>
            </a:r>
            <a:r>
              <a:rPr lang="en-US" sz="2000" dirty="0" smtClean="0">
                <a:latin typeface="Calibri" panose="020F0502020204030204" pitchFamily="34" charset="0"/>
              </a:rPr>
              <a:t>potential</a:t>
            </a:r>
            <a:r>
              <a:rPr lang="en-US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</a:rPr>
              <a:t>resources </a:t>
            </a:r>
            <a:r>
              <a:rPr lang="en-US" sz="2000" dirty="0">
                <a:latin typeface="Calibri" panose="020F0502020204030204" pitchFamily="34" charset="0"/>
              </a:rPr>
              <a:t>to short list the most optimal set(s) of black start units for each island.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457200" indent="-457200">
              <a:lnSpc>
                <a:spcPct val="113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000" dirty="0" smtClean="0">
                <a:latin typeface="Calibri" panose="020F0502020204030204" pitchFamily="34" charset="0"/>
              </a:rPr>
              <a:t>Publish </a:t>
            </a:r>
            <a:r>
              <a:rPr lang="en-US" sz="2000" dirty="0">
                <a:latin typeface="Calibri" panose="020F0502020204030204" pitchFamily="34" charset="0"/>
              </a:rPr>
              <a:t>the study results and the list of resources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457200" lvl="0" indent="-457200">
              <a:lnSpc>
                <a:spcPct val="113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000" dirty="0" smtClean="0">
                <a:latin typeface="Calibri" panose="020F0502020204030204" pitchFamily="34" charset="0"/>
              </a:rPr>
              <a:t>File </a:t>
            </a:r>
            <a:r>
              <a:rPr lang="en-US" sz="2000" dirty="0">
                <a:latin typeface="Calibri" panose="020F0502020204030204" pitchFamily="34" charset="0"/>
              </a:rPr>
              <a:t>NPRR to change the procurement </a:t>
            </a:r>
            <a:r>
              <a:rPr lang="en-US" sz="2000" dirty="0" smtClean="0">
                <a:latin typeface="Calibri" panose="020F0502020204030204" pitchFamily="34" charset="0"/>
              </a:rPr>
              <a:t>cycle</a:t>
            </a:r>
            <a:endParaRPr lang="en-US" sz="1800" dirty="0" smtClean="0"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12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9295" y="2743200"/>
            <a:ext cx="39934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Questions?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098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</TotalTime>
  <Words>592</Words>
  <Application>Microsoft Office PowerPoint</Application>
  <PresentationFormat>On-screen Show (4:3)</PresentationFormat>
  <Paragraphs>76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1_Custom Design</vt:lpstr>
      <vt:lpstr>Office Theme</vt:lpstr>
      <vt:lpstr>Custom Design</vt:lpstr>
      <vt:lpstr>PowerPoint Presentation</vt:lpstr>
      <vt:lpstr>Overview</vt:lpstr>
      <vt:lpstr>What is Black-Start Service</vt:lpstr>
      <vt:lpstr>Current Black Start Service Procurement</vt:lpstr>
      <vt:lpstr>Nexant Study - Issues with Current Process</vt:lpstr>
      <vt:lpstr>Nexant Study - Proposed Improvements</vt:lpstr>
      <vt:lpstr>Next Steps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SS</cp:lastModifiedBy>
  <cp:revision>57</cp:revision>
  <cp:lastPrinted>2016-01-21T20:53:15Z</cp:lastPrinted>
  <dcterms:created xsi:type="dcterms:W3CDTF">2016-01-21T15:20:31Z</dcterms:created>
  <dcterms:modified xsi:type="dcterms:W3CDTF">2017-01-05T22:24:22Z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