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63" r:id="rId2"/>
    <p:sldMasterId id="2147483676" r:id="rId3"/>
  </p:sldMasterIdLst>
  <p:notesMasterIdLst>
    <p:notesMasterId r:id="rId11"/>
  </p:notesMasterIdLst>
  <p:handoutMasterIdLst>
    <p:handoutMasterId r:id="rId12"/>
  </p:handoutMasterIdLst>
  <p:sldIdLst>
    <p:sldId id="367" r:id="rId4"/>
    <p:sldId id="375" r:id="rId5"/>
    <p:sldId id="376" r:id="rId6"/>
    <p:sldId id="377" r:id="rId7"/>
    <p:sldId id="378" r:id="rId8"/>
    <p:sldId id="368" r:id="rId9"/>
    <p:sldId id="369" r:id="rId10"/>
  </p:sldIdLst>
  <p:sldSz cx="9144000" cy="6858000" type="screen4x3"/>
  <p:notesSz cx="6858000" cy="9180513"/>
  <p:defaultTextStyle>
    <a:defPPr>
      <a:defRPr lang="en-US"/>
    </a:defPPr>
    <a:lvl1pPr algn="l" rtl="0" fontAlgn="base">
      <a:spcBef>
        <a:spcPct val="0"/>
      </a:spcBef>
      <a:spcAft>
        <a:spcPct val="0"/>
      </a:spcAft>
      <a:defRPr b="1" kern="1200">
        <a:solidFill>
          <a:schemeClr val="tx1"/>
        </a:solidFill>
        <a:latin typeface="Times New Roman" pitchFamily="18" charset="0"/>
        <a:ea typeface="+mn-ea"/>
        <a:cs typeface="+mn-cs"/>
      </a:defRPr>
    </a:lvl1pPr>
    <a:lvl2pPr marL="457200" algn="l" rtl="0" fontAlgn="base">
      <a:spcBef>
        <a:spcPct val="0"/>
      </a:spcBef>
      <a:spcAft>
        <a:spcPct val="0"/>
      </a:spcAft>
      <a:defRPr b="1" kern="1200">
        <a:solidFill>
          <a:schemeClr val="tx1"/>
        </a:solidFill>
        <a:latin typeface="Times New Roman" pitchFamily="18" charset="0"/>
        <a:ea typeface="+mn-ea"/>
        <a:cs typeface="+mn-cs"/>
      </a:defRPr>
    </a:lvl2pPr>
    <a:lvl3pPr marL="914400" algn="l" rtl="0" fontAlgn="base">
      <a:spcBef>
        <a:spcPct val="0"/>
      </a:spcBef>
      <a:spcAft>
        <a:spcPct val="0"/>
      </a:spcAft>
      <a:defRPr b="1" kern="1200">
        <a:solidFill>
          <a:schemeClr val="tx1"/>
        </a:solidFill>
        <a:latin typeface="Times New Roman" pitchFamily="18" charset="0"/>
        <a:ea typeface="+mn-ea"/>
        <a:cs typeface="+mn-cs"/>
      </a:defRPr>
    </a:lvl3pPr>
    <a:lvl4pPr marL="1371600" algn="l" rtl="0" fontAlgn="base">
      <a:spcBef>
        <a:spcPct val="0"/>
      </a:spcBef>
      <a:spcAft>
        <a:spcPct val="0"/>
      </a:spcAft>
      <a:defRPr b="1" kern="1200">
        <a:solidFill>
          <a:schemeClr val="tx1"/>
        </a:solidFill>
        <a:latin typeface="Times New Roman" pitchFamily="18" charset="0"/>
        <a:ea typeface="+mn-ea"/>
        <a:cs typeface="+mn-cs"/>
      </a:defRPr>
    </a:lvl4pPr>
    <a:lvl5pPr marL="1828800" algn="l" rtl="0" fontAlgn="base">
      <a:spcBef>
        <a:spcPct val="0"/>
      </a:spcBef>
      <a:spcAft>
        <a:spcPct val="0"/>
      </a:spcAft>
      <a:defRPr b="1" kern="1200">
        <a:solidFill>
          <a:schemeClr val="tx1"/>
        </a:solidFill>
        <a:latin typeface="Times New Roman" pitchFamily="18" charset="0"/>
        <a:ea typeface="+mn-ea"/>
        <a:cs typeface="+mn-cs"/>
      </a:defRPr>
    </a:lvl5pPr>
    <a:lvl6pPr marL="2286000" algn="l" defTabSz="914400" rtl="0" eaLnBrk="1" latinLnBrk="0" hangingPunct="1">
      <a:defRPr b="1" kern="1200">
        <a:solidFill>
          <a:schemeClr val="tx1"/>
        </a:solidFill>
        <a:latin typeface="Times New Roman" pitchFamily="18" charset="0"/>
        <a:ea typeface="+mn-ea"/>
        <a:cs typeface="+mn-cs"/>
      </a:defRPr>
    </a:lvl6pPr>
    <a:lvl7pPr marL="2743200" algn="l" defTabSz="914400" rtl="0" eaLnBrk="1" latinLnBrk="0" hangingPunct="1">
      <a:defRPr b="1" kern="1200">
        <a:solidFill>
          <a:schemeClr val="tx1"/>
        </a:solidFill>
        <a:latin typeface="Times New Roman" pitchFamily="18" charset="0"/>
        <a:ea typeface="+mn-ea"/>
        <a:cs typeface="+mn-cs"/>
      </a:defRPr>
    </a:lvl7pPr>
    <a:lvl8pPr marL="3200400" algn="l" defTabSz="914400" rtl="0" eaLnBrk="1" latinLnBrk="0" hangingPunct="1">
      <a:defRPr b="1" kern="1200">
        <a:solidFill>
          <a:schemeClr val="tx1"/>
        </a:solidFill>
        <a:latin typeface="Times New Roman" pitchFamily="18" charset="0"/>
        <a:ea typeface="+mn-ea"/>
        <a:cs typeface="+mn-cs"/>
      </a:defRPr>
    </a:lvl8pPr>
    <a:lvl9pPr marL="3657600" algn="l" defTabSz="914400" rtl="0" eaLnBrk="1" latinLnBrk="0" hangingPunct="1">
      <a:defRPr b="1"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3300"/>
    <a:srgbClr val="EAEAEA"/>
    <a:srgbClr val="008000"/>
    <a:srgbClr val="000099"/>
    <a:srgbClr val="FFFF66"/>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00" autoAdjust="0"/>
    <p:restoredTop sz="94605" autoAdjust="0"/>
  </p:normalViewPr>
  <p:slideViewPr>
    <p:cSldViewPr>
      <p:cViewPr>
        <p:scale>
          <a:sx n="70" d="100"/>
          <a:sy n="70" d="100"/>
        </p:scale>
        <p:origin x="-234" y="-570"/>
      </p:cViewPr>
      <p:guideLst>
        <p:guide orient="horz" pos="2160"/>
        <p:guide pos="2880"/>
      </p:guideLst>
    </p:cSldViewPr>
  </p:slideViewPr>
  <p:outlineViewPr>
    <p:cViewPr>
      <p:scale>
        <a:sx n="50" d="100"/>
        <a:sy n="50" d="100"/>
      </p:scale>
      <p:origin x="0" y="7205"/>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3388"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defTabSz="925513">
              <a:defRPr sz="1200" b="0"/>
            </a:lvl1pPr>
          </a:lstStyle>
          <a:p>
            <a:pPr>
              <a:defRPr/>
            </a:pPr>
            <a:endParaRPr lang="en-US"/>
          </a:p>
        </p:txBody>
      </p:sp>
      <p:sp>
        <p:nvSpPr>
          <p:cNvPr id="20483" name="Rectangle 3"/>
          <p:cNvSpPr>
            <a:spLocks noGrp="1" noChangeArrowheads="1"/>
          </p:cNvSpPr>
          <p:nvPr>
            <p:ph type="dt" sz="quarter" idx="1"/>
          </p:nvPr>
        </p:nvSpPr>
        <p:spPr bwMode="auto">
          <a:xfrm>
            <a:off x="3884613" y="0"/>
            <a:ext cx="2973387"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algn="r" defTabSz="925513">
              <a:defRPr sz="1200" b="0"/>
            </a:lvl1pPr>
          </a:lstStyle>
          <a:p>
            <a:pPr>
              <a:defRPr/>
            </a:pPr>
            <a:endParaRPr lang="en-US"/>
          </a:p>
        </p:txBody>
      </p:sp>
      <p:sp>
        <p:nvSpPr>
          <p:cNvPr id="20484" name="Rectangle 4"/>
          <p:cNvSpPr>
            <a:spLocks noGrp="1" noChangeArrowheads="1"/>
          </p:cNvSpPr>
          <p:nvPr>
            <p:ph type="ftr" sz="quarter" idx="2"/>
          </p:nvPr>
        </p:nvSpPr>
        <p:spPr bwMode="auto">
          <a:xfrm>
            <a:off x="0" y="8721725"/>
            <a:ext cx="2973388"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defTabSz="925513">
              <a:defRPr sz="1200" b="0"/>
            </a:lvl1pPr>
          </a:lstStyle>
          <a:p>
            <a:pPr>
              <a:defRPr/>
            </a:pPr>
            <a:endParaRPr lang="en-US"/>
          </a:p>
        </p:txBody>
      </p:sp>
      <p:sp>
        <p:nvSpPr>
          <p:cNvPr id="20485" name="Rectangle 5"/>
          <p:cNvSpPr>
            <a:spLocks noGrp="1" noChangeArrowheads="1"/>
          </p:cNvSpPr>
          <p:nvPr>
            <p:ph type="sldNum" sz="quarter" idx="3"/>
          </p:nvPr>
        </p:nvSpPr>
        <p:spPr bwMode="auto">
          <a:xfrm>
            <a:off x="3884613" y="8721725"/>
            <a:ext cx="2973387"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algn="r" defTabSz="925513">
              <a:defRPr sz="1200" b="0"/>
            </a:lvl1pPr>
          </a:lstStyle>
          <a:p>
            <a:pPr>
              <a:defRPr/>
            </a:pPr>
            <a:fld id="{AC59E325-52FC-4B5A-9149-BF9BB67BD648}" type="slidenum">
              <a:rPr lang="en-US"/>
              <a:pPr>
                <a:defRPr/>
              </a:pPr>
              <a:t>‹#›</a:t>
            </a:fld>
            <a:endParaRPr lang="en-US" dirty="0"/>
          </a:p>
        </p:txBody>
      </p:sp>
    </p:spTree>
    <p:extLst>
      <p:ext uri="{BB962C8B-B14F-4D97-AF65-F5344CB8AC3E}">
        <p14:creationId xmlns:p14="http://schemas.microsoft.com/office/powerpoint/2010/main" val="34354838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3388"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defTabSz="925513">
              <a:defRPr sz="1200" b="0"/>
            </a:lvl1pPr>
          </a:lstStyle>
          <a:p>
            <a:pPr>
              <a:defRPr/>
            </a:pPr>
            <a:endParaRPr lang="en-US"/>
          </a:p>
        </p:txBody>
      </p:sp>
      <p:sp>
        <p:nvSpPr>
          <p:cNvPr id="36867" name="Rectangle 3"/>
          <p:cNvSpPr>
            <a:spLocks noGrp="1" noChangeArrowheads="1"/>
          </p:cNvSpPr>
          <p:nvPr>
            <p:ph type="dt" idx="1"/>
          </p:nvPr>
        </p:nvSpPr>
        <p:spPr bwMode="auto">
          <a:xfrm>
            <a:off x="3884613" y="0"/>
            <a:ext cx="2973387"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algn="r" defTabSz="925513">
              <a:defRPr sz="1200" b="0"/>
            </a:lvl1pPr>
          </a:lstStyle>
          <a:p>
            <a:pPr>
              <a:defRPr/>
            </a:pPr>
            <a:endParaRPr lang="en-US"/>
          </a:p>
        </p:txBody>
      </p:sp>
      <p:sp>
        <p:nvSpPr>
          <p:cNvPr id="8196" name="Rectangle 4"/>
          <p:cNvSpPr>
            <a:spLocks noGrp="1" noRot="1" noChangeAspect="1" noChangeArrowheads="1" noTextEdit="1"/>
          </p:cNvSpPr>
          <p:nvPr>
            <p:ph type="sldImg" idx="2"/>
          </p:nvPr>
        </p:nvSpPr>
        <p:spPr bwMode="auto">
          <a:xfrm>
            <a:off x="1138238" y="687388"/>
            <a:ext cx="4592637" cy="3444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914400" y="4360863"/>
            <a:ext cx="5029200" cy="4132262"/>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0" y="8721725"/>
            <a:ext cx="2973388"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defTabSz="925513">
              <a:defRPr sz="1200" b="0"/>
            </a:lvl1pPr>
          </a:lstStyle>
          <a:p>
            <a:pPr>
              <a:defRPr/>
            </a:pPr>
            <a:endParaRPr lang="en-US"/>
          </a:p>
        </p:txBody>
      </p:sp>
      <p:sp>
        <p:nvSpPr>
          <p:cNvPr id="36871" name="Rectangle 7"/>
          <p:cNvSpPr>
            <a:spLocks noGrp="1" noChangeArrowheads="1"/>
          </p:cNvSpPr>
          <p:nvPr>
            <p:ph type="sldNum" sz="quarter" idx="5"/>
          </p:nvPr>
        </p:nvSpPr>
        <p:spPr bwMode="auto">
          <a:xfrm>
            <a:off x="3884613" y="8721725"/>
            <a:ext cx="2973387"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algn="r" defTabSz="925513">
              <a:defRPr sz="1200" b="0"/>
            </a:lvl1pPr>
          </a:lstStyle>
          <a:p>
            <a:pPr>
              <a:defRPr/>
            </a:pPr>
            <a:fld id="{38245C1E-786B-4B6C-9B8F-AD2DE3CCACCB}" type="slidenum">
              <a:rPr lang="en-US"/>
              <a:pPr>
                <a:defRPr/>
              </a:pPr>
              <a:t>‹#›</a:t>
            </a:fld>
            <a:endParaRPr lang="en-US" dirty="0"/>
          </a:p>
        </p:txBody>
      </p:sp>
    </p:spTree>
    <p:extLst>
      <p:ext uri="{BB962C8B-B14F-4D97-AF65-F5344CB8AC3E}">
        <p14:creationId xmlns:p14="http://schemas.microsoft.com/office/powerpoint/2010/main" val="1523320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07D394A-84D6-47DE-BE59-6A4F6CB23A23}" type="slidenum">
              <a:rPr lang="en-US" altLang="en-US">
                <a:solidFill>
                  <a:srgbClr val="000000"/>
                </a:solidFill>
                <a:latin typeface="Times New Roman" pitchFamily="18" charset="0"/>
              </a:rPr>
              <a:pPr eaLnBrk="1" hangingPunct="1">
                <a:spcBef>
                  <a:spcPct val="0"/>
                </a:spcBef>
              </a:pPr>
              <a:t>1</a:t>
            </a:fld>
            <a:endParaRPr lang="en-US" altLang="en-US">
              <a:solidFill>
                <a:srgbClr val="000000"/>
              </a:solidFill>
              <a:latin typeface="Times New Roman" pitchFamily="18" charset="0"/>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6CDBE-B8B6-490F-A5A5-8B3CBF3B3E4C}" type="slidenum">
              <a:rPr lang="en-US"/>
              <a:pPr>
                <a:defRPr/>
              </a:pPr>
              <a:t>‹#›</a:t>
            </a:fld>
            <a:endParaRPr lang="en-US" dirty="0"/>
          </a:p>
        </p:txBody>
      </p:sp>
    </p:spTree>
    <p:extLst>
      <p:ext uri="{BB962C8B-B14F-4D97-AF65-F5344CB8AC3E}">
        <p14:creationId xmlns:p14="http://schemas.microsoft.com/office/powerpoint/2010/main" val="453874592"/>
      </p:ext>
    </p:extLst>
  </p:cSld>
  <p:clrMapOvr>
    <a:masterClrMapping/>
  </p:clrMapOvr>
  <p:transition>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350F3C-01A0-4D9F-924D-BD93A4DB62AF}" type="slidenum">
              <a:rPr lang="en-US"/>
              <a:pPr>
                <a:defRPr/>
              </a:pPr>
              <a:t>‹#›</a:t>
            </a:fld>
            <a:endParaRPr lang="en-US" dirty="0"/>
          </a:p>
        </p:txBody>
      </p:sp>
    </p:spTree>
    <p:extLst>
      <p:ext uri="{BB962C8B-B14F-4D97-AF65-F5344CB8AC3E}">
        <p14:creationId xmlns:p14="http://schemas.microsoft.com/office/powerpoint/2010/main" val="1299458654"/>
      </p:ext>
    </p:extLst>
  </p:cSld>
  <p:clrMapOvr>
    <a:masterClrMapping/>
  </p:clrMapOvr>
  <p:transition>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942106-6161-4A75-AFB2-6ACEAE3FE103}" type="slidenum">
              <a:rPr lang="en-US"/>
              <a:pPr>
                <a:defRPr/>
              </a:pPr>
              <a:t>‹#›</a:t>
            </a:fld>
            <a:endParaRPr lang="en-US" dirty="0"/>
          </a:p>
        </p:txBody>
      </p:sp>
    </p:spTree>
    <p:extLst>
      <p:ext uri="{BB962C8B-B14F-4D97-AF65-F5344CB8AC3E}">
        <p14:creationId xmlns:p14="http://schemas.microsoft.com/office/powerpoint/2010/main" val="1015792707"/>
      </p:ext>
    </p:extLst>
  </p:cSld>
  <p:clrMapOvr>
    <a:masterClrMapping/>
  </p:clrMapOvr>
  <p:transition>
    <p:zoom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64FC583-0679-4513-B57F-E704926315A8}" type="slidenum">
              <a:rPr lang="en-US"/>
              <a:pPr>
                <a:defRPr/>
              </a:pPr>
              <a:t>‹#›</a:t>
            </a:fld>
            <a:endParaRPr lang="en-US"/>
          </a:p>
        </p:txBody>
      </p:sp>
    </p:spTree>
    <p:extLst>
      <p:ext uri="{BB962C8B-B14F-4D97-AF65-F5344CB8AC3E}">
        <p14:creationId xmlns:p14="http://schemas.microsoft.com/office/powerpoint/2010/main" val="3528844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84A082-DAFD-469A-BCF1-753A40DBAF1E}" type="slidenum">
              <a:rPr lang="en-US"/>
              <a:pPr>
                <a:defRPr/>
              </a:pPr>
              <a:t>‹#›</a:t>
            </a:fld>
            <a:endParaRPr lang="en-US"/>
          </a:p>
        </p:txBody>
      </p:sp>
    </p:spTree>
    <p:extLst>
      <p:ext uri="{BB962C8B-B14F-4D97-AF65-F5344CB8AC3E}">
        <p14:creationId xmlns:p14="http://schemas.microsoft.com/office/powerpoint/2010/main" val="294558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EA6590-0B45-4A28-891C-BBA111C6B130}" type="slidenum">
              <a:rPr lang="en-US"/>
              <a:pPr>
                <a:defRPr/>
              </a:pPr>
              <a:t>‹#›</a:t>
            </a:fld>
            <a:endParaRPr lang="en-US"/>
          </a:p>
        </p:txBody>
      </p:sp>
    </p:spTree>
    <p:extLst>
      <p:ext uri="{BB962C8B-B14F-4D97-AF65-F5344CB8AC3E}">
        <p14:creationId xmlns:p14="http://schemas.microsoft.com/office/powerpoint/2010/main" val="2650890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503EA22-1120-4C43-9C19-08778E8B69EE}" type="slidenum">
              <a:rPr lang="en-US"/>
              <a:pPr>
                <a:defRPr/>
              </a:pPr>
              <a:t>‹#›</a:t>
            </a:fld>
            <a:endParaRPr lang="en-US"/>
          </a:p>
        </p:txBody>
      </p:sp>
    </p:spTree>
    <p:extLst>
      <p:ext uri="{BB962C8B-B14F-4D97-AF65-F5344CB8AC3E}">
        <p14:creationId xmlns:p14="http://schemas.microsoft.com/office/powerpoint/2010/main" val="2271558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DF39926-67CD-4DEA-94B6-58D05F2EB460}" type="slidenum">
              <a:rPr lang="en-US"/>
              <a:pPr>
                <a:defRPr/>
              </a:pPr>
              <a:t>‹#›</a:t>
            </a:fld>
            <a:endParaRPr lang="en-US"/>
          </a:p>
        </p:txBody>
      </p:sp>
    </p:spTree>
    <p:extLst>
      <p:ext uri="{BB962C8B-B14F-4D97-AF65-F5344CB8AC3E}">
        <p14:creationId xmlns:p14="http://schemas.microsoft.com/office/powerpoint/2010/main" val="22011516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F5AA58F-D44F-41E8-9FAA-B588D22F6198}" type="slidenum">
              <a:rPr lang="en-US"/>
              <a:pPr>
                <a:defRPr/>
              </a:pPr>
              <a:t>‹#›</a:t>
            </a:fld>
            <a:endParaRPr lang="en-US"/>
          </a:p>
        </p:txBody>
      </p:sp>
    </p:spTree>
    <p:extLst>
      <p:ext uri="{BB962C8B-B14F-4D97-AF65-F5344CB8AC3E}">
        <p14:creationId xmlns:p14="http://schemas.microsoft.com/office/powerpoint/2010/main" val="4064164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734502E-91A8-4528-A829-9031CF3AFFBB}" type="slidenum">
              <a:rPr lang="en-US"/>
              <a:pPr>
                <a:defRPr/>
              </a:pPr>
              <a:t>‹#›</a:t>
            </a:fld>
            <a:endParaRPr lang="en-US"/>
          </a:p>
        </p:txBody>
      </p:sp>
    </p:spTree>
    <p:extLst>
      <p:ext uri="{BB962C8B-B14F-4D97-AF65-F5344CB8AC3E}">
        <p14:creationId xmlns:p14="http://schemas.microsoft.com/office/powerpoint/2010/main" val="35851995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34F5F6-E3E3-4A6F-81BC-D600EAA2A8B4}" type="slidenum">
              <a:rPr lang="en-US"/>
              <a:pPr>
                <a:defRPr/>
              </a:pPr>
              <a:t>‹#›</a:t>
            </a:fld>
            <a:endParaRPr lang="en-US"/>
          </a:p>
        </p:txBody>
      </p:sp>
    </p:spTree>
    <p:extLst>
      <p:ext uri="{BB962C8B-B14F-4D97-AF65-F5344CB8AC3E}">
        <p14:creationId xmlns:p14="http://schemas.microsoft.com/office/powerpoint/2010/main" val="3849548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6DD851-62C6-4FF1-BB56-7EB595208C34}" type="slidenum">
              <a:rPr lang="en-US"/>
              <a:pPr>
                <a:defRPr/>
              </a:pPr>
              <a:t>‹#›</a:t>
            </a:fld>
            <a:endParaRPr lang="en-US" dirty="0"/>
          </a:p>
        </p:txBody>
      </p:sp>
    </p:spTree>
    <p:extLst>
      <p:ext uri="{BB962C8B-B14F-4D97-AF65-F5344CB8AC3E}">
        <p14:creationId xmlns:p14="http://schemas.microsoft.com/office/powerpoint/2010/main" val="1129994771"/>
      </p:ext>
    </p:extLst>
  </p:cSld>
  <p:clrMapOvr>
    <a:masterClrMapping/>
  </p:clrMapOvr>
  <p:transition>
    <p:zoom dir="in"/>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BCC024-4D37-4BD0-95C9-45B741A04F37}" type="slidenum">
              <a:rPr lang="en-US"/>
              <a:pPr>
                <a:defRPr/>
              </a:pPr>
              <a:t>‹#›</a:t>
            </a:fld>
            <a:endParaRPr lang="en-US"/>
          </a:p>
        </p:txBody>
      </p:sp>
    </p:spTree>
    <p:extLst>
      <p:ext uri="{BB962C8B-B14F-4D97-AF65-F5344CB8AC3E}">
        <p14:creationId xmlns:p14="http://schemas.microsoft.com/office/powerpoint/2010/main" val="26823360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071136-6107-4C1D-BD30-A73A0AE573FB}" type="slidenum">
              <a:rPr lang="en-US"/>
              <a:pPr>
                <a:defRPr/>
              </a:pPr>
              <a:t>‹#›</a:t>
            </a:fld>
            <a:endParaRPr lang="en-US"/>
          </a:p>
        </p:txBody>
      </p:sp>
    </p:spTree>
    <p:extLst>
      <p:ext uri="{BB962C8B-B14F-4D97-AF65-F5344CB8AC3E}">
        <p14:creationId xmlns:p14="http://schemas.microsoft.com/office/powerpoint/2010/main" val="39171854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A8B7FC-4ED9-4837-AC46-DF263E928EA2}" type="slidenum">
              <a:rPr lang="en-US"/>
              <a:pPr>
                <a:defRPr/>
              </a:pPr>
              <a:t>‹#›</a:t>
            </a:fld>
            <a:endParaRPr lang="en-US"/>
          </a:p>
        </p:txBody>
      </p:sp>
    </p:spTree>
    <p:extLst>
      <p:ext uri="{BB962C8B-B14F-4D97-AF65-F5344CB8AC3E}">
        <p14:creationId xmlns:p14="http://schemas.microsoft.com/office/powerpoint/2010/main" val="38960467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06C73F8-1E3B-47D7-9760-263BA84F59C9}" type="slidenum">
              <a:rPr lang="en-US"/>
              <a:pPr>
                <a:defRPr/>
              </a:pPr>
              <a:t>‹#›</a:t>
            </a:fld>
            <a:endParaRPr lang="en-US"/>
          </a:p>
        </p:txBody>
      </p:sp>
    </p:spTree>
    <p:extLst>
      <p:ext uri="{BB962C8B-B14F-4D97-AF65-F5344CB8AC3E}">
        <p14:creationId xmlns:p14="http://schemas.microsoft.com/office/powerpoint/2010/main" val="11899232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05F4670-5DBD-4008-92E7-E19F0BEB3F2F}" type="slidenum">
              <a:rPr lang="en-US"/>
              <a:pPr>
                <a:defRPr/>
              </a:pPr>
              <a:t>‹#›</a:t>
            </a:fld>
            <a:endParaRPr lang="en-US"/>
          </a:p>
        </p:txBody>
      </p:sp>
    </p:spTree>
    <p:extLst>
      <p:ext uri="{BB962C8B-B14F-4D97-AF65-F5344CB8AC3E}">
        <p14:creationId xmlns:p14="http://schemas.microsoft.com/office/powerpoint/2010/main" val="14730073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6E9479-8F82-4118-BFCC-1F40E29349E2}" type="slidenum">
              <a:rPr lang="en-US"/>
              <a:pPr>
                <a:defRPr/>
              </a:pPr>
              <a:t>‹#›</a:t>
            </a:fld>
            <a:endParaRPr lang="en-US"/>
          </a:p>
        </p:txBody>
      </p:sp>
    </p:spTree>
    <p:extLst>
      <p:ext uri="{BB962C8B-B14F-4D97-AF65-F5344CB8AC3E}">
        <p14:creationId xmlns:p14="http://schemas.microsoft.com/office/powerpoint/2010/main" val="4162560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F5CA08-318B-4F92-9492-5B6B4221DB2C}" type="slidenum">
              <a:rPr lang="en-US"/>
              <a:pPr>
                <a:defRPr/>
              </a:pPr>
              <a:t>‹#›</a:t>
            </a:fld>
            <a:endParaRPr lang="en-US"/>
          </a:p>
        </p:txBody>
      </p:sp>
    </p:spTree>
    <p:extLst>
      <p:ext uri="{BB962C8B-B14F-4D97-AF65-F5344CB8AC3E}">
        <p14:creationId xmlns:p14="http://schemas.microsoft.com/office/powerpoint/2010/main" val="14607208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6FC3DDD-ED95-46B8-866E-6F4836A13B11}" type="slidenum">
              <a:rPr lang="en-US"/>
              <a:pPr>
                <a:defRPr/>
              </a:pPr>
              <a:t>‹#›</a:t>
            </a:fld>
            <a:endParaRPr lang="en-US"/>
          </a:p>
        </p:txBody>
      </p:sp>
    </p:spTree>
    <p:extLst>
      <p:ext uri="{BB962C8B-B14F-4D97-AF65-F5344CB8AC3E}">
        <p14:creationId xmlns:p14="http://schemas.microsoft.com/office/powerpoint/2010/main" val="25116306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BC508D7-BA96-4A66-BD03-0CBBAD118DD5}" type="slidenum">
              <a:rPr lang="en-US"/>
              <a:pPr>
                <a:defRPr/>
              </a:pPr>
              <a:t>‹#›</a:t>
            </a:fld>
            <a:endParaRPr lang="en-US"/>
          </a:p>
        </p:txBody>
      </p:sp>
    </p:spTree>
    <p:extLst>
      <p:ext uri="{BB962C8B-B14F-4D97-AF65-F5344CB8AC3E}">
        <p14:creationId xmlns:p14="http://schemas.microsoft.com/office/powerpoint/2010/main" val="33837633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D8BA748-1F16-4BFC-9C49-1FCF25EB69B7}" type="slidenum">
              <a:rPr lang="en-US"/>
              <a:pPr>
                <a:defRPr/>
              </a:pPr>
              <a:t>‹#›</a:t>
            </a:fld>
            <a:endParaRPr lang="en-US"/>
          </a:p>
        </p:txBody>
      </p:sp>
    </p:spTree>
    <p:extLst>
      <p:ext uri="{BB962C8B-B14F-4D97-AF65-F5344CB8AC3E}">
        <p14:creationId xmlns:p14="http://schemas.microsoft.com/office/powerpoint/2010/main" val="857479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8AA0EF-0C73-43B5-9078-F55A1D4F8D6B}" type="slidenum">
              <a:rPr lang="en-US"/>
              <a:pPr>
                <a:defRPr/>
              </a:pPr>
              <a:t>‹#›</a:t>
            </a:fld>
            <a:endParaRPr lang="en-US" dirty="0"/>
          </a:p>
        </p:txBody>
      </p:sp>
    </p:spTree>
    <p:extLst>
      <p:ext uri="{BB962C8B-B14F-4D97-AF65-F5344CB8AC3E}">
        <p14:creationId xmlns:p14="http://schemas.microsoft.com/office/powerpoint/2010/main" val="2732260854"/>
      </p:ext>
    </p:extLst>
  </p:cSld>
  <p:clrMapOvr>
    <a:masterClrMapping/>
  </p:clrMapOvr>
  <p:transition>
    <p:zoom dir="in"/>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9D24F9D-8EFC-41BB-8EF5-C1FFB68BE931}" type="slidenum">
              <a:rPr lang="en-US"/>
              <a:pPr>
                <a:defRPr/>
              </a:pPr>
              <a:t>‹#›</a:t>
            </a:fld>
            <a:endParaRPr lang="en-US"/>
          </a:p>
        </p:txBody>
      </p:sp>
    </p:spTree>
    <p:extLst>
      <p:ext uri="{BB962C8B-B14F-4D97-AF65-F5344CB8AC3E}">
        <p14:creationId xmlns:p14="http://schemas.microsoft.com/office/powerpoint/2010/main" val="27111179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0C1CAA-C21C-43D8-B1F0-8CF532775CD8}" type="slidenum">
              <a:rPr lang="en-US"/>
              <a:pPr>
                <a:defRPr/>
              </a:pPr>
              <a:t>‹#›</a:t>
            </a:fld>
            <a:endParaRPr lang="en-US"/>
          </a:p>
        </p:txBody>
      </p:sp>
    </p:spTree>
    <p:extLst>
      <p:ext uri="{BB962C8B-B14F-4D97-AF65-F5344CB8AC3E}">
        <p14:creationId xmlns:p14="http://schemas.microsoft.com/office/powerpoint/2010/main" val="6969959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42F7F55-3ABA-4EFD-BE55-E332C295F4AC}" type="slidenum">
              <a:rPr lang="en-US"/>
              <a:pPr>
                <a:defRPr/>
              </a:pPr>
              <a:t>‹#›</a:t>
            </a:fld>
            <a:endParaRPr lang="en-US"/>
          </a:p>
        </p:txBody>
      </p:sp>
    </p:spTree>
    <p:extLst>
      <p:ext uri="{BB962C8B-B14F-4D97-AF65-F5344CB8AC3E}">
        <p14:creationId xmlns:p14="http://schemas.microsoft.com/office/powerpoint/2010/main" val="3927860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59F65E-61FA-43A7-8F90-91A0AFD8969F}" type="slidenum">
              <a:rPr lang="en-US"/>
              <a:pPr>
                <a:defRPr/>
              </a:pPr>
              <a:t>‹#›</a:t>
            </a:fld>
            <a:endParaRPr lang="en-US"/>
          </a:p>
        </p:txBody>
      </p:sp>
    </p:spTree>
    <p:extLst>
      <p:ext uri="{BB962C8B-B14F-4D97-AF65-F5344CB8AC3E}">
        <p14:creationId xmlns:p14="http://schemas.microsoft.com/office/powerpoint/2010/main" val="39551418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CDB467-09BE-4E5D-B289-08DEC0548BE4}" type="slidenum">
              <a:rPr lang="en-US"/>
              <a:pPr>
                <a:defRPr/>
              </a:pPr>
              <a:t>‹#›</a:t>
            </a:fld>
            <a:endParaRPr lang="en-US"/>
          </a:p>
        </p:txBody>
      </p:sp>
    </p:spTree>
    <p:extLst>
      <p:ext uri="{BB962C8B-B14F-4D97-AF65-F5344CB8AC3E}">
        <p14:creationId xmlns:p14="http://schemas.microsoft.com/office/powerpoint/2010/main" val="416651270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FD215C4-7D49-4ADE-A53E-474382352C97}" type="slidenum">
              <a:rPr lang="en-US"/>
              <a:pPr>
                <a:defRPr/>
              </a:pPr>
              <a:t>‹#›</a:t>
            </a:fld>
            <a:endParaRPr lang="en-US"/>
          </a:p>
        </p:txBody>
      </p:sp>
    </p:spTree>
    <p:extLst>
      <p:ext uri="{BB962C8B-B14F-4D97-AF65-F5344CB8AC3E}">
        <p14:creationId xmlns:p14="http://schemas.microsoft.com/office/powerpoint/2010/main" val="923664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19A93E0-A738-4513-8709-D0688C4B5326}" type="slidenum">
              <a:rPr lang="en-US"/>
              <a:pPr>
                <a:defRPr/>
              </a:pPr>
              <a:t>‹#›</a:t>
            </a:fld>
            <a:endParaRPr lang="en-US" dirty="0"/>
          </a:p>
        </p:txBody>
      </p:sp>
    </p:spTree>
    <p:extLst>
      <p:ext uri="{BB962C8B-B14F-4D97-AF65-F5344CB8AC3E}">
        <p14:creationId xmlns:p14="http://schemas.microsoft.com/office/powerpoint/2010/main" val="1333030092"/>
      </p:ext>
    </p:extLst>
  </p:cSld>
  <p:clrMapOvr>
    <a:masterClrMapping/>
  </p:clrMapOvr>
  <p:transition>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570ACD3-ABDD-4CBC-BBFA-6F9B73C70E34}" type="slidenum">
              <a:rPr lang="en-US"/>
              <a:pPr>
                <a:defRPr/>
              </a:pPr>
              <a:t>‹#›</a:t>
            </a:fld>
            <a:endParaRPr lang="en-US" dirty="0"/>
          </a:p>
        </p:txBody>
      </p:sp>
    </p:spTree>
    <p:extLst>
      <p:ext uri="{BB962C8B-B14F-4D97-AF65-F5344CB8AC3E}">
        <p14:creationId xmlns:p14="http://schemas.microsoft.com/office/powerpoint/2010/main" val="3183959299"/>
      </p:ext>
    </p:extLst>
  </p:cSld>
  <p:clrMapOvr>
    <a:masterClrMapping/>
  </p:clrMapOvr>
  <p:transition>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0AE20EA-DF52-406A-8674-67B4BDBC7835}" type="slidenum">
              <a:rPr lang="en-US"/>
              <a:pPr>
                <a:defRPr/>
              </a:pPr>
              <a:t>‹#›</a:t>
            </a:fld>
            <a:endParaRPr lang="en-US" dirty="0"/>
          </a:p>
        </p:txBody>
      </p:sp>
    </p:spTree>
    <p:extLst>
      <p:ext uri="{BB962C8B-B14F-4D97-AF65-F5344CB8AC3E}">
        <p14:creationId xmlns:p14="http://schemas.microsoft.com/office/powerpoint/2010/main" val="2873286669"/>
      </p:ext>
    </p:extLst>
  </p:cSld>
  <p:clrMapOvr>
    <a:masterClrMapping/>
  </p:clrMapOvr>
  <p:transition>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F7B2733-2904-4451-9A16-670D5F93B05B}" type="slidenum">
              <a:rPr lang="en-US"/>
              <a:pPr>
                <a:defRPr/>
              </a:pPr>
              <a:t>‹#›</a:t>
            </a:fld>
            <a:endParaRPr lang="en-US" dirty="0"/>
          </a:p>
        </p:txBody>
      </p:sp>
    </p:spTree>
    <p:extLst>
      <p:ext uri="{BB962C8B-B14F-4D97-AF65-F5344CB8AC3E}">
        <p14:creationId xmlns:p14="http://schemas.microsoft.com/office/powerpoint/2010/main" val="2019157466"/>
      </p:ext>
    </p:extLst>
  </p:cSld>
  <p:clrMapOvr>
    <a:masterClrMapping/>
  </p:clrMapOvr>
  <p:transition>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576C29-5FB5-46A5-A5A4-DFC7E1348240}" type="slidenum">
              <a:rPr lang="en-US"/>
              <a:pPr>
                <a:defRPr/>
              </a:pPr>
              <a:t>‹#›</a:t>
            </a:fld>
            <a:endParaRPr lang="en-US" dirty="0"/>
          </a:p>
        </p:txBody>
      </p:sp>
    </p:spTree>
    <p:extLst>
      <p:ext uri="{BB962C8B-B14F-4D97-AF65-F5344CB8AC3E}">
        <p14:creationId xmlns:p14="http://schemas.microsoft.com/office/powerpoint/2010/main" val="1216583454"/>
      </p:ext>
    </p:extLst>
  </p:cSld>
  <p:clrMapOvr>
    <a:masterClrMapping/>
  </p:clrMapOvr>
  <p:transition>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38025CA-A408-4646-A837-9C8F18050CD9}" type="slidenum">
              <a:rPr lang="en-US"/>
              <a:pPr>
                <a:defRPr/>
              </a:pPr>
              <a:t>‹#›</a:t>
            </a:fld>
            <a:endParaRPr lang="en-US" dirty="0"/>
          </a:p>
        </p:txBody>
      </p:sp>
    </p:spTree>
    <p:extLst>
      <p:ext uri="{BB962C8B-B14F-4D97-AF65-F5344CB8AC3E}">
        <p14:creationId xmlns:p14="http://schemas.microsoft.com/office/powerpoint/2010/main" val="1143893359"/>
      </p:ext>
    </p:extLst>
  </p:cSld>
  <p:clrMapOvr>
    <a:masterClrMapping/>
  </p:clrMapOvr>
  <p:transition>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ags" Target="../tags/tag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6" Type="http://schemas.openxmlformats.org/officeDocument/2006/relationships/image" Target="../media/image2.jpeg"/><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tags" Target="../tags/tag4.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0"/>
          <p:cNvPicPr>
            <a:picLocks noChangeAspect="1" noChangeArrowheads="1"/>
          </p:cNvPicPr>
          <p:nvPr userDrawn="1"/>
        </p:nvPicPr>
        <p:blipFill>
          <a:blip r:embed="rId13">
            <a:extLst>
              <a:ext uri="{28A0092B-C50C-407E-A947-70E740481C1C}">
                <a14:useLocalDpi xmlns:a14="http://schemas.microsoft.com/office/drawing/2010/main" val="0"/>
              </a:ext>
            </a:extLst>
          </a:blip>
          <a:srcRect r="38637"/>
          <a:stretch>
            <a:fillRect/>
          </a:stretch>
        </p:blipFill>
        <p:spPr bwMode="auto">
          <a:xfrm>
            <a:off x="6057900" y="0"/>
            <a:ext cx="308610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953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mn-lt"/>
              </a:defRPr>
            </a:lvl1pPr>
          </a:lstStyle>
          <a:p>
            <a:pPr>
              <a:defRPr/>
            </a:pPr>
            <a:endParaRPr lang="en-US"/>
          </a:p>
        </p:txBody>
      </p:sp>
      <p:sp>
        <p:nvSpPr>
          <p:cNvPr id="6953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mn-lt"/>
              </a:defRPr>
            </a:lvl1pPr>
          </a:lstStyle>
          <a:p>
            <a:pPr>
              <a:defRPr/>
            </a:pPr>
            <a:endParaRPr lang="en-US"/>
          </a:p>
        </p:txBody>
      </p:sp>
      <p:sp>
        <p:nvSpPr>
          <p:cNvPr id="6953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defRPr>
            </a:lvl1pPr>
          </a:lstStyle>
          <a:p>
            <a:pPr>
              <a:defRPr/>
            </a:pPr>
            <a:fld id="{7DAE339E-26AF-4780-A609-BC007EC8543F}" type="slidenum">
              <a:rPr lang="en-US"/>
              <a:pPr>
                <a:defRPr/>
              </a:pPr>
              <a:t>‹#›</a:t>
            </a:fld>
            <a:endParaRPr lang="en-US" dirty="0"/>
          </a:p>
        </p:txBody>
      </p:sp>
      <p:sp>
        <p:nvSpPr>
          <p:cNvPr id="1032" name="Rectangle 10"/>
          <p:cNvSpPr>
            <a:spLocks noChangeArrowheads="1"/>
          </p:cNvSpPr>
          <p:nvPr userDrawn="1"/>
        </p:nvSpPr>
        <p:spPr bwMode="auto">
          <a:xfrm>
            <a:off x="381000" y="1219200"/>
            <a:ext cx="8305800" cy="76200"/>
          </a:xfrm>
          <a:prstGeom prst="rect">
            <a:avLst/>
          </a:prstGeom>
          <a:gradFill rotWithShape="0">
            <a:gsLst>
              <a:gs pos="0">
                <a:srgbClr val="00475E"/>
              </a:gs>
              <a:gs pos="100000">
                <a:srgbClr val="0099CC"/>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1204" tIns="39889" rIns="81204" bIns="39889" anchor="ctr"/>
          <a:lstStyle>
            <a:lvl1pPr defTabSz="820738" eaLnBrk="0" hangingPunct="0">
              <a:defRPr b="1">
                <a:solidFill>
                  <a:schemeClr val="tx1"/>
                </a:solidFill>
                <a:latin typeface="Times New Roman" pitchFamily="18" charset="0"/>
              </a:defRPr>
            </a:lvl1pPr>
            <a:lvl2pPr marL="742950" indent="-285750" defTabSz="820738" eaLnBrk="0" hangingPunct="0">
              <a:defRPr b="1">
                <a:solidFill>
                  <a:schemeClr val="tx1"/>
                </a:solidFill>
                <a:latin typeface="Times New Roman" pitchFamily="18" charset="0"/>
              </a:defRPr>
            </a:lvl2pPr>
            <a:lvl3pPr marL="1143000" indent="-228600" defTabSz="820738" eaLnBrk="0" hangingPunct="0">
              <a:defRPr b="1">
                <a:solidFill>
                  <a:schemeClr val="tx1"/>
                </a:solidFill>
                <a:latin typeface="Times New Roman" pitchFamily="18" charset="0"/>
              </a:defRPr>
            </a:lvl3pPr>
            <a:lvl4pPr marL="1600200" indent="-228600" defTabSz="820738" eaLnBrk="0" hangingPunct="0">
              <a:defRPr b="1">
                <a:solidFill>
                  <a:schemeClr val="tx1"/>
                </a:solidFill>
                <a:latin typeface="Times New Roman" pitchFamily="18" charset="0"/>
              </a:defRPr>
            </a:lvl4pPr>
            <a:lvl5pPr marL="2057400" indent="-228600" defTabSz="820738" eaLnBrk="0" hangingPunct="0">
              <a:defRPr b="1">
                <a:solidFill>
                  <a:schemeClr val="tx1"/>
                </a:solidFill>
                <a:latin typeface="Times New Roman" pitchFamily="18" charset="0"/>
              </a:defRPr>
            </a:lvl5pPr>
            <a:lvl6pPr marL="2514600" indent="-228600" defTabSz="820738" eaLnBrk="0" fontAlgn="base" hangingPunct="0">
              <a:spcBef>
                <a:spcPct val="0"/>
              </a:spcBef>
              <a:spcAft>
                <a:spcPct val="0"/>
              </a:spcAft>
              <a:defRPr b="1">
                <a:solidFill>
                  <a:schemeClr val="tx1"/>
                </a:solidFill>
                <a:latin typeface="Times New Roman" pitchFamily="18" charset="0"/>
              </a:defRPr>
            </a:lvl6pPr>
            <a:lvl7pPr marL="2971800" indent="-228600" defTabSz="820738" eaLnBrk="0" fontAlgn="base" hangingPunct="0">
              <a:spcBef>
                <a:spcPct val="0"/>
              </a:spcBef>
              <a:spcAft>
                <a:spcPct val="0"/>
              </a:spcAft>
              <a:defRPr b="1">
                <a:solidFill>
                  <a:schemeClr val="tx1"/>
                </a:solidFill>
                <a:latin typeface="Times New Roman" pitchFamily="18" charset="0"/>
              </a:defRPr>
            </a:lvl7pPr>
            <a:lvl8pPr marL="3429000" indent="-228600" defTabSz="820738" eaLnBrk="0" fontAlgn="base" hangingPunct="0">
              <a:spcBef>
                <a:spcPct val="0"/>
              </a:spcBef>
              <a:spcAft>
                <a:spcPct val="0"/>
              </a:spcAft>
              <a:defRPr b="1">
                <a:solidFill>
                  <a:schemeClr val="tx1"/>
                </a:solidFill>
                <a:latin typeface="Times New Roman" pitchFamily="18" charset="0"/>
              </a:defRPr>
            </a:lvl8pPr>
            <a:lvl9pPr marL="3886200" indent="-228600" defTabSz="820738" eaLnBrk="0" fontAlgn="base" hangingPunct="0">
              <a:spcBef>
                <a:spcPct val="0"/>
              </a:spcBef>
              <a:spcAft>
                <a:spcPct val="0"/>
              </a:spcAft>
              <a:defRPr b="1">
                <a:solidFill>
                  <a:schemeClr val="tx1"/>
                </a:solidFill>
                <a:latin typeface="Times New Roman" pitchFamily="18" charset="0"/>
              </a:defRPr>
            </a:lvl9pPr>
          </a:lstStyle>
          <a:p>
            <a:pPr>
              <a:spcBef>
                <a:spcPct val="50000"/>
              </a:spcBef>
              <a:defRPr/>
            </a:pPr>
            <a:endParaRPr lang="en-US" altLang="en-US" sz="2200" b="0" dirty="0" smtClean="0"/>
          </a:p>
        </p:txBody>
      </p:sp>
      <p:sp>
        <p:nvSpPr>
          <p:cNvPr id="1033" name="WordArt 12"/>
          <p:cNvSpPr>
            <a:spLocks noChangeArrowheads="1" noChangeShapeType="1" noTextEdit="1"/>
          </p:cNvSpPr>
          <p:nvPr userDrawn="1"/>
        </p:nvSpPr>
        <p:spPr bwMode="auto">
          <a:xfrm>
            <a:off x="314325" y="228600"/>
            <a:ext cx="1285875" cy="571500"/>
          </a:xfrm>
          <a:prstGeom prst="rect">
            <a:avLst/>
          </a:prstGeom>
        </p:spPr>
        <p:txBody>
          <a:bodyPr wrap="none" fromWordArt="1">
            <a:prstTxWarp prst="textPlain">
              <a:avLst>
                <a:gd name="adj" fmla="val 50000"/>
              </a:avLst>
            </a:prstTxWarp>
          </a:bodyPr>
          <a:lstStyle/>
          <a:p>
            <a:pPr algn="ctr"/>
            <a:r>
              <a:rPr lang="en-US" sz="3600" kern="10">
                <a:ln w="19050">
                  <a:solidFill>
                    <a:srgbClr val="008000"/>
                  </a:solidFill>
                  <a:round/>
                  <a:headEnd/>
                  <a:tailEnd/>
                </a:ln>
                <a:solidFill>
                  <a:srgbClr val="33CCCC"/>
                </a:solidFill>
                <a:effectLst>
                  <a:outerShdw dist="35921" dir="2700000" algn="ctr" rotWithShape="0">
                    <a:srgbClr val="990000"/>
                  </a:outerShdw>
                </a:effectLst>
                <a:latin typeface="Impact"/>
              </a:rPr>
              <a:t>TDTWG</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zoom dir="in"/>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7444"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defRPr>
            </a:lvl1pPr>
          </a:lstStyle>
          <a:p>
            <a:pPr>
              <a:defRPr/>
            </a:pPr>
            <a:endParaRPr lang="en-US" b="0"/>
          </a:p>
        </p:txBody>
      </p:sp>
      <p:sp>
        <p:nvSpPr>
          <p:cNvPr id="317445"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defRPr>
            </a:lvl1pPr>
          </a:lstStyle>
          <a:p>
            <a:pPr>
              <a:defRPr/>
            </a:pPr>
            <a:endParaRPr lang="en-US" b="0"/>
          </a:p>
        </p:txBody>
      </p:sp>
      <p:sp>
        <p:nvSpPr>
          <p:cNvPr id="317446"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defRPr>
            </a:lvl1pPr>
          </a:lstStyle>
          <a:p>
            <a:pPr>
              <a:defRPr/>
            </a:pPr>
            <a:fld id="{F422D3C7-EA04-4C76-8924-B6B556E97F61}" type="slidenum">
              <a:rPr lang="en-US" b="0"/>
              <a:pPr>
                <a:defRPr/>
              </a:pPr>
              <a:t>‹#›</a:t>
            </a:fld>
            <a:endParaRPr lang="en-US" b="0"/>
          </a:p>
        </p:txBody>
      </p:sp>
      <p:pic>
        <p:nvPicPr>
          <p:cNvPr id="2055" name="Picture 7" descr="Copy of Ercot Logo"/>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315200" y="76200"/>
            <a:ext cx="1752600"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Line 8"/>
          <p:cNvSpPr>
            <a:spLocks noChangeShapeType="1"/>
          </p:cNvSpPr>
          <p:nvPr userDrawn="1">
            <p:custDataLst>
              <p:tags r:id="rId14"/>
            </p:custDataLst>
          </p:nvPr>
        </p:nvSpPr>
        <p:spPr bwMode="auto">
          <a:xfrm flipV="1">
            <a:off x="0" y="981075"/>
            <a:ext cx="9144000" cy="9525"/>
          </a:xfrm>
          <a:prstGeom prst="line">
            <a:avLst/>
          </a:prstGeom>
          <a:noFill/>
          <a:ln w="31750">
            <a:solidFill>
              <a:srgbClr val="008080"/>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
        <p:nvSpPr>
          <p:cNvPr id="2057" name="Line 9"/>
          <p:cNvSpPr>
            <a:spLocks noChangeShapeType="1"/>
          </p:cNvSpPr>
          <p:nvPr userDrawn="1">
            <p:custDataLst>
              <p:tags r:id="rId15"/>
            </p:custDataLst>
          </p:nvPr>
        </p:nvSpPr>
        <p:spPr bwMode="auto">
          <a:xfrm>
            <a:off x="458788" y="6248400"/>
            <a:ext cx="8226425" cy="0"/>
          </a:xfrm>
          <a:prstGeom prst="line">
            <a:avLst/>
          </a:prstGeom>
          <a:noFill/>
          <a:ln w="12700">
            <a:solidFill>
              <a:srgbClr val="00279F"/>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Tree>
    <p:extLst>
      <p:ext uri="{BB962C8B-B14F-4D97-AF65-F5344CB8AC3E}">
        <p14:creationId xmlns:p14="http://schemas.microsoft.com/office/powerpoint/2010/main" val="328387831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7444"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defRPr>
            </a:lvl1pPr>
          </a:lstStyle>
          <a:p>
            <a:pPr>
              <a:defRPr/>
            </a:pPr>
            <a:endParaRPr lang="en-US" b="0"/>
          </a:p>
        </p:txBody>
      </p:sp>
      <p:sp>
        <p:nvSpPr>
          <p:cNvPr id="317445"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defRPr>
            </a:lvl1pPr>
          </a:lstStyle>
          <a:p>
            <a:pPr>
              <a:defRPr/>
            </a:pPr>
            <a:endParaRPr lang="en-US" b="0"/>
          </a:p>
        </p:txBody>
      </p:sp>
      <p:sp>
        <p:nvSpPr>
          <p:cNvPr id="317446"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defRPr>
            </a:lvl1pPr>
          </a:lstStyle>
          <a:p>
            <a:pPr>
              <a:defRPr/>
            </a:pPr>
            <a:fld id="{582415EB-9420-4D29-AD2C-62CB4724C165}" type="slidenum">
              <a:rPr lang="en-US" b="0"/>
              <a:pPr>
                <a:defRPr/>
              </a:pPr>
              <a:t>‹#›</a:t>
            </a:fld>
            <a:endParaRPr lang="en-US" b="0"/>
          </a:p>
        </p:txBody>
      </p:sp>
      <p:pic>
        <p:nvPicPr>
          <p:cNvPr id="3079" name="Picture 7" descr="Copy of Ercot Logo"/>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315200" y="76200"/>
            <a:ext cx="1752600"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Line 8"/>
          <p:cNvSpPr>
            <a:spLocks noChangeShapeType="1"/>
          </p:cNvSpPr>
          <p:nvPr userDrawn="1">
            <p:custDataLst>
              <p:tags r:id="rId14"/>
            </p:custDataLst>
          </p:nvPr>
        </p:nvSpPr>
        <p:spPr bwMode="auto">
          <a:xfrm flipV="1">
            <a:off x="0" y="981075"/>
            <a:ext cx="9144000" cy="9525"/>
          </a:xfrm>
          <a:prstGeom prst="line">
            <a:avLst/>
          </a:prstGeom>
          <a:noFill/>
          <a:ln w="31750">
            <a:solidFill>
              <a:srgbClr val="008080"/>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
        <p:nvSpPr>
          <p:cNvPr id="3081" name="Line 9"/>
          <p:cNvSpPr>
            <a:spLocks noChangeShapeType="1"/>
          </p:cNvSpPr>
          <p:nvPr userDrawn="1">
            <p:custDataLst>
              <p:tags r:id="rId15"/>
            </p:custDataLst>
          </p:nvPr>
        </p:nvSpPr>
        <p:spPr bwMode="auto">
          <a:xfrm>
            <a:off x="458788" y="6248400"/>
            <a:ext cx="8226425" cy="0"/>
          </a:xfrm>
          <a:prstGeom prst="line">
            <a:avLst/>
          </a:prstGeom>
          <a:noFill/>
          <a:ln w="12700">
            <a:solidFill>
              <a:srgbClr val="00279F"/>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Tree>
    <p:extLst>
      <p:ext uri="{BB962C8B-B14F-4D97-AF65-F5344CB8AC3E}">
        <p14:creationId xmlns:p14="http://schemas.microsoft.com/office/powerpoint/2010/main" val="4096663358"/>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hyperlink" Target="http://www.ercot.com/committees/board/tac/rms/tdtms/index.html" TargetMode="Externa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a:xfrm>
            <a:off x="5791200" y="6248400"/>
            <a:ext cx="2895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63F8BC6B-D245-4D3D-ADD6-8D139605027A}" type="slidenum">
              <a:rPr lang="en-US" altLang="en-US" sz="1400" smtClean="0">
                <a:solidFill>
                  <a:srgbClr val="000000"/>
                </a:solidFill>
              </a:rPr>
              <a:pPr eaLnBrk="1" hangingPunct="1">
                <a:spcBef>
                  <a:spcPct val="0"/>
                </a:spcBef>
                <a:buFontTx/>
                <a:buNone/>
              </a:pPr>
              <a:t>1</a:t>
            </a:fld>
            <a:endParaRPr lang="en-US" altLang="en-US" sz="1400" dirty="0" smtClean="0">
              <a:solidFill>
                <a:srgbClr val="000000"/>
              </a:solidFill>
            </a:endParaRPr>
          </a:p>
        </p:txBody>
      </p:sp>
      <p:sp>
        <p:nvSpPr>
          <p:cNvPr id="2051" name="Rectangle 3"/>
          <p:cNvSpPr>
            <a:spLocks noGrp="1" noChangeArrowheads="1"/>
          </p:cNvSpPr>
          <p:nvPr>
            <p:ph type="body" idx="1"/>
          </p:nvPr>
        </p:nvSpPr>
        <p:spPr>
          <a:xfrm>
            <a:off x="762000" y="1600200"/>
            <a:ext cx="7543800" cy="4495800"/>
          </a:xfrm>
        </p:spPr>
        <p:txBody>
          <a:bodyPr/>
          <a:lstStyle/>
          <a:p>
            <a:pPr algn="ctr" eaLnBrk="1" hangingPunct="1">
              <a:lnSpc>
                <a:spcPct val="90000"/>
              </a:lnSpc>
              <a:buFontTx/>
              <a:buNone/>
              <a:defRPr/>
            </a:pPr>
            <a:r>
              <a:rPr lang="en-US" altLang="en-US" sz="3600" b="1" dirty="0" smtClean="0">
                <a:solidFill>
                  <a:schemeClr val="accent1">
                    <a:lumMod val="50000"/>
                  </a:schemeClr>
                </a:solidFill>
                <a:cs typeface="Times New Roman" pitchFamily="18" charset="0"/>
              </a:rPr>
              <a:t>Texas Data Transport &amp;  MarkeTrak Systems</a:t>
            </a:r>
          </a:p>
          <a:p>
            <a:pPr algn="ctr" eaLnBrk="1" hangingPunct="1">
              <a:lnSpc>
                <a:spcPct val="90000"/>
              </a:lnSpc>
              <a:buFontTx/>
              <a:buNone/>
              <a:defRPr/>
            </a:pPr>
            <a:r>
              <a:rPr lang="en-US" altLang="en-US" sz="3600" b="1" dirty="0" smtClean="0">
                <a:solidFill>
                  <a:schemeClr val="accent1">
                    <a:lumMod val="50000"/>
                  </a:schemeClr>
                </a:solidFill>
                <a:cs typeface="Times New Roman" pitchFamily="18" charset="0"/>
              </a:rPr>
              <a:t>(TDTMS)</a:t>
            </a:r>
          </a:p>
          <a:p>
            <a:pPr algn="ctr" eaLnBrk="1" hangingPunct="1">
              <a:lnSpc>
                <a:spcPct val="90000"/>
              </a:lnSpc>
              <a:buFontTx/>
              <a:buNone/>
              <a:defRPr/>
            </a:pPr>
            <a:endParaRPr lang="en-US" altLang="en-US" b="1" dirty="0">
              <a:solidFill>
                <a:schemeClr val="accent1">
                  <a:lumMod val="50000"/>
                </a:schemeClr>
              </a:solidFill>
              <a:cs typeface="Times New Roman" pitchFamily="18" charset="0"/>
            </a:endParaRPr>
          </a:p>
          <a:p>
            <a:pPr algn="ctr" eaLnBrk="1" hangingPunct="1">
              <a:lnSpc>
                <a:spcPct val="90000"/>
              </a:lnSpc>
              <a:buFontTx/>
              <a:buNone/>
              <a:defRPr/>
            </a:pPr>
            <a:r>
              <a:rPr lang="en-US" altLang="en-US" sz="2400" b="1" dirty="0" smtClean="0">
                <a:solidFill>
                  <a:schemeClr val="accent1">
                    <a:lumMod val="50000"/>
                  </a:schemeClr>
                </a:solidFill>
                <a:cs typeface="Times New Roman" pitchFamily="18" charset="0"/>
              </a:rPr>
              <a:t>Update to RMS</a:t>
            </a:r>
          </a:p>
          <a:p>
            <a:pPr algn="ctr" eaLnBrk="1" hangingPunct="1">
              <a:lnSpc>
                <a:spcPct val="90000"/>
              </a:lnSpc>
              <a:buFontTx/>
              <a:buNone/>
              <a:defRPr/>
            </a:pPr>
            <a:r>
              <a:rPr lang="en-US" altLang="en-US" sz="2400" b="1" dirty="0" smtClean="0">
                <a:solidFill>
                  <a:schemeClr val="accent1">
                    <a:lumMod val="50000"/>
                  </a:schemeClr>
                </a:solidFill>
                <a:cs typeface="Times New Roman" pitchFamily="18" charset="0"/>
              </a:rPr>
              <a:t>January 10, 2017</a:t>
            </a:r>
            <a:endParaRPr lang="en-US" altLang="en-US" sz="2400" b="1" dirty="0" smtClean="0">
              <a:solidFill>
                <a:schemeClr val="accent1">
                  <a:lumMod val="50000"/>
                </a:schemeClr>
              </a:solidFill>
              <a:cs typeface="Times New Roman" pitchFamily="18" charset="0"/>
            </a:endParaRPr>
          </a:p>
          <a:p>
            <a:pPr algn="ctr" eaLnBrk="1" hangingPunct="1">
              <a:lnSpc>
                <a:spcPct val="90000"/>
              </a:lnSpc>
              <a:buFontTx/>
              <a:buNone/>
              <a:defRPr/>
            </a:pPr>
            <a:endParaRPr lang="en-US" altLang="en-US" sz="2400" b="1" dirty="0" smtClean="0">
              <a:solidFill>
                <a:schemeClr val="accent1">
                  <a:lumMod val="50000"/>
                </a:schemeClr>
              </a:solidFill>
              <a:cs typeface="Times New Roman" pitchFamily="18" charset="0"/>
            </a:endParaRPr>
          </a:p>
          <a:p>
            <a:pPr algn="ctr" eaLnBrk="1" hangingPunct="1">
              <a:lnSpc>
                <a:spcPct val="90000"/>
              </a:lnSpc>
              <a:buFontTx/>
              <a:buNone/>
              <a:defRPr/>
            </a:pPr>
            <a:r>
              <a:rPr lang="en-US" altLang="en-US" sz="2000" b="1" dirty="0" smtClean="0">
                <a:solidFill>
                  <a:schemeClr val="accent1">
                    <a:lumMod val="50000"/>
                  </a:schemeClr>
                </a:solidFill>
                <a:cs typeface="Times New Roman" pitchFamily="18" charset="0"/>
              </a:rPr>
              <a:t>Jim Lee (AEP) – Chair</a:t>
            </a:r>
            <a:br>
              <a:rPr lang="en-US" altLang="en-US" sz="2000" b="1" dirty="0" smtClean="0">
                <a:solidFill>
                  <a:schemeClr val="accent1">
                    <a:lumMod val="50000"/>
                  </a:schemeClr>
                </a:solidFill>
                <a:cs typeface="Times New Roman" pitchFamily="18" charset="0"/>
              </a:rPr>
            </a:br>
            <a:r>
              <a:rPr lang="en-US" altLang="en-US" sz="2000" b="1" dirty="0" smtClean="0">
                <a:solidFill>
                  <a:schemeClr val="accent1">
                    <a:lumMod val="50000"/>
                  </a:schemeClr>
                </a:solidFill>
                <a:cs typeface="Times New Roman" pitchFamily="18" charset="0"/>
              </a:rPr>
              <a:t>Monica Jones (NRG) – Vice Chair</a:t>
            </a:r>
            <a:endParaRPr lang="en-US" altLang="en-US" sz="2000" b="1" dirty="0">
              <a:solidFill>
                <a:schemeClr val="accent1">
                  <a:lumMod val="50000"/>
                </a:schemeClr>
              </a:solidFill>
              <a:cs typeface="Times New Roman" pitchFamily="18" charset="0"/>
            </a:endParaRPr>
          </a:p>
        </p:txBody>
      </p:sp>
    </p:spTree>
    <p:extLst>
      <p:ext uri="{BB962C8B-B14F-4D97-AF65-F5344CB8AC3E}">
        <p14:creationId xmlns:p14="http://schemas.microsoft.com/office/powerpoint/2010/main" val="40503628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December Meeting </a:t>
            </a:r>
            <a:r>
              <a:rPr lang="en-US" altLang="en-US" sz="2300" dirty="0" smtClean="0">
                <a:solidFill>
                  <a:srgbClr val="3D5F5D"/>
                </a:solidFill>
              </a:rPr>
              <a:t>Summary</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2</a:t>
            </a:fld>
            <a:endParaRPr lang="en-US" altLang="en-US" sz="1400" smtClean="0">
              <a:solidFill>
                <a:srgbClr val="000000"/>
              </a:solidFill>
            </a:endParaRPr>
          </a:p>
        </p:txBody>
      </p:sp>
      <p:sp>
        <p:nvSpPr>
          <p:cNvPr id="7172" name="TextBox 1"/>
          <p:cNvSpPr txBox="1">
            <a:spLocks noChangeArrowheads="1"/>
          </p:cNvSpPr>
          <p:nvPr/>
        </p:nvSpPr>
        <p:spPr bwMode="auto">
          <a:xfrm>
            <a:off x="385853" y="1108892"/>
            <a:ext cx="8342312" cy="5367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buFont typeface="+mj-lt"/>
              <a:buAutoNum type="arabicPeriod"/>
            </a:pPr>
            <a:endParaRPr lang="en-US" sz="1800" dirty="0" smtClean="0"/>
          </a:p>
          <a:p>
            <a:pPr marL="342900" indent="-342900">
              <a:buFont typeface="+mj-lt"/>
              <a:buAutoNum type="arabicPeriod"/>
            </a:pPr>
            <a:r>
              <a:rPr lang="en-US" sz="1800" dirty="0" smtClean="0"/>
              <a:t>SCR786</a:t>
            </a:r>
            <a:r>
              <a:rPr lang="en-US" sz="1800" dirty="0" smtClean="0"/>
              <a:t> Testing Environment Update &amp; Discussion</a:t>
            </a:r>
            <a:endParaRPr lang="en-US" sz="1800" dirty="0"/>
          </a:p>
          <a:p>
            <a:pPr marL="1200150" lvl="1" indent="-457200"/>
            <a:r>
              <a:rPr lang="en-US" sz="1600" b="0" dirty="0" smtClean="0"/>
              <a:t>Discussed processes and details related to</a:t>
            </a:r>
            <a:r>
              <a:rPr lang="en-US" sz="1600" b="0" dirty="0" smtClean="0"/>
              <a:t> specific testing scenarios, coordination and execution. (G</a:t>
            </a:r>
            <a:r>
              <a:rPr lang="en-US" sz="1600" b="0" dirty="0" smtClean="0"/>
              <a:t>o-live on December 12, 2016)</a:t>
            </a:r>
            <a:endParaRPr lang="en-US" sz="1800" dirty="0" smtClean="0"/>
          </a:p>
          <a:p>
            <a:pPr marL="457200" indent="-457200">
              <a:buFont typeface="+mj-lt"/>
              <a:buAutoNum type="arabicPeriod"/>
            </a:pPr>
            <a:r>
              <a:rPr lang="en-US" sz="1800" dirty="0" smtClean="0"/>
              <a:t>SCR786 </a:t>
            </a:r>
            <a:r>
              <a:rPr lang="en-US" sz="1800" dirty="0"/>
              <a:t>User Orientation Documentation</a:t>
            </a:r>
          </a:p>
          <a:p>
            <a:pPr marL="1200150" lvl="1" indent="-457200"/>
            <a:r>
              <a:rPr lang="en-US" sz="1600" b="0" dirty="0" smtClean="0"/>
              <a:t>Continue developing</a:t>
            </a:r>
            <a:r>
              <a:rPr lang="en-US" sz="1600" b="0" dirty="0" smtClean="0"/>
              <a:t> orientation documentation with additional knowledge and understanding of the testing environment functionality.</a:t>
            </a:r>
          </a:p>
          <a:p>
            <a:pPr marL="457200" indent="-457200">
              <a:buFont typeface="+mj-lt"/>
              <a:buAutoNum type="arabicPeriod"/>
            </a:pPr>
            <a:r>
              <a:rPr lang="en-US" sz="1800" dirty="0"/>
              <a:t>Draft RMGRR – Buyer’s Remorse</a:t>
            </a:r>
          </a:p>
          <a:p>
            <a:pPr marL="1200150" lvl="1" indent="-457200"/>
            <a:r>
              <a:rPr lang="en-US" sz="1600" b="0" dirty="0" smtClean="0"/>
              <a:t>TDTMS reviewed twice, but could not reach consensus for endorsement to RMS – the RMGRR Sponsor will submit to RMS.</a:t>
            </a:r>
          </a:p>
          <a:p>
            <a:pPr marL="457200" indent="-457200">
              <a:buFont typeface="+mj-lt"/>
              <a:buAutoNum type="arabicPeriod"/>
            </a:pPr>
            <a:r>
              <a:rPr lang="en-US" sz="1800" dirty="0"/>
              <a:t>Annual MarkeTrak Subtypes Review</a:t>
            </a:r>
          </a:p>
          <a:p>
            <a:pPr marL="1200150" lvl="1" indent="-457200"/>
            <a:r>
              <a:rPr lang="en-US" sz="1600" b="0" dirty="0" smtClean="0"/>
              <a:t>TDTMS will begin prioritizing specific subtypes to be reviewed in 2017 and outline the process for ERCOT to assist in pulling the data.</a:t>
            </a:r>
          </a:p>
          <a:p>
            <a:pPr marL="457200" indent="-457200">
              <a:buFont typeface="+mj-lt"/>
              <a:buAutoNum type="arabicPeriod"/>
            </a:pPr>
            <a:r>
              <a:rPr lang="en-US" sz="1800" dirty="0"/>
              <a:t>MarkeTrak Upgrade Update</a:t>
            </a:r>
          </a:p>
          <a:p>
            <a:pPr marL="1085850" lvl="1" indent="-342900"/>
            <a:r>
              <a:rPr lang="en-US" sz="1600" b="0" dirty="0" smtClean="0"/>
              <a:t>No functionality changes – mostly modifications to look &amp; feel (colors, etc.)</a:t>
            </a:r>
          </a:p>
          <a:p>
            <a:pPr marL="1085850" lvl="1" indent="-342900"/>
            <a:r>
              <a:rPr lang="en-US" sz="1600" b="0" dirty="0" smtClean="0"/>
              <a:t>TDTMS/ERCOT to coordinate a WebEx training for demo and Q&amp;A before go-live.</a:t>
            </a:r>
          </a:p>
          <a:p>
            <a:pPr marL="1200150" lvl="1" indent="-457200"/>
            <a:endParaRPr lang="en-US" sz="1800" dirty="0"/>
          </a:p>
        </p:txBody>
      </p:sp>
    </p:spTree>
    <p:extLst>
      <p:ext uri="{BB962C8B-B14F-4D97-AF65-F5344CB8AC3E}">
        <p14:creationId xmlns:p14="http://schemas.microsoft.com/office/powerpoint/2010/main" val="11510734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2016 TDTMS Accomplishments</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3</a:t>
            </a:fld>
            <a:endParaRPr lang="en-US" altLang="en-US" sz="1400" smtClean="0">
              <a:solidFill>
                <a:srgbClr val="000000"/>
              </a:solidFill>
            </a:endParaRPr>
          </a:p>
        </p:txBody>
      </p:sp>
      <p:sp>
        <p:nvSpPr>
          <p:cNvPr id="7172" name="TextBox 1"/>
          <p:cNvSpPr txBox="1">
            <a:spLocks noChangeArrowheads="1"/>
          </p:cNvSpPr>
          <p:nvPr/>
        </p:nvSpPr>
        <p:spPr bwMode="auto">
          <a:xfrm>
            <a:off x="228600" y="990600"/>
            <a:ext cx="8763000" cy="4909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lvl="0" indent="-342900">
              <a:buFont typeface="+mj-lt"/>
              <a:buAutoNum type="arabicPeriod"/>
            </a:pPr>
            <a:endParaRPr lang="en-US" sz="1100" b="0" dirty="0" smtClean="0"/>
          </a:p>
          <a:p>
            <a:pPr marL="342900" lvl="0" indent="-342900">
              <a:buFont typeface="+mj-lt"/>
              <a:buAutoNum type="arabicPeriod"/>
            </a:pPr>
            <a:r>
              <a:rPr lang="en-US" sz="1800" b="0" dirty="0" smtClean="0"/>
              <a:t>Support </a:t>
            </a:r>
            <a:r>
              <a:rPr lang="en-US" sz="1800" b="0" dirty="0"/>
              <a:t>Texas data transport improvement initiatives and other Retail market projects as needed or directed by RMS</a:t>
            </a:r>
            <a:r>
              <a:rPr lang="en-US" sz="1800" b="0" dirty="0" smtClean="0"/>
              <a:t>.</a:t>
            </a:r>
          </a:p>
          <a:p>
            <a:pPr marL="1085850" lvl="1" indent="-342900">
              <a:buFont typeface="Wingdings" panose="05000000000000000000" pitchFamily="2" charset="2"/>
              <a:buChar char="ü"/>
            </a:pPr>
            <a:endParaRPr lang="en-US" sz="1050" b="0" dirty="0" smtClean="0">
              <a:solidFill>
                <a:srgbClr val="00B050"/>
              </a:solidFill>
            </a:endParaRPr>
          </a:p>
          <a:p>
            <a:pPr marL="1085850" lvl="1" indent="-342900">
              <a:buFont typeface="Wingdings" panose="05000000000000000000" pitchFamily="2" charset="2"/>
              <a:buChar char="ü"/>
            </a:pPr>
            <a:r>
              <a:rPr lang="en-US" sz="1400" b="0" dirty="0" smtClean="0">
                <a:solidFill>
                  <a:srgbClr val="00B050"/>
                </a:solidFill>
              </a:rPr>
              <a:t>Collaborative </a:t>
            </a:r>
            <a:r>
              <a:rPr lang="en-US" sz="1400" b="0" dirty="0">
                <a:solidFill>
                  <a:srgbClr val="00B050"/>
                </a:solidFill>
              </a:rPr>
              <a:t>efforts with TXSET to pass RMGRR139 &amp; NPRR778, Modifications to Date Change and Cancellation Evaluation </a:t>
            </a:r>
            <a:r>
              <a:rPr lang="en-US" sz="1400" b="0" dirty="0" smtClean="0">
                <a:solidFill>
                  <a:srgbClr val="00B050"/>
                </a:solidFill>
              </a:rPr>
              <a:t>Window.</a:t>
            </a:r>
          </a:p>
          <a:p>
            <a:pPr marL="1085850" lvl="1" indent="-342900">
              <a:buFont typeface="Wingdings" panose="05000000000000000000" pitchFamily="2" charset="2"/>
              <a:buChar char="ü"/>
            </a:pPr>
            <a:r>
              <a:rPr lang="en-US" sz="1400" b="0" dirty="0" smtClean="0">
                <a:solidFill>
                  <a:srgbClr val="00B050"/>
                </a:solidFill>
              </a:rPr>
              <a:t>MarkeTrak Subtype Analysis – TDTMS conducted performance review of all MarkeTrak subtypes. </a:t>
            </a:r>
          </a:p>
          <a:p>
            <a:pPr marL="1485900" lvl="2" indent="-342900">
              <a:buFont typeface="Wingdings" panose="05000000000000000000" pitchFamily="2" charset="2"/>
              <a:buChar char="Ø"/>
            </a:pPr>
            <a:r>
              <a:rPr lang="en-US" sz="1200" b="0" dirty="0" smtClean="0">
                <a:solidFill>
                  <a:srgbClr val="00B050"/>
                </a:solidFill>
              </a:rPr>
              <a:t>Leveraged analysis to improve processes for subtypes such as: Usage/Billing, Switch Hold, &amp; Inadvertent Gains. </a:t>
            </a:r>
          </a:p>
          <a:p>
            <a:pPr marL="1485900" lvl="2" indent="-342900">
              <a:buFont typeface="Wingdings" panose="05000000000000000000" pitchFamily="2" charset="2"/>
              <a:buChar char="Ø"/>
            </a:pPr>
            <a:r>
              <a:rPr lang="en-US" sz="1200" b="0" dirty="0" smtClean="0">
                <a:solidFill>
                  <a:srgbClr val="00B050"/>
                </a:solidFill>
              </a:rPr>
              <a:t>Collaborate with RMTTF to enhance training curriculum to address best business practices for various subtypes</a:t>
            </a:r>
            <a:r>
              <a:rPr lang="en-US" sz="1000" b="0" dirty="0" smtClean="0">
                <a:solidFill>
                  <a:srgbClr val="00B050"/>
                </a:solidFill>
              </a:rPr>
              <a:t>.</a:t>
            </a:r>
          </a:p>
          <a:p>
            <a:pPr marL="1085850" lvl="1" indent="-342900">
              <a:buFont typeface="Wingdings" panose="05000000000000000000" pitchFamily="2" charset="2"/>
              <a:buChar char="ü"/>
            </a:pPr>
            <a:r>
              <a:rPr lang="en-US" sz="1400" b="0" dirty="0" smtClean="0">
                <a:solidFill>
                  <a:srgbClr val="00B050"/>
                </a:solidFill>
              </a:rPr>
              <a:t>Performed analysis of ERCOT IAG reports &amp; made suggested modifications to improve the understanding and readability of the IAG reports.</a:t>
            </a:r>
            <a:endParaRPr lang="en-US" sz="1800" b="0" dirty="0" smtClean="0"/>
          </a:p>
          <a:p>
            <a:pPr marL="342900" lvl="0" indent="-342900">
              <a:buFont typeface="+mj-lt"/>
              <a:buAutoNum type="arabicPeriod"/>
            </a:pPr>
            <a:endParaRPr lang="en-US" sz="1100" b="0" dirty="0" smtClean="0"/>
          </a:p>
          <a:p>
            <a:pPr marL="342900" lvl="0" indent="-342900">
              <a:buFont typeface="+mj-lt"/>
              <a:buAutoNum type="arabicPeriod"/>
            </a:pPr>
            <a:r>
              <a:rPr lang="en-US" sz="1800" b="0" dirty="0" smtClean="0"/>
              <a:t>Support </a:t>
            </a:r>
            <a:r>
              <a:rPr lang="en-US" sz="1800" b="0" dirty="0"/>
              <a:t>Revision Request initiatives related to MarkeTrak systems and process enhancements and update </a:t>
            </a:r>
            <a:r>
              <a:rPr lang="en-US" sz="1800" b="0" dirty="0" smtClean="0"/>
              <a:t>documentation, </a:t>
            </a:r>
            <a:r>
              <a:rPr lang="en-US" sz="1800" b="0" dirty="0"/>
              <a:t>as needed. </a:t>
            </a:r>
            <a:endParaRPr lang="en-US" sz="1800" b="0" dirty="0" smtClean="0"/>
          </a:p>
          <a:p>
            <a:pPr marL="1085850" lvl="1" indent="-342900">
              <a:buFont typeface="Wingdings" panose="05000000000000000000" pitchFamily="2" charset="2"/>
              <a:buChar char="ü"/>
            </a:pPr>
            <a:endParaRPr lang="en-US" sz="1050" b="0" dirty="0" smtClean="0">
              <a:solidFill>
                <a:srgbClr val="00B050"/>
              </a:solidFill>
            </a:endParaRPr>
          </a:p>
          <a:p>
            <a:pPr marL="1085850" lvl="1" indent="-342900">
              <a:buFont typeface="Wingdings" panose="05000000000000000000" pitchFamily="2" charset="2"/>
              <a:buChar char="ü"/>
            </a:pPr>
            <a:r>
              <a:rPr lang="en-US" sz="1400" b="0" dirty="0" smtClean="0">
                <a:solidFill>
                  <a:srgbClr val="00B050"/>
                </a:solidFill>
              </a:rPr>
              <a:t>Holistic review of Switch Hold process and updated documentation requirements via RMGRR136, Switch Hold Removal Process Clarifications.</a:t>
            </a:r>
            <a:endParaRPr lang="en-US" sz="1400" b="0" dirty="0">
              <a:solidFill>
                <a:srgbClr val="00B050"/>
              </a:solidFill>
            </a:endParaRPr>
          </a:p>
        </p:txBody>
      </p:sp>
    </p:spTree>
    <p:extLst>
      <p:ext uri="{BB962C8B-B14F-4D97-AF65-F5344CB8AC3E}">
        <p14:creationId xmlns:p14="http://schemas.microsoft.com/office/powerpoint/2010/main" val="1381588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2016 TDTMS Accomplishments (cont’d)</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4</a:t>
            </a:fld>
            <a:endParaRPr lang="en-US" altLang="en-US" sz="1400" smtClean="0">
              <a:solidFill>
                <a:srgbClr val="000000"/>
              </a:solidFill>
            </a:endParaRPr>
          </a:p>
        </p:txBody>
      </p:sp>
      <p:sp>
        <p:nvSpPr>
          <p:cNvPr id="7172" name="TextBox 1"/>
          <p:cNvSpPr txBox="1">
            <a:spLocks noChangeArrowheads="1"/>
          </p:cNvSpPr>
          <p:nvPr/>
        </p:nvSpPr>
        <p:spPr bwMode="auto">
          <a:xfrm>
            <a:off x="416333" y="1066800"/>
            <a:ext cx="8342312" cy="5084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lvl="0" indent="-342900">
              <a:buFont typeface="+mj-lt"/>
              <a:buAutoNum type="arabicPeriod" startAt="3"/>
            </a:pPr>
            <a:r>
              <a:rPr lang="en-US" sz="1800" b="0" dirty="0" smtClean="0"/>
              <a:t>Continue </a:t>
            </a:r>
            <a:r>
              <a:rPr lang="en-US" sz="1800" b="0" dirty="0"/>
              <a:t>joint efforts with other Retail market working groups to provide ERCOT with subject matter expertise for implementation of SCR786, Retail Market Test Environment.</a:t>
            </a:r>
          </a:p>
          <a:p>
            <a:pPr marL="1085850" lvl="1" indent="-342900">
              <a:buFont typeface="Wingdings" panose="05000000000000000000" pitchFamily="2" charset="2"/>
              <a:buChar char="ü"/>
            </a:pPr>
            <a:r>
              <a:rPr lang="en-US" sz="1400" b="0" dirty="0">
                <a:solidFill>
                  <a:srgbClr val="00B050"/>
                </a:solidFill>
              </a:rPr>
              <a:t>Worked with TXSET to gather business </a:t>
            </a:r>
            <a:r>
              <a:rPr lang="en-US" sz="1400" b="0" dirty="0" smtClean="0">
                <a:solidFill>
                  <a:srgbClr val="00B050"/>
                </a:solidFill>
              </a:rPr>
              <a:t>requirements </a:t>
            </a:r>
          </a:p>
          <a:p>
            <a:pPr marL="1085850" lvl="1" indent="-342900">
              <a:buFont typeface="Wingdings" panose="05000000000000000000" pitchFamily="2" charset="2"/>
              <a:buChar char="ü"/>
            </a:pPr>
            <a:r>
              <a:rPr lang="en-US" sz="1400" b="0" dirty="0">
                <a:solidFill>
                  <a:srgbClr val="00B050"/>
                </a:solidFill>
              </a:rPr>
              <a:t>S</a:t>
            </a:r>
            <a:r>
              <a:rPr lang="en-US" sz="1400" b="0" dirty="0" smtClean="0">
                <a:solidFill>
                  <a:srgbClr val="00B050"/>
                </a:solidFill>
              </a:rPr>
              <a:t>upported SCR786 </a:t>
            </a:r>
            <a:r>
              <a:rPr lang="en-US" sz="1400" b="0" dirty="0">
                <a:solidFill>
                  <a:srgbClr val="00B050"/>
                </a:solidFill>
              </a:rPr>
              <a:t>through stakeholder process</a:t>
            </a:r>
          </a:p>
          <a:p>
            <a:pPr marL="1085850" lvl="1" indent="-342900">
              <a:buFont typeface="Wingdings" panose="05000000000000000000" pitchFamily="2" charset="2"/>
              <a:buChar char="ü"/>
            </a:pPr>
            <a:r>
              <a:rPr lang="en-US" sz="1400" b="0" dirty="0">
                <a:solidFill>
                  <a:srgbClr val="00B050"/>
                </a:solidFill>
              </a:rPr>
              <a:t>Developed User Orientation documentation</a:t>
            </a:r>
          </a:p>
          <a:p>
            <a:pPr marL="1085850" lvl="1" indent="-342900">
              <a:buFont typeface="Wingdings" panose="05000000000000000000" pitchFamily="2" charset="2"/>
              <a:buChar char="ü"/>
            </a:pPr>
            <a:r>
              <a:rPr lang="en-US" sz="1400" b="0" dirty="0">
                <a:solidFill>
                  <a:srgbClr val="00B050"/>
                </a:solidFill>
              </a:rPr>
              <a:t>Anticipated December 2016 go-live</a:t>
            </a:r>
            <a:endParaRPr lang="en-US" sz="1800" b="0" dirty="0">
              <a:solidFill>
                <a:srgbClr val="00B050"/>
              </a:solidFill>
            </a:endParaRPr>
          </a:p>
          <a:p>
            <a:pPr marL="342900" lvl="0" indent="-342900">
              <a:buFont typeface="+mj-lt"/>
              <a:buAutoNum type="arabicPeriod" startAt="4"/>
            </a:pPr>
            <a:endParaRPr lang="en-US" sz="1050" b="0" dirty="0" smtClean="0"/>
          </a:p>
          <a:p>
            <a:pPr marL="342900" lvl="0" indent="-342900">
              <a:buFont typeface="+mj-lt"/>
              <a:buAutoNum type="arabicPeriod" startAt="4"/>
            </a:pPr>
            <a:r>
              <a:rPr lang="en-US" sz="1800" b="0" dirty="0" smtClean="0"/>
              <a:t>Perform </a:t>
            </a:r>
            <a:r>
              <a:rPr lang="en-US" sz="1800" b="0" dirty="0"/>
              <a:t>annual review of the Retail Market Services SLA and work with ERCOT to evaluate and implement any potential changes, as needed.</a:t>
            </a:r>
          </a:p>
          <a:p>
            <a:pPr marL="1085850" lvl="1" indent="-342900">
              <a:buFont typeface="Wingdings" panose="05000000000000000000" pitchFamily="2" charset="2"/>
              <a:buChar char="ü"/>
            </a:pPr>
            <a:r>
              <a:rPr lang="en-US" sz="1400" b="0" dirty="0" smtClean="0">
                <a:solidFill>
                  <a:srgbClr val="00B050"/>
                </a:solidFill>
              </a:rPr>
              <a:t>Performed </a:t>
            </a:r>
            <a:r>
              <a:rPr lang="en-US" sz="1400" b="0" dirty="0">
                <a:solidFill>
                  <a:srgbClr val="00B050"/>
                </a:solidFill>
              </a:rPr>
              <a:t>annual review of Retail Market Services </a:t>
            </a:r>
            <a:r>
              <a:rPr lang="en-US" sz="1400" b="0" dirty="0" smtClean="0">
                <a:solidFill>
                  <a:srgbClr val="00B050"/>
                </a:solidFill>
              </a:rPr>
              <a:t>SLA</a:t>
            </a:r>
          </a:p>
          <a:p>
            <a:pPr marL="1085850" lvl="1" indent="-342900">
              <a:buFont typeface="Wingdings" panose="05000000000000000000" pitchFamily="2" charset="2"/>
              <a:buChar char="ü"/>
            </a:pPr>
            <a:r>
              <a:rPr lang="en-US" sz="1400" b="0" dirty="0">
                <a:solidFill>
                  <a:srgbClr val="00B050"/>
                </a:solidFill>
              </a:rPr>
              <a:t>E</a:t>
            </a:r>
            <a:r>
              <a:rPr lang="en-US" sz="1400" b="0" dirty="0" smtClean="0">
                <a:solidFill>
                  <a:srgbClr val="00B050"/>
                </a:solidFill>
              </a:rPr>
              <a:t>ndorsed </a:t>
            </a:r>
            <a:r>
              <a:rPr lang="en-US" sz="1400" b="0" dirty="0">
                <a:solidFill>
                  <a:srgbClr val="00B050"/>
                </a:solidFill>
              </a:rPr>
              <a:t>MarkeTrak API/GUI SLO metrics which are now a part of the Retail Market Services </a:t>
            </a:r>
            <a:r>
              <a:rPr lang="en-US" sz="1400" b="0" dirty="0" smtClean="0">
                <a:solidFill>
                  <a:srgbClr val="00B050"/>
                </a:solidFill>
              </a:rPr>
              <a:t>SLA</a:t>
            </a:r>
            <a:endParaRPr lang="en-US" sz="1800" b="0" dirty="0" smtClean="0"/>
          </a:p>
          <a:p>
            <a:pPr marL="342900" lvl="0" indent="-342900">
              <a:buFont typeface="+mj-lt"/>
              <a:buAutoNum type="arabicPeriod" startAt="5"/>
            </a:pPr>
            <a:endParaRPr lang="en-US" sz="1100" b="0" dirty="0" smtClean="0"/>
          </a:p>
          <a:p>
            <a:pPr marL="342900" lvl="0" indent="-342900">
              <a:buFont typeface="+mj-lt"/>
              <a:buAutoNum type="arabicPeriod" startAt="5"/>
            </a:pPr>
            <a:r>
              <a:rPr lang="en-US" sz="1800" b="0" dirty="0" smtClean="0"/>
              <a:t>Monitor </a:t>
            </a:r>
            <a:r>
              <a:rPr lang="en-US" sz="1800" b="0" dirty="0"/>
              <a:t>the quarterly ERCOT Retail Market Performance Measures reported by ERCOT to the PUCT and serve as a forum for Market Participants to raise questions and/or issues related to the metrics reported</a:t>
            </a:r>
            <a:r>
              <a:rPr lang="en-US" sz="1800" b="0" dirty="0" smtClean="0"/>
              <a:t>.</a:t>
            </a:r>
          </a:p>
          <a:p>
            <a:pPr marL="1085850" lvl="1" indent="-342900">
              <a:buFont typeface="Wingdings" panose="05000000000000000000" pitchFamily="2" charset="2"/>
              <a:buChar char="ü"/>
            </a:pPr>
            <a:r>
              <a:rPr lang="en-US" sz="1400" b="0" dirty="0" smtClean="0">
                <a:solidFill>
                  <a:srgbClr val="00B050"/>
                </a:solidFill>
              </a:rPr>
              <a:t>Reviewed quarterly Performance Measures for 2016. No issues or questions were raised since ERCOT performed at or above the PUCT metrics for the entire year.</a:t>
            </a:r>
            <a:endParaRPr lang="en-US" sz="1800" b="0" dirty="0">
              <a:solidFill>
                <a:srgbClr val="00B050"/>
              </a:solidFill>
            </a:endParaRPr>
          </a:p>
        </p:txBody>
      </p:sp>
    </p:spTree>
    <p:extLst>
      <p:ext uri="{BB962C8B-B14F-4D97-AF65-F5344CB8AC3E}">
        <p14:creationId xmlns:p14="http://schemas.microsoft.com/office/powerpoint/2010/main" val="1233281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2016 TDTMS Accomplishments (cont’d)</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5</a:t>
            </a:fld>
            <a:endParaRPr lang="en-US" altLang="en-US" sz="1400" smtClean="0">
              <a:solidFill>
                <a:srgbClr val="000000"/>
              </a:solidFill>
            </a:endParaRPr>
          </a:p>
        </p:txBody>
      </p:sp>
      <p:sp>
        <p:nvSpPr>
          <p:cNvPr id="7172" name="TextBox 1"/>
          <p:cNvSpPr txBox="1">
            <a:spLocks noChangeArrowheads="1"/>
          </p:cNvSpPr>
          <p:nvPr/>
        </p:nvSpPr>
        <p:spPr bwMode="auto">
          <a:xfrm>
            <a:off x="416333" y="990600"/>
            <a:ext cx="8342312" cy="4558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lvl="0" indent="-342900">
              <a:buFont typeface="+mj-lt"/>
              <a:buAutoNum type="arabicPeriod" startAt="6"/>
            </a:pPr>
            <a:endParaRPr lang="en-US" sz="1100" b="0" dirty="0" smtClean="0"/>
          </a:p>
          <a:p>
            <a:pPr marL="342900" lvl="0" indent="-342900">
              <a:buFont typeface="+mj-lt"/>
              <a:buAutoNum type="arabicPeriod" startAt="6"/>
            </a:pPr>
            <a:r>
              <a:rPr lang="en-US" sz="1800" b="0" dirty="0" smtClean="0"/>
              <a:t>Work </a:t>
            </a:r>
            <a:r>
              <a:rPr lang="en-US" sz="1800" b="0" dirty="0"/>
              <a:t>with ERCOT and Market Participants to address and resolve technical connectivity issues and help mitigate market impacts related to NAESB outages</a:t>
            </a:r>
            <a:r>
              <a:rPr lang="en-US" sz="1800" b="0" dirty="0" smtClean="0"/>
              <a:t>.</a:t>
            </a:r>
          </a:p>
          <a:p>
            <a:pPr marL="1085850" lvl="1" indent="-342900">
              <a:buFont typeface="Wingdings" panose="05000000000000000000" pitchFamily="2" charset="2"/>
              <a:buChar char="ü"/>
            </a:pPr>
            <a:r>
              <a:rPr lang="en-US" sz="1400" b="0" dirty="0" smtClean="0">
                <a:solidFill>
                  <a:srgbClr val="00B050"/>
                </a:solidFill>
              </a:rPr>
              <a:t>Updated </a:t>
            </a:r>
            <a:r>
              <a:rPr lang="en-US" sz="1400" b="0" dirty="0">
                <a:solidFill>
                  <a:srgbClr val="00B050"/>
                </a:solidFill>
              </a:rPr>
              <a:t>the TDTMS Data Transport Guide via RMGRR126, Changes to TDTMS Data Transport Guide</a:t>
            </a:r>
            <a:r>
              <a:rPr lang="en-US" sz="1400" b="0" dirty="0" smtClean="0">
                <a:solidFill>
                  <a:srgbClr val="00B050"/>
                </a:solidFill>
              </a:rPr>
              <a:t>.</a:t>
            </a:r>
            <a:endParaRPr lang="en-US" sz="1800" b="0" dirty="0" smtClean="0"/>
          </a:p>
          <a:p>
            <a:pPr marL="342900" lvl="0" indent="-342900">
              <a:buFont typeface="+mj-lt"/>
              <a:buAutoNum type="arabicPeriod" startAt="6"/>
            </a:pPr>
            <a:endParaRPr lang="en-US" sz="1400" b="0" dirty="0" smtClean="0"/>
          </a:p>
          <a:p>
            <a:pPr marL="342900" lvl="0" indent="-342900">
              <a:buFont typeface="+mj-lt"/>
              <a:buAutoNum type="arabicPeriod" startAt="6"/>
            </a:pPr>
            <a:r>
              <a:rPr lang="en-US" sz="1800" b="0" dirty="0" smtClean="0"/>
              <a:t>Support </a:t>
            </a:r>
            <a:r>
              <a:rPr lang="en-US" sz="1800" b="0" dirty="0"/>
              <a:t>ERCOT resolution efforts in addressing each outage and/or degradation of service experienced and provide findings to RMS</a:t>
            </a:r>
            <a:r>
              <a:rPr lang="en-US" sz="1800" b="0" dirty="0" smtClean="0"/>
              <a:t>.</a:t>
            </a:r>
          </a:p>
          <a:p>
            <a:pPr marL="1085850" lvl="1" indent="-342900">
              <a:buFont typeface="Wingdings" panose="05000000000000000000" pitchFamily="2" charset="2"/>
              <a:buChar char="ü"/>
            </a:pPr>
            <a:r>
              <a:rPr lang="en-US" sz="1400" b="0" dirty="0" smtClean="0">
                <a:solidFill>
                  <a:srgbClr val="00B050"/>
                </a:solidFill>
              </a:rPr>
              <a:t>Complete</a:t>
            </a:r>
            <a:endParaRPr lang="en-US" sz="1800" b="0" dirty="0" smtClean="0"/>
          </a:p>
          <a:p>
            <a:pPr marL="342900" lvl="0" indent="-342900">
              <a:buFont typeface="+mj-lt"/>
              <a:buAutoNum type="arabicPeriod" startAt="6"/>
            </a:pPr>
            <a:endParaRPr lang="en-US" sz="1400" b="0" dirty="0" smtClean="0"/>
          </a:p>
          <a:p>
            <a:pPr marL="342900" lvl="0" indent="-342900">
              <a:buFont typeface="+mj-lt"/>
              <a:buAutoNum type="arabicPeriod" startAt="6"/>
            </a:pPr>
            <a:r>
              <a:rPr lang="en-US" sz="1800" b="0" dirty="0" smtClean="0"/>
              <a:t>Continue </a:t>
            </a:r>
            <a:r>
              <a:rPr lang="en-US" sz="1800" b="0" dirty="0"/>
              <a:t>participation in NAESB meetings, as needed, in an effort to ensure business requirements for the Texas retail market are included in NAESB Model Business Practices (MBP) and future NAESB EDM version releases.</a:t>
            </a:r>
          </a:p>
          <a:p>
            <a:pPr marL="1028700" lvl="1">
              <a:buFont typeface="Wingdings" panose="05000000000000000000" pitchFamily="2" charset="2"/>
              <a:buChar char="ü"/>
            </a:pPr>
            <a:r>
              <a:rPr lang="en-US" sz="1400" b="0" dirty="0">
                <a:solidFill>
                  <a:srgbClr val="00B050"/>
                </a:solidFill>
              </a:rPr>
              <a:t>Complete</a:t>
            </a:r>
          </a:p>
          <a:p>
            <a:pPr lvl="0">
              <a:buNone/>
            </a:pPr>
            <a:endParaRPr lang="en-US" sz="1800" b="0" dirty="0" smtClean="0"/>
          </a:p>
        </p:txBody>
      </p:sp>
    </p:spTree>
    <p:extLst>
      <p:ext uri="{BB962C8B-B14F-4D97-AF65-F5344CB8AC3E}">
        <p14:creationId xmlns:p14="http://schemas.microsoft.com/office/powerpoint/2010/main" val="3871120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2"/>
          </p:nvPr>
        </p:nvSpPr>
        <p:spPr>
          <a:xfrm>
            <a:off x="5778500" y="6248400"/>
            <a:ext cx="2895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1EA34657-82FB-4DCE-8F17-DB480ADCF3F9}" type="slidenum">
              <a:rPr lang="en-US" altLang="en-US" sz="1400" smtClean="0">
                <a:solidFill>
                  <a:srgbClr val="000000"/>
                </a:solidFill>
              </a:rPr>
              <a:pPr eaLnBrk="1" hangingPunct="1">
                <a:spcBef>
                  <a:spcPct val="0"/>
                </a:spcBef>
                <a:buFontTx/>
                <a:buNone/>
              </a:pPr>
              <a:t>6</a:t>
            </a:fld>
            <a:endParaRPr lang="en-US" altLang="en-US" sz="1400" dirty="0" smtClean="0">
              <a:solidFill>
                <a:srgbClr val="000000"/>
              </a:solidFill>
            </a:endParaRPr>
          </a:p>
        </p:txBody>
      </p:sp>
      <p:sp>
        <p:nvSpPr>
          <p:cNvPr id="8195" name="Text Box 2"/>
          <p:cNvSpPr txBox="1">
            <a:spLocks noChangeArrowheads="1"/>
          </p:cNvSpPr>
          <p:nvPr/>
        </p:nvSpPr>
        <p:spPr bwMode="auto">
          <a:xfrm>
            <a:off x="2209800" y="41148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en-US" altLang="en-US" sz="1800" b="0" smtClean="0">
              <a:solidFill>
                <a:srgbClr val="000000"/>
              </a:solidFill>
              <a:latin typeface="Times New Roman" pitchFamily="18" charset="0"/>
            </a:endParaRPr>
          </a:p>
        </p:txBody>
      </p:sp>
      <p:sp>
        <p:nvSpPr>
          <p:cNvPr id="8196" name="Text Box 6"/>
          <p:cNvSpPr txBox="1">
            <a:spLocks noChangeArrowheads="1"/>
          </p:cNvSpPr>
          <p:nvPr/>
        </p:nvSpPr>
        <p:spPr bwMode="auto">
          <a:xfrm>
            <a:off x="596900" y="1346478"/>
            <a:ext cx="8001000" cy="4662815"/>
          </a:xfrm>
          <a:prstGeom prst="rect">
            <a:avLst/>
          </a:prstGeom>
          <a:solidFill>
            <a:schemeClr val="bg1"/>
          </a:solidFill>
          <a:ln w="9525">
            <a:solidFill>
              <a:schemeClr val="bg1"/>
            </a:solidFill>
            <a:miter lim="800000"/>
            <a:headEnd/>
            <a:tailEnd/>
          </a:ln>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50000"/>
              </a:spcBef>
              <a:buFontTx/>
              <a:buNone/>
            </a:pPr>
            <a:r>
              <a:rPr lang="en-US" altLang="en-US" sz="1800" dirty="0" smtClean="0">
                <a:solidFill>
                  <a:srgbClr val="000000"/>
                </a:solidFill>
              </a:rPr>
              <a:t>Next TDTMS meeting date: </a:t>
            </a:r>
            <a:br>
              <a:rPr lang="en-US" altLang="en-US" sz="1800" dirty="0" smtClean="0">
                <a:solidFill>
                  <a:srgbClr val="000000"/>
                </a:solidFill>
              </a:rPr>
            </a:br>
            <a:endParaRPr lang="en-US" altLang="en-US" sz="1800" dirty="0" smtClean="0">
              <a:solidFill>
                <a:srgbClr val="000000"/>
              </a:solidFill>
            </a:endParaRPr>
          </a:p>
          <a:p>
            <a:pPr algn="ctr" eaLnBrk="1" hangingPunct="1">
              <a:spcBef>
                <a:spcPct val="50000"/>
              </a:spcBef>
              <a:buFontTx/>
              <a:buNone/>
            </a:pPr>
            <a:r>
              <a:rPr lang="en-US" altLang="en-US" sz="1800" dirty="0" smtClean="0">
                <a:solidFill>
                  <a:srgbClr val="000000"/>
                </a:solidFill>
              </a:rPr>
              <a:t>January 25, 2017 9:30am </a:t>
            </a:r>
          </a:p>
          <a:p>
            <a:pPr algn="ctr" eaLnBrk="1" hangingPunct="1">
              <a:spcBef>
                <a:spcPct val="50000"/>
              </a:spcBef>
              <a:buFontTx/>
              <a:buNone/>
            </a:pPr>
            <a:r>
              <a:rPr lang="en-US" altLang="en-US" sz="1800" dirty="0" smtClean="0">
                <a:solidFill>
                  <a:srgbClr val="000000"/>
                </a:solidFill>
              </a:rPr>
              <a:t>@ ERCOT </a:t>
            </a:r>
            <a:r>
              <a:rPr lang="en-US" altLang="en-US" sz="1800" dirty="0" err="1" smtClean="0">
                <a:solidFill>
                  <a:srgbClr val="000000"/>
                </a:solidFill>
              </a:rPr>
              <a:t>METCenter</a:t>
            </a:r>
            <a:endParaRPr lang="en-US" altLang="en-US" sz="1800" dirty="0" smtClean="0">
              <a:solidFill>
                <a:srgbClr val="000000"/>
              </a:solidFill>
            </a:endParaRPr>
          </a:p>
          <a:p>
            <a:pPr algn="ctr" eaLnBrk="1" hangingPunct="1">
              <a:spcBef>
                <a:spcPct val="50000"/>
              </a:spcBef>
              <a:buFontTx/>
              <a:buNone/>
            </a:pPr>
            <a:endParaRPr lang="en-US" altLang="en-US" sz="1800" dirty="0" smtClean="0">
              <a:solidFill>
                <a:srgbClr val="000000"/>
              </a:solidFill>
            </a:endParaRPr>
          </a:p>
          <a:p>
            <a:pPr algn="ctr" eaLnBrk="1" hangingPunct="1">
              <a:spcBef>
                <a:spcPct val="50000"/>
              </a:spcBef>
              <a:buFontTx/>
              <a:buNone/>
            </a:pPr>
            <a:endParaRPr lang="en-US" altLang="en-US" sz="1600" dirty="0" smtClean="0">
              <a:solidFill>
                <a:srgbClr val="000000"/>
              </a:solidFill>
            </a:endParaRPr>
          </a:p>
          <a:p>
            <a:pPr algn="ctr" eaLnBrk="1" hangingPunct="1">
              <a:spcBef>
                <a:spcPct val="50000"/>
              </a:spcBef>
              <a:buFontTx/>
              <a:buNone/>
            </a:pPr>
            <a:endParaRPr lang="en-US" altLang="en-US" sz="1600" dirty="0" smtClean="0">
              <a:solidFill>
                <a:srgbClr val="000000"/>
              </a:solidFill>
            </a:endParaRPr>
          </a:p>
          <a:p>
            <a:pPr algn="ctr" eaLnBrk="1" hangingPunct="1">
              <a:spcBef>
                <a:spcPct val="50000"/>
              </a:spcBef>
              <a:buFontTx/>
              <a:buNone/>
            </a:pPr>
            <a:endParaRPr lang="en-US" altLang="en-US" sz="1600" dirty="0">
              <a:solidFill>
                <a:srgbClr val="000000"/>
              </a:solidFill>
            </a:endParaRPr>
          </a:p>
          <a:p>
            <a:pPr algn="ctr" eaLnBrk="1" hangingPunct="1">
              <a:spcBef>
                <a:spcPct val="50000"/>
              </a:spcBef>
              <a:buFontTx/>
              <a:buNone/>
            </a:pPr>
            <a:r>
              <a:rPr lang="en-US" altLang="en-US" sz="1600" dirty="0" smtClean="0">
                <a:solidFill>
                  <a:srgbClr val="000000"/>
                </a:solidFill>
              </a:rPr>
              <a:t>TDTMS </a:t>
            </a:r>
            <a:r>
              <a:rPr lang="en-US" altLang="en-US" sz="1600" dirty="0" smtClean="0">
                <a:solidFill>
                  <a:srgbClr val="000000"/>
                </a:solidFill>
              </a:rPr>
              <a:t>Agenda Items:</a:t>
            </a:r>
          </a:p>
          <a:p>
            <a:pPr algn="ctr" eaLnBrk="1" hangingPunct="1">
              <a:spcBef>
                <a:spcPct val="50000"/>
              </a:spcBef>
              <a:buFontTx/>
              <a:buNone/>
            </a:pPr>
            <a:r>
              <a:rPr lang="en-US" altLang="en-US" sz="1400" b="0" dirty="0" smtClean="0">
                <a:solidFill>
                  <a:srgbClr val="000000"/>
                </a:solidFill>
              </a:rPr>
              <a:t>2017 Leadership</a:t>
            </a:r>
          </a:p>
          <a:p>
            <a:pPr algn="ctr" eaLnBrk="1" hangingPunct="1">
              <a:spcBef>
                <a:spcPct val="50000"/>
              </a:spcBef>
              <a:buFontTx/>
              <a:buNone/>
            </a:pPr>
            <a:r>
              <a:rPr lang="en-US" altLang="en-US" sz="1400" b="0" dirty="0" smtClean="0">
                <a:solidFill>
                  <a:srgbClr val="000000"/>
                </a:solidFill>
              </a:rPr>
              <a:t>2017 Goals </a:t>
            </a:r>
          </a:p>
          <a:p>
            <a:pPr algn="ctr" eaLnBrk="1" hangingPunct="1">
              <a:spcBef>
                <a:spcPct val="50000"/>
              </a:spcBef>
              <a:buFontTx/>
              <a:buNone/>
            </a:pPr>
            <a:r>
              <a:rPr lang="en-US" altLang="en-US" sz="1400" b="0" dirty="0" smtClean="0">
                <a:solidFill>
                  <a:srgbClr val="000000"/>
                </a:solidFill>
              </a:rPr>
              <a:t>2017 </a:t>
            </a:r>
            <a:r>
              <a:rPr lang="en-US" altLang="en-US" sz="1400" b="0" dirty="0" smtClean="0">
                <a:solidFill>
                  <a:srgbClr val="000000"/>
                </a:solidFill>
              </a:rPr>
              <a:t>MT Subtype Analysis “</a:t>
            </a:r>
            <a:r>
              <a:rPr lang="en-US" altLang="en-US" sz="1400" b="0" dirty="0" err="1" smtClean="0">
                <a:solidFill>
                  <a:srgbClr val="000000"/>
                </a:solidFill>
              </a:rPr>
              <a:t>Gameplan</a:t>
            </a:r>
            <a:r>
              <a:rPr lang="en-US" altLang="en-US" sz="1400" b="0" dirty="0" smtClean="0">
                <a:solidFill>
                  <a:srgbClr val="000000"/>
                </a:solidFill>
              </a:rPr>
              <a:t>”</a:t>
            </a:r>
          </a:p>
          <a:p>
            <a:pPr algn="ctr" eaLnBrk="1" hangingPunct="1">
              <a:spcBef>
                <a:spcPct val="50000"/>
              </a:spcBef>
              <a:buFontTx/>
              <a:buNone/>
            </a:pPr>
            <a:r>
              <a:rPr lang="en-US" altLang="en-US" sz="1400" b="0" dirty="0" smtClean="0">
                <a:solidFill>
                  <a:srgbClr val="000000"/>
                </a:solidFill>
              </a:rPr>
              <a:t>SCR786 User Orientation</a:t>
            </a:r>
            <a:endParaRPr lang="en-US" altLang="en-US" sz="1400" b="0" dirty="0" smtClean="0">
              <a:solidFill>
                <a:srgbClr val="000000"/>
              </a:solidFill>
            </a:endParaRPr>
          </a:p>
        </p:txBody>
      </p:sp>
      <p:sp>
        <p:nvSpPr>
          <p:cNvPr id="8197" name="TextBox 61"/>
          <p:cNvSpPr txBox="1">
            <a:spLocks noChangeArrowheads="1"/>
          </p:cNvSpPr>
          <p:nvPr/>
        </p:nvSpPr>
        <p:spPr bwMode="auto">
          <a:xfrm>
            <a:off x="520700" y="2946164"/>
            <a:ext cx="8077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 typeface="Wingdings" pitchFamily="2" charset="2"/>
              <a:buNone/>
            </a:pPr>
            <a:r>
              <a:rPr lang="en-US" altLang="en-US" sz="1800" b="0" dirty="0">
                <a:solidFill>
                  <a:srgbClr val="000000"/>
                </a:solidFill>
                <a:hlinkClick r:id="rId2"/>
              </a:rPr>
              <a:t>http://</a:t>
            </a:r>
            <a:r>
              <a:rPr lang="en-US" altLang="en-US" sz="1800" b="0" dirty="0" smtClean="0">
                <a:solidFill>
                  <a:srgbClr val="000000"/>
                </a:solidFill>
                <a:hlinkClick r:id="rId2"/>
              </a:rPr>
              <a:t>www.ercot.com/committees/board/tac/rms/tdtms/index.html</a:t>
            </a:r>
            <a:r>
              <a:rPr lang="en-US" altLang="en-US" sz="1800" b="0" dirty="0" smtClean="0">
                <a:solidFill>
                  <a:srgbClr val="000000"/>
                </a:solidFill>
              </a:rPr>
              <a:t>   </a:t>
            </a:r>
          </a:p>
        </p:txBody>
      </p:sp>
    </p:spTree>
    <p:extLst>
      <p:ext uri="{BB962C8B-B14F-4D97-AF65-F5344CB8AC3E}">
        <p14:creationId xmlns:p14="http://schemas.microsoft.com/office/powerpoint/2010/main" val="2268829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xfrm>
            <a:off x="5791200" y="6248400"/>
            <a:ext cx="2895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81D0BDB3-5CB2-4BCE-BB17-FB327FBD0A59}" type="slidenum">
              <a:rPr lang="en-US" altLang="en-US" sz="1400" smtClean="0">
                <a:solidFill>
                  <a:srgbClr val="000000"/>
                </a:solidFill>
              </a:rPr>
              <a:pPr eaLnBrk="1" hangingPunct="1">
                <a:spcBef>
                  <a:spcPct val="0"/>
                </a:spcBef>
                <a:buFontTx/>
                <a:buNone/>
              </a:pPr>
              <a:t>7</a:t>
            </a:fld>
            <a:endParaRPr lang="en-US" altLang="en-US" sz="1400" dirty="0" smtClean="0">
              <a:solidFill>
                <a:srgbClr val="000000"/>
              </a:solidFill>
            </a:endParaRPr>
          </a:p>
        </p:txBody>
      </p:sp>
      <p:sp>
        <p:nvSpPr>
          <p:cNvPr id="9219" name="Text Box 2"/>
          <p:cNvSpPr txBox="1">
            <a:spLocks noChangeArrowheads="1"/>
          </p:cNvSpPr>
          <p:nvPr/>
        </p:nvSpPr>
        <p:spPr bwMode="auto">
          <a:xfrm>
            <a:off x="2209800" y="41148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en-US" altLang="en-US" sz="1800" b="0" smtClean="0">
              <a:solidFill>
                <a:srgbClr val="000000"/>
              </a:solidFill>
              <a:latin typeface="Times New Roman" pitchFamily="18" charset="0"/>
            </a:endParaRPr>
          </a:p>
        </p:txBody>
      </p:sp>
      <p:pic>
        <p:nvPicPr>
          <p:cNvPr id="9220"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3788" y="1219200"/>
            <a:ext cx="4416425" cy="398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355485821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LLEFT" val=" 35.625"/>
  <p:tag name="LTOP" val=" 85.625"/>
</p:tagLst>
</file>

<file path=ppt/tags/tag2.xml><?xml version="1.0" encoding="utf-8"?>
<p:tagLst xmlns:a="http://schemas.openxmlformats.org/drawingml/2006/main" xmlns:r="http://schemas.openxmlformats.org/officeDocument/2006/relationships" xmlns:p="http://schemas.openxmlformats.org/presentationml/2006/main">
  <p:tag name="LLEFT" val=" 27.625"/>
  <p:tag name="LTOP" val=" 523.5"/>
</p:tagLst>
</file>

<file path=ppt/tags/tag3.xml><?xml version="1.0" encoding="utf-8"?>
<p:tagLst xmlns:a="http://schemas.openxmlformats.org/drawingml/2006/main" xmlns:r="http://schemas.openxmlformats.org/officeDocument/2006/relationships" xmlns:p="http://schemas.openxmlformats.org/presentationml/2006/main">
  <p:tag name="LLEFT" val=" 35.625"/>
  <p:tag name="LTOP" val=" 85.625"/>
</p:tagLst>
</file>

<file path=ppt/tags/tag4.xml><?xml version="1.0" encoding="utf-8"?>
<p:tagLst xmlns:a="http://schemas.openxmlformats.org/drawingml/2006/main" xmlns:r="http://schemas.openxmlformats.org/officeDocument/2006/relationships" xmlns:p="http://schemas.openxmlformats.org/presentationml/2006/main">
  <p:tag name="LLEFT" val=" 27.625"/>
  <p:tag name="LTOP" val=" 523.5"/>
</p:tagLst>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20426</TotalTime>
  <Words>585</Words>
  <Application>Microsoft Office PowerPoint</Application>
  <PresentationFormat>On-screen Show (4:3)</PresentationFormat>
  <Paragraphs>77</Paragraphs>
  <Slides>7</Slides>
  <Notes>1</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Default Design</vt:lpstr>
      <vt:lpstr>1_Default Design</vt:lpstr>
      <vt:lpstr>2_Default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ERCOT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kcotner</dc:creator>
  <cp:lastModifiedBy>PWG_20161207</cp:lastModifiedBy>
  <cp:revision>998</cp:revision>
  <cp:lastPrinted>2002-09-24T18:27:58Z</cp:lastPrinted>
  <dcterms:created xsi:type="dcterms:W3CDTF">2002-07-29T21:45:07Z</dcterms:created>
  <dcterms:modified xsi:type="dcterms:W3CDTF">2017-01-04T19:38:53Z</dcterms:modified>
</cp:coreProperties>
</file>