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Lst>
  <p:notesMasterIdLst>
    <p:notesMasterId r:id="rId57"/>
  </p:notesMasterIdLst>
  <p:handoutMasterIdLst>
    <p:handoutMasterId r:id="rId58"/>
  </p:handoutMasterIdLst>
  <p:sldIdLst>
    <p:sldId id="275" r:id="rId6"/>
    <p:sldId id="276" r:id="rId7"/>
    <p:sldId id="277" r:id="rId8"/>
    <p:sldId id="279" r:id="rId9"/>
    <p:sldId id="280" r:id="rId10"/>
    <p:sldId id="287" r:id="rId11"/>
    <p:sldId id="314" r:id="rId12"/>
    <p:sldId id="294" r:id="rId13"/>
    <p:sldId id="290" r:id="rId14"/>
    <p:sldId id="281" r:id="rId15"/>
    <p:sldId id="292" r:id="rId16"/>
    <p:sldId id="291" r:id="rId17"/>
    <p:sldId id="316" r:id="rId18"/>
    <p:sldId id="293" r:id="rId19"/>
    <p:sldId id="295" r:id="rId20"/>
    <p:sldId id="297" r:id="rId21"/>
    <p:sldId id="298" r:id="rId22"/>
    <p:sldId id="299" r:id="rId23"/>
    <p:sldId id="300" r:id="rId24"/>
    <p:sldId id="317" r:id="rId25"/>
    <p:sldId id="305" r:id="rId26"/>
    <p:sldId id="296" r:id="rId27"/>
    <p:sldId id="306" r:id="rId28"/>
    <p:sldId id="318" r:id="rId29"/>
    <p:sldId id="283" r:id="rId30"/>
    <p:sldId id="285" r:id="rId31"/>
    <p:sldId id="307" r:id="rId32"/>
    <p:sldId id="289" r:id="rId33"/>
    <p:sldId id="311" r:id="rId34"/>
    <p:sldId id="286" r:id="rId35"/>
    <p:sldId id="288" r:id="rId36"/>
    <p:sldId id="315" r:id="rId37"/>
    <p:sldId id="274" r:id="rId38"/>
    <p:sldId id="309" r:id="rId39"/>
    <p:sldId id="310" r:id="rId40"/>
    <p:sldId id="312" r:id="rId41"/>
    <p:sldId id="313" r:id="rId42"/>
    <p:sldId id="308" r:id="rId43"/>
    <p:sldId id="320" r:id="rId44"/>
    <p:sldId id="319" r:id="rId45"/>
    <p:sldId id="260" r:id="rId46"/>
    <p:sldId id="263" r:id="rId47"/>
    <p:sldId id="261" r:id="rId48"/>
    <p:sldId id="264" r:id="rId49"/>
    <p:sldId id="271" r:id="rId50"/>
    <p:sldId id="266" r:id="rId51"/>
    <p:sldId id="268" r:id="rId52"/>
    <p:sldId id="272" r:id="rId53"/>
    <p:sldId id="267" r:id="rId54"/>
    <p:sldId id="270" r:id="rId55"/>
    <p:sldId id="273"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510" y="54"/>
      </p:cViewPr>
      <p:guideLst>
        <p:guide orient="horz" pos="2160"/>
        <p:guide pos="2880"/>
      </p:guideLst>
    </p:cSldViewPr>
  </p:slideViewPr>
  <p:notesTextViewPr>
    <p:cViewPr>
      <p:scale>
        <a:sx n="3" d="2"/>
        <a:sy n="3" d="2"/>
      </p:scale>
      <p:origin x="0" y="0"/>
    </p:cViewPr>
  </p:notesTextViewPr>
  <p:notesViewPr>
    <p:cSldViewPr showGuides="1">
      <p:cViewPr varScale="1">
        <p:scale>
          <a:sx n="76" d="100"/>
          <a:sy n="76" d="100"/>
        </p:scale>
        <p:origin x="205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1/4/2017</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dirty="0"/>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1/4/2017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dirty="0"/>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dirty="0"/>
          </a:p>
        </p:txBody>
      </p:sp>
    </p:spTree>
    <p:extLst>
      <p:ext uri="{BB962C8B-B14F-4D97-AF65-F5344CB8AC3E}">
        <p14:creationId xmlns:p14="http://schemas.microsoft.com/office/powerpoint/2010/main" val="92774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dirty="0"/>
          </a:p>
        </p:txBody>
      </p:sp>
    </p:spTree>
    <p:extLst>
      <p:ext uri="{BB962C8B-B14F-4D97-AF65-F5344CB8AC3E}">
        <p14:creationId xmlns:p14="http://schemas.microsoft.com/office/powerpoint/2010/main" val="156945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dirty="0"/>
          </a:p>
        </p:txBody>
      </p:sp>
    </p:spTree>
    <p:extLst>
      <p:ext uri="{BB962C8B-B14F-4D97-AF65-F5344CB8AC3E}">
        <p14:creationId xmlns:p14="http://schemas.microsoft.com/office/powerpoint/2010/main" val="1420907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dirty="0"/>
          </a:p>
        </p:txBody>
      </p:sp>
    </p:spTree>
    <p:extLst>
      <p:ext uri="{BB962C8B-B14F-4D97-AF65-F5344CB8AC3E}">
        <p14:creationId xmlns:p14="http://schemas.microsoft.com/office/powerpoint/2010/main" val="251919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dirty="0"/>
          </a:p>
        </p:txBody>
      </p:sp>
    </p:spTree>
    <p:extLst>
      <p:ext uri="{BB962C8B-B14F-4D97-AF65-F5344CB8AC3E}">
        <p14:creationId xmlns:p14="http://schemas.microsoft.com/office/powerpoint/2010/main" val="129939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dirty="0"/>
          </a:p>
        </p:txBody>
      </p:sp>
    </p:spTree>
    <p:extLst>
      <p:ext uri="{BB962C8B-B14F-4D97-AF65-F5344CB8AC3E}">
        <p14:creationId xmlns:p14="http://schemas.microsoft.com/office/powerpoint/2010/main" val="1622251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dirty="0"/>
          </a:p>
        </p:txBody>
      </p:sp>
    </p:spTree>
    <p:extLst>
      <p:ext uri="{BB962C8B-B14F-4D97-AF65-F5344CB8AC3E}">
        <p14:creationId xmlns:p14="http://schemas.microsoft.com/office/powerpoint/2010/main" val="410648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16</a:t>
            </a:fld>
            <a:endParaRPr lang="en-US" dirty="0"/>
          </a:p>
        </p:txBody>
      </p:sp>
    </p:spTree>
    <p:extLst>
      <p:ext uri="{BB962C8B-B14F-4D97-AF65-F5344CB8AC3E}">
        <p14:creationId xmlns:p14="http://schemas.microsoft.com/office/powerpoint/2010/main" val="1543308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17</a:t>
            </a:fld>
            <a:endParaRPr lang="en-US" dirty="0"/>
          </a:p>
        </p:txBody>
      </p:sp>
    </p:spTree>
    <p:extLst>
      <p:ext uri="{BB962C8B-B14F-4D97-AF65-F5344CB8AC3E}">
        <p14:creationId xmlns:p14="http://schemas.microsoft.com/office/powerpoint/2010/main" val="404643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18</a:t>
            </a:fld>
            <a:endParaRPr lang="en-US" dirty="0"/>
          </a:p>
        </p:txBody>
      </p:sp>
    </p:spTree>
    <p:extLst>
      <p:ext uri="{BB962C8B-B14F-4D97-AF65-F5344CB8AC3E}">
        <p14:creationId xmlns:p14="http://schemas.microsoft.com/office/powerpoint/2010/main" val="197550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19</a:t>
            </a:fld>
            <a:endParaRPr lang="en-US" dirty="0"/>
          </a:p>
        </p:txBody>
      </p:sp>
    </p:spTree>
    <p:extLst>
      <p:ext uri="{BB962C8B-B14F-4D97-AF65-F5344CB8AC3E}">
        <p14:creationId xmlns:p14="http://schemas.microsoft.com/office/powerpoint/2010/main" val="29082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a:t>
            </a:fld>
            <a:endParaRPr lang="en-US" dirty="0"/>
          </a:p>
        </p:txBody>
      </p:sp>
    </p:spTree>
    <p:extLst>
      <p:ext uri="{BB962C8B-B14F-4D97-AF65-F5344CB8AC3E}">
        <p14:creationId xmlns:p14="http://schemas.microsoft.com/office/powerpoint/2010/main" val="237296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20</a:t>
            </a:fld>
            <a:endParaRPr lang="en-US" dirty="0"/>
          </a:p>
        </p:txBody>
      </p:sp>
    </p:spTree>
    <p:extLst>
      <p:ext uri="{BB962C8B-B14F-4D97-AF65-F5344CB8AC3E}">
        <p14:creationId xmlns:p14="http://schemas.microsoft.com/office/powerpoint/2010/main" val="1385893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a:t>
            </a:fld>
            <a:endParaRPr lang="en-US" dirty="0"/>
          </a:p>
        </p:txBody>
      </p:sp>
    </p:spTree>
    <p:extLst>
      <p:ext uri="{BB962C8B-B14F-4D97-AF65-F5344CB8AC3E}">
        <p14:creationId xmlns:p14="http://schemas.microsoft.com/office/powerpoint/2010/main" val="15961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a:t>
            </a:fld>
            <a:endParaRPr lang="en-US" dirty="0"/>
          </a:p>
        </p:txBody>
      </p:sp>
    </p:spTree>
    <p:extLst>
      <p:ext uri="{BB962C8B-B14F-4D97-AF65-F5344CB8AC3E}">
        <p14:creationId xmlns:p14="http://schemas.microsoft.com/office/powerpoint/2010/main" val="2098845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a:t>
            </a:fld>
            <a:endParaRPr lang="en-US" dirty="0"/>
          </a:p>
        </p:txBody>
      </p:sp>
    </p:spTree>
    <p:extLst>
      <p:ext uri="{BB962C8B-B14F-4D97-AF65-F5344CB8AC3E}">
        <p14:creationId xmlns:p14="http://schemas.microsoft.com/office/powerpoint/2010/main" val="1562282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24</a:t>
            </a:fld>
            <a:endParaRPr lang="en-US" dirty="0"/>
          </a:p>
        </p:txBody>
      </p:sp>
    </p:spTree>
    <p:extLst>
      <p:ext uri="{BB962C8B-B14F-4D97-AF65-F5344CB8AC3E}">
        <p14:creationId xmlns:p14="http://schemas.microsoft.com/office/powerpoint/2010/main" val="1784373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25</a:t>
            </a:fld>
            <a:endParaRPr lang="en-US" dirty="0"/>
          </a:p>
        </p:txBody>
      </p:sp>
    </p:spTree>
    <p:extLst>
      <p:ext uri="{BB962C8B-B14F-4D97-AF65-F5344CB8AC3E}">
        <p14:creationId xmlns:p14="http://schemas.microsoft.com/office/powerpoint/2010/main" val="937838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26</a:t>
            </a:fld>
            <a:endParaRPr lang="en-US" dirty="0"/>
          </a:p>
        </p:txBody>
      </p:sp>
    </p:spTree>
    <p:extLst>
      <p:ext uri="{BB962C8B-B14F-4D97-AF65-F5344CB8AC3E}">
        <p14:creationId xmlns:p14="http://schemas.microsoft.com/office/powerpoint/2010/main" val="554619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27</a:t>
            </a:fld>
            <a:endParaRPr lang="en-US" dirty="0"/>
          </a:p>
        </p:txBody>
      </p:sp>
    </p:spTree>
    <p:extLst>
      <p:ext uri="{BB962C8B-B14F-4D97-AF65-F5344CB8AC3E}">
        <p14:creationId xmlns:p14="http://schemas.microsoft.com/office/powerpoint/2010/main" val="407679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28</a:t>
            </a:fld>
            <a:endParaRPr lang="en-US" dirty="0"/>
          </a:p>
        </p:txBody>
      </p:sp>
    </p:spTree>
    <p:extLst>
      <p:ext uri="{BB962C8B-B14F-4D97-AF65-F5344CB8AC3E}">
        <p14:creationId xmlns:p14="http://schemas.microsoft.com/office/powerpoint/2010/main" val="2389389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29</a:t>
            </a:fld>
            <a:endParaRPr lang="en-US" dirty="0"/>
          </a:p>
        </p:txBody>
      </p:sp>
    </p:spTree>
    <p:extLst>
      <p:ext uri="{BB962C8B-B14F-4D97-AF65-F5344CB8AC3E}">
        <p14:creationId xmlns:p14="http://schemas.microsoft.com/office/powerpoint/2010/main" val="408854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a:t>
            </a:fld>
            <a:endParaRPr lang="en-US" dirty="0"/>
          </a:p>
        </p:txBody>
      </p:sp>
    </p:spTree>
    <p:extLst>
      <p:ext uri="{BB962C8B-B14F-4D97-AF65-F5344CB8AC3E}">
        <p14:creationId xmlns:p14="http://schemas.microsoft.com/office/powerpoint/2010/main" val="323712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30</a:t>
            </a:fld>
            <a:endParaRPr lang="en-US" dirty="0"/>
          </a:p>
        </p:txBody>
      </p:sp>
    </p:spTree>
    <p:extLst>
      <p:ext uri="{BB962C8B-B14F-4D97-AF65-F5344CB8AC3E}">
        <p14:creationId xmlns:p14="http://schemas.microsoft.com/office/powerpoint/2010/main" val="1831349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31</a:t>
            </a:fld>
            <a:endParaRPr lang="en-US" dirty="0"/>
          </a:p>
        </p:txBody>
      </p:sp>
    </p:spTree>
    <p:extLst>
      <p:ext uri="{BB962C8B-B14F-4D97-AF65-F5344CB8AC3E}">
        <p14:creationId xmlns:p14="http://schemas.microsoft.com/office/powerpoint/2010/main" val="2125530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32</a:t>
            </a:fld>
            <a:endParaRPr lang="en-US" dirty="0"/>
          </a:p>
        </p:txBody>
      </p:sp>
    </p:spTree>
    <p:extLst>
      <p:ext uri="{BB962C8B-B14F-4D97-AF65-F5344CB8AC3E}">
        <p14:creationId xmlns:p14="http://schemas.microsoft.com/office/powerpoint/2010/main" val="2044747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33</a:t>
            </a:fld>
            <a:endParaRPr lang="en-US" dirty="0"/>
          </a:p>
        </p:txBody>
      </p:sp>
    </p:spTree>
    <p:extLst>
      <p:ext uri="{BB962C8B-B14F-4D97-AF65-F5344CB8AC3E}">
        <p14:creationId xmlns:p14="http://schemas.microsoft.com/office/powerpoint/2010/main" val="3655249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34</a:t>
            </a:fld>
            <a:endParaRPr lang="en-US" dirty="0"/>
          </a:p>
        </p:txBody>
      </p:sp>
    </p:spTree>
    <p:extLst>
      <p:ext uri="{BB962C8B-B14F-4D97-AF65-F5344CB8AC3E}">
        <p14:creationId xmlns:p14="http://schemas.microsoft.com/office/powerpoint/2010/main" val="2979835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35</a:t>
            </a:fld>
            <a:endParaRPr lang="en-US" dirty="0"/>
          </a:p>
        </p:txBody>
      </p:sp>
    </p:spTree>
    <p:extLst>
      <p:ext uri="{BB962C8B-B14F-4D97-AF65-F5344CB8AC3E}">
        <p14:creationId xmlns:p14="http://schemas.microsoft.com/office/powerpoint/2010/main" val="1707284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36</a:t>
            </a:fld>
            <a:endParaRPr lang="en-US" dirty="0"/>
          </a:p>
        </p:txBody>
      </p:sp>
    </p:spTree>
    <p:extLst>
      <p:ext uri="{BB962C8B-B14F-4D97-AF65-F5344CB8AC3E}">
        <p14:creationId xmlns:p14="http://schemas.microsoft.com/office/powerpoint/2010/main" val="343482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37</a:t>
            </a:fld>
            <a:endParaRPr lang="en-US" dirty="0"/>
          </a:p>
        </p:txBody>
      </p:sp>
    </p:spTree>
    <p:extLst>
      <p:ext uri="{BB962C8B-B14F-4D97-AF65-F5344CB8AC3E}">
        <p14:creationId xmlns:p14="http://schemas.microsoft.com/office/powerpoint/2010/main" val="859263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38</a:t>
            </a:fld>
            <a:endParaRPr lang="en-US" dirty="0"/>
          </a:p>
        </p:txBody>
      </p:sp>
    </p:spTree>
    <p:extLst>
      <p:ext uri="{BB962C8B-B14F-4D97-AF65-F5344CB8AC3E}">
        <p14:creationId xmlns:p14="http://schemas.microsoft.com/office/powerpoint/2010/main" val="1286812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39</a:t>
            </a:fld>
            <a:endParaRPr lang="en-US" dirty="0"/>
          </a:p>
        </p:txBody>
      </p:sp>
    </p:spTree>
    <p:extLst>
      <p:ext uri="{BB962C8B-B14F-4D97-AF65-F5344CB8AC3E}">
        <p14:creationId xmlns:p14="http://schemas.microsoft.com/office/powerpoint/2010/main" val="122174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a:t>
            </a:fld>
            <a:endParaRPr lang="en-US" dirty="0"/>
          </a:p>
        </p:txBody>
      </p:sp>
    </p:spTree>
    <p:extLst>
      <p:ext uri="{BB962C8B-B14F-4D97-AF65-F5344CB8AC3E}">
        <p14:creationId xmlns:p14="http://schemas.microsoft.com/office/powerpoint/2010/main" val="1489880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40</a:t>
            </a:fld>
            <a:endParaRPr lang="en-US" dirty="0"/>
          </a:p>
        </p:txBody>
      </p:sp>
    </p:spTree>
    <p:extLst>
      <p:ext uri="{BB962C8B-B14F-4D97-AF65-F5344CB8AC3E}">
        <p14:creationId xmlns:p14="http://schemas.microsoft.com/office/powerpoint/2010/main" val="1355219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41</a:t>
            </a:fld>
            <a:endParaRPr lang="en-US" dirty="0"/>
          </a:p>
        </p:txBody>
      </p:sp>
    </p:spTree>
    <p:extLst>
      <p:ext uri="{BB962C8B-B14F-4D97-AF65-F5344CB8AC3E}">
        <p14:creationId xmlns:p14="http://schemas.microsoft.com/office/powerpoint/2010/main" val="70557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42</a:t>
            </a:fld>
            <a:endParaRPr lang="en-US" dirty="0"/>
          </a:p>
        </p:txBody>
      </p:sp>
    </p:spTree>
    <p:extLst>
      <p:ext uri="{BB962C8B-B14F-4D97-AF65-F5344CB8AC3E}">
        <p14:creationId xmlns:p14="http://schemas.microsoft.com/office/powerpoint/2010/main" val="2001737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43</a:t>
            </a:fld>
            <a:endParaRPr lang="en-US" dirty="0"/>
          </a:p>
        </p:txBody>
      </p:sp>
    </p:spTree>
    <p:extLst>
      <p:ext uri="{BB962C8B-B14F-4D97-AF65-F5344CB8AC3E}">
        <p14:creationId xmlns:p14="http://schemas.microsoft.com/office/powerpoint/2010/main" val="322068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44</a:t>
            </a:fld>
            <a:endParaRPr lang="en-US" dirty="0"/>
          </a:p>
        </p:txBody>
      </p:sp>
    </p:spTree>
    <p:extLst>
      <p:ext uri="{BB962C8B-B14F-4D97-AF65-F5344CB8AC3E}">
        <p14:creationId xmlns:p14="http://schemas.microsoft.com/office/powerpoint/2010/main" val="510109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45</a:t>
            </a:fld>
            <a:endParaRPr lang="en-US" dirty="0"/>
          </a:p>
        </p:txBody>
      </p:sp>
    </p:spTree>
    <p:extLst>
      <p:ext uri="{BB962C8B-B14F-4D97-AF65-F5344CB8AC3E}">
        <p14:creationId xmlns:p14="http://schemas.microsoft.com/office/powerpoint/2010/main" val="2014691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46</a:t>
            </a:fld>
            <a:endParaRPr lang="en-US" dirty="0"/>
          </a:p>
        </p:txBody>
      </p:sp>
    </p:spTree>
    <p:extLst>
      <p:ext uri="{BB962C8B-B14F-4D97-AF65-F5344CB8AC3E}">
        <p14:creationId xmlns:p14="http://schemas.microsoft.com/office/powerpoint/2010/main" val="1319125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47</a:t>
            </a:fld>
            <a:endParaRPr lang="en-US" dirty="0"/>
          </a:p>
        </p:txBody>
      </p:sp>
    </p:spTree>
    <p:extLst>
      <p:ext uri="{BB962C8B-B14F-4D97-AF65-F5344CB8AC3E}">
        <p14:creationId xmlns:p14="http://schemas.microsoft.com/office/powerpoint/2010/main" val="55191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48</a:t>
            </a:fld>
            <a:endParaRPr lang="en-US" dirty="0"/>
          </a:p>
        </p:txBody>
      </p:sp>
    </p:spTree>
    <p:extLst>
      <p:ext uri="{BB962C8B-B14F-4D97-AF65-F5344CB8AC3E}">
        <p14:creationId xmlns:p14="http://schemas.microsoft.com/office/powerpoint/2010/main" val="1397861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49</a:t>
            </a:fld>
            <a:endParaRPr lang="en-US" dirty="0"/>
          </a:p>
        </p:txBody>
      </p:sp>
    </p:spTree>
    <p:extLst>
      <p:ext uri="{BB962C8B-B14F-4D97-AF65-F5344CB8AC3E}">
        <p14:creationId xmlns:p14="http://schemas.microsoft.com/office/powerpoint/2010/main" val="375925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a:t>
            </a:fld>
            <a:endParaRPr lang="en-US" dirty="0"/>
          </a:p>
        </p:txBody>
      </p:sp>
    </p:spTree>
    <p:extLst>
      <p:ext uri="{BB962C8B-B14F-4D97-AF65-F5344CB8AC3E}">
        <p14:creationId xmlns:p14="http://schemas.microsoft.com/office/powerpoint/2010/main" val="4172762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50</a:t>
            </a:fld>
            <a:endParaRPr lang="en-US" dirty="0"/>
          </a:p>
        </p:txBody>
      </p:sp>
    </p:spTree>
    <p:extLst>
      <p:ext uri="{BB962C8B-B14F-4D97-AF65-F5344CB8AC3E}">
        <p14:creationId xmlns:p14="http://schemas.microsoft.com/office/powerpoint/2010/main" val="722791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51</a:t>
            </a:fld>
            <a:endParaRPr lang="en-US" dirty="0"/>
          </a:p>
        </p:txBody>
      </p:sp>
    </p:spTree>
    <p:extLst>
      <p:ext uri="{BB962C8B-B14F-4D97-AF65-F5344CB8AC3E}">
        <p14:creationId xmlns:p14="http://schemas.microsoft.com/office/powerpoint/2010/main" val="81009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a:t>
            </a:fld>
            <a:endParaRPr lang="en-US" dirty="0"/>
          </a:p>
        </p:txBody>
      </p:sp>
    </p:spTree>
    <p:extLst>
      <p:ext uri="{BB962C8B-B14F-4D97-AF65-F5344CB8AC3E}">
        <p14:creationId xmlns:p14="http://schemas.microsoft.com/office/powerpoint/2010/main" val="315082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7</a:t>
            </a:fld>
            <a:endParaRPr lang="en-US" dirty="0"/>
          </a:p>
        </p:txBody>
      </p:sp>
    </p:spTree>
    <p:extLst>
      <p:ext uri="{BB962C8B-B14F-4D97-AF65-F5344CB8AC3E}">
        <p14:creationId xmlns:p14="http://schemas.microsoft.com/office/powerpoint/2010/main" val="209701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a:t>
            </a:fld>
            <a:endParaRPr lang="en-US" dirty="0"/>
          </a:p>
        </p:txBody>
      </p:sp>
    </p:spTree>
    <p:extLst>
      <p:ext uri="{BB962C8B-B14F-4D97-AF65-F5344CB8AC3E}">
        <p14:creationId xmlns:p14="http://schemas.microsoft.com/office/powerpoint/2010/main" val="396335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dirty="0"/>
          </a:p>
        </p:txBody>
      </p:sp>
    </p:spTree>
    <p:extLst>
      <p:ext uri="{BB962C8B-B14F-4D97-AF65-F5344CB8AC3E}">
        <p14:creationId xmlns:p14="http://schemas.microsoft.com/office/powerpoint/2010/main" val="293983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dirty="0" smtClean="0"/>
              <a:t>Footer text goes here.</a:t>
            </a:r>
            <a:endParaRPr lang="en-US" dirty="0"/>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p:cNvSpPr>
            <a:spLocks noGrp="1"/>
          </p:cNvSpPr>
          <p:nvPr>
            <p:ph type="ftr" sz="quarter" idx="11"/>
          </p:nvPr>
        </p:nvSpPr>
        <p:spPr>
          <a:xfrm>
            <a:off x="2743200" y="6553200"/>
            <a:ext cx="4038600" cy="228600"/>
          </a:xfrm>
        </p:spPr>
        <p:txBody>
          <a:bodyPr/>
          <a:lstStyle/>
          <a:p>
            <a:r>
              <a:rPr lang="en-US" dirty="0" smtClean="0"/>
              <a:t>Footer text goes here.</a:t>
            </a:r>
            <a:endParaRPr lang="en-US" dirty="0"/>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Footer text goes here.</a:t>
            </a:r>
            <a:endParaRPr lang="en-US" dirty="0"/>
          </a:p>
        </p:txBody>
      </p:sp>
      <p:sp>
        <p:nvSpPr>
          <p:cNvPr id="4" name="Slide Number Placeholder 3"/>
          <p:cNvSpPr>
            <a:spLocks noGrp="1"/>
          </p:cNvSpPr>
          <p:nvPr>
            <p:ph type="sldNum" sz="quarter" idx="11"/>
          </p:nvPr>
        </p:nvSpPr>
        <p:spPr/>
        <p:txBody>
          <a:bodyPr/>
          <a:lstStyle/>
          <a:p>
            <a:fld id="{1D93BD3E-1E9A-4970-A6F7-E7AC52762E0C}" type="slidenum">
              <a:rPr lang="en-US" smtClean="0"/>
              <a:pPr/>
              <a:t>‹#›</a:t>
            </a:fld>
            <a:endParaRPr lang="en-US" dirty="0"/>
          </a:p>
        </p:txBody>
      </p:sp>
      <p:sp>
        <p:nvSpPr>
          <p:cNvPr id="5" name="Content Placeholder 4"/>
          <p:cNvSpPr>
            <a:spLocks noGrp="1"/>
          </p:cNvSpPr>
          <p:nvPr>
            <p:ph sz="half" idx="1"/>
          </p:nvPr>
        </p:nvSpPr>
        <p:spPr>
          <a:xfrm>
            <a:off x="628650" y="990601"/>
            <a:ext cx="3886200" cy="4800600"/>
          </a:xfrm>
          <a:prstGeom prst="rect">
            <a:avLst/>
          </a:prstGeom>
        </p:spPr>
        <p:txBody>
          <a:bodyPr/>
          <a:lstStyle/>
          <a:p>
            <a:endParaRPr lang="en-US" dirty="0"/>
          </a:p>
        </p:txBody>
      </p:sp>
      <p:sp>
        <p:nvSpPr>
          <p:cNvPr id="6" name="Content Placeholder 5"/>
          <p:cNvSpPr>
            <a:spLocks noGrp="1"/>
          </p:cNvSpPr>
          <p:nvPr>
            <p:ph sz="half" idx="2"/>
          </p:nvPr>
        </p:nvSpPr>
        <p:spPr>
          <a:xfrm>
            <a:off x="4629150" y="990601"/>
            <a:ext cx="3886200" cy="4800600"/>
          </a:xfrm>
          <a:prstGeom prst="rect">
            <a:avLst/>
          </a:prstGeom>
        </p:spPr>
        <p:txBody>
          <a:bodyPr/>
          <a:lstStyle/>
          <a:p>
            <a:endParaRPr lang="en-US"/>
          </a:p>
        </p:txBody>
      </p:sp>
      <p:sp>
        <p:nvSpPr>
          <p:cNvPr id="7"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47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Footer text goes here.</a:t>
            </a:r>
            <a:endParaRPr lang="en-US" dirty="0"/>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1.xml"/><Relationship Id="rId7" Type="http://schemas.openxmlformats.org/officeDocument/2006/relationships/image" Target="../media/image20.w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package" Target="../embeddings/Microsoft_Excel_Worksheet3.xlsx"/><Relationship Id="rId5" Type="http://schemas.openxmlformats.org/officeDocument/2006/relationships/image" Target="../media/image19.wmf"/><Relationship Id="rId4" Type="http://schemas.openxmlformats.org/officeDocument/2006/relationships/package" Target="../embeddings/Microsoft_Excel_Worksheet2.xlsx"/></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package" Target="../embeddings/Microsoft_Excel_Worksheet1.xls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105561"/>
            <a:ext cx="5257800" cy="2862322"/>
          </a:xfrm>
          <a:prstGeom prst="rect">
            <a:avLst/>
          </a:prstGeom>
          <a:noFill/>
        </p:spPr>
        <p:txBody>
          <a:bodyPr wrap="square" rtlCol="0">
            <a:spAutoFit/>
          </a:bodyPr>
          <a:lstStyle/>
          <a:p>
            <a:r>
              <a:rPr lang="en-US" sz="2400" b="1" dirty="0" smtClean="0"/>
              <a:t>Analysis of </a:t>
            </a:r>
            <a:r>
              <a:rPr lang="en-US" sz="2400" b="1" dirty="0"/>
              <a:t>Reliability Must-Run </a:t>
            </a:r>
            <a:r>
              <a:rPr lang="en-US" sz="2400" b="1" dirty="0" smtClean="0"/>
              <a:t>Resource Mitigated Offer Cap Curve Alternatives</a:t>
            </a:r>
            <a:endParaRPr lang="en-US" dirty="0" smtClean="0"/>
          </a:p>
          <a:p>
            <a:endParaRPr lang="en-US" dirty="0" smtClean="0"/>
          </a:p>
          <a:p>
            <a:endParaRPr lang="en-US" dirty="0"/>
          </a:p>
          <a:p>
            <a:r>
              <a:rPr lang="en-US" dirty="0" smtClean="0"/>
              <a:t>David Maggio</a:t>
            </a:r>
            <a:endParaRPr lang="en-US" dirty="0"/>
          </a:p>
          <a:p>
            <a:r>
              <a:rPr lang="en-US" dirty="0" smtClean="0"/>
              <a:t>Manager, Market Analysis and Validation</a:t>
            </a:r>
            <a:endParaRPr lang="en-US" dirty="0"/>
          </a:p>
          <a:p>
            <a:endParaRPr lang="en-US" dirty="0"/>
          </a:p>
          <a:p>
            <a:r>
              <a:rPr lang="en-US" dirty="0" smtClean="0"/>
              <a:t>January 11th, 2017</a:t>
            </a:r>
            <a:endParaRPr lang="en-US" dirty="0"/>
          </a:p>
        </p:txBody>
      </p:sp>
    </p:spTree>
    <p:extLst>
      <p:ext uri="{BB962C8B-B14F-4D97-AF65-F5344CB8AC3E}">
        <p14:creationId xmlns:p14="http://schemas.microsoft.com/office/powerpoint/2010/main" val="4274170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Shift Factor Cut-Offs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10</a:t>
            </a:fld>
            <a:endParaRPr lang="en-US" dirty="0"/>
          </a:p>
        </p:txBody>
      </p:sp>
      <p:pic>
        <p:nvPicPr>
          <p:cNvPr id="5" name="Content Placeholder 4"/>
          <p:cNvPicPr>
            <a:picLocks noGrp="1" noChangeAspect="1"/>
          </p:cNvPicPr>
          <p:nvPr>
            <p:ph idx="1"/>
          </p:nvPr>
        </p:nvPicPr>
        <p:blipFill>
          <a:blip r:embed="rId3"/>
          <a:stretch>
            <a:fillRect/>
          </a:stretch>
        </p:blipFill>
        <p:spPr>
          <a:xfrm>
            <a:off x="304800" y="1044411"/>
            <a:ext cx="8534400" cy="4945390"/>
          </a:xfrm>
          <a:prstGeom prst="rect">
            <a:avLst/>
          </a:prstGeom>
        </p:spPr>
      </p:pic>
    </p:spTree>
    <p:extLst>
      <p:ext uri="{BB962C8B-B14F-4D97-AF65-F5344CB8AC3E}">
        <p14:creationId xmlns:p14="http://schemas.microsoft.com/office/powerpoint/2010/main" val="3564030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Shift Factor Cut-Offs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11</a:t>
            </a:fld>
            <a:endParaRPr lang="en-US" dirty="0"/>
          </a:p>
        </p:txBody>
      </p:sp>
      <p:pic>
        <p:nvPicPr>
          <p:cNvPr id="7" name="Content Placeholder 6"/>
          <p:cNvPicPr>
            <a:picLocks noGrp="1" noChangeAspect="1"/>
          </p:cNvPicPr>
          <p:nvPr>
            <p:ph idx="1"/>
          </p:nvPr>
        </p:nvPicPr>
        <p:blipFill>
          <a:blip r:embed="rId3"/>
          <a:stretch>
            <a:fillRect/>
          </a:stretch>
        </p:blipFill>
        <p:spPr>
          <a:xfrm>
            <a:off x="304800" y="1046149"/>
            <a:ext cx="8534400" cy="4941914"/>
          </a:xfrm>
          <a:prstGeom prst="rect">
            <a:avLst/>
          </a:prstGeom>
        </p:spPr>
      </p:pic>
    </p:spTree>
    <p:extLst>
      <p:ext uri="{BB962C8B-B14F-4D97-AF65-F5344CB8AC3E}">
        <p14:creationId xmlns:p14="http://schemas.microsoft.com/office/powerpoint/2010/main" val="683155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Shift Factor Cut-Offs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12</a:t>
            </a:fld>
            <a:endParaRPr lang="en-US" dirty="0"/>
          </a:p>
        </p:txBody>
      </p:sp>
      <p:pic>
        <p:nvPicPr>
          <p:cNvPr id="5" name="Content Placeholder 4"/>
          <p:cNvPicPr>
            <a:picLocks noGrp="1" noChangeAspect="1"/>
          </p:cNvPicPr>
          <p:nvPr>
            <p:ph idx="1"/>
          </p:nvPr>
        </p:nvPicPr>
        <p:blipFill>
          <a:blip r:embed="rId3"/>
          <a:stretch>
            <a:fillRect/>
          </a:stretch>
        </p:blipFill>
        <p:spPr>
          <a:xfrm>
            <a:off x="304800" y="1046149"/>
            <a:ext cx="8534400" cy="4941914"/>
          </a:xfrm>
          <a:prstGeom prst="rect">
            <a:avLst/>
          </a:prstGeom>
        </p:spPr>
      </p:pic>
    </p:spTree>
    <p:extLst>
      <p:ext uri="{BB962C8B-B14F-4D97-AF65-F5344CB8AC3E}">
        <p14:creationId xmlns:p14="http://schemas.microsoft.com/office/powerpoint/2010/main" val="2082377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Shift Factor Cut-Offs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13</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971550"/>
            <a:ext cx="6934200" cy="5200650"/>
          </a:xfrm>
        </p:spPr>
      </p:pic>
      <p:sp>
        <p:nvSpPr>
          <p:cNvPr id="3" name="TextBox 2"/>
          <p:cNvSpPr txBox="1"/>
          <p:nvPr/>
        </p:nvSpPr>
        <p:spPr>
          <a:xfrm>
            <a:off x="1981200" y="6167582"/>
            <a:ext cx="5257800" cy="307777"/>
          </a:xfrm>
          <a:prstGeom prst="rect">
            <a:avLst/>
          </a:prstGeom>
          <a:noFill/>
        </p:spPr>
        <p:txBody>
          <a:bodyPr wrap="square" rtlCol="0">
            <a:spAutoFit/>
          </a:bodyPr>
          <a:lstStyle/>
          <a:p>
            <a:pPr algn="ctr"/>
            <a:r>
              <a:rPr lang="en-US" sz="1400" dirty="0" smtClean="0"/>
              <a:t>A key for reading the box plots can be found in Appendix B</a:t>
            </a:r>
            <a:endParaRPr lang="en-US" sz="1400" dirty="0"/>
          </a:p>
        </p:txBody>
      </p:sp>
    </p:spTree>
    <p:extLst>
      <p:ext uri="{BB962C8B-B14F-4D97-AF65-F5344CB8AC3E}">
        <p14:creationId xmlns:p14="http://schemas.microsoft.com/office/powerpoint/2010/main" val="2304742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Shift Factor Cut-Offs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a:t>
            </a:fld>
            <a:endParaRPr lang="en-US" dirty="0"/>
          </a:p>
        </p:txBody>
      </p:sp>
      <p:sp>
        <p:nvSpPr>
          <p:cNvPr id="10" name="Content Placeholder 9"/>
          <p:cNvSpPr>
            <a:spLocks noGrp="1"/>
          </p:cNvSpPr>
          <p:nvPr>
            <p:ph idx="1"/>
          </p:nvPr>
        </p:nvSpPr>
        <p:spPr>
          <a:xfrm>
            <a:off x="304800" y="1219200"/>
            <a:ext cx="8534400" cy="4595021"/>
          </a:xfrm>
        </p:spPr>
        <p:txBody>
          <a:bodyPr/>
          <a:lstStyle/>
          <a:p>
            <a:r>
              <a:rPr lang="en-US" sz="2400" dirty="0" smtClean="0"/>
              <a:t>General observations from the analysis for the shift factor cut-off options</a:t>
            </a:r>
          </a:p>
          <a:p>
            <a:pPr lvl="1"/>
            <a:r>
              <a:rPr lang="en-US" sz="2000" dirty="0" smtClean="0"/>
              <a:t>Using a more negative shift factor cut-off results in lower RMR Resource MOC values</a:t>
            </a:r>
          </a:p>
          <a:p>
            <a:pPr lvl="2"/>
            <a:r>
              <a:rPr lang="en-US" sz="1800" dirty="0" smtClean="0"/>
              <a:t>This makes sense given that you are reducing the number of non-RMR Resources considered to a smaller and smaller pool as the cut-off is made more negative</a:t>
            </a:r>
          </a:p>
          <a:p>
            <a:pPr lvl="1"/>
            <a:r>
              <a:rPr lang="en-US" sz="2000" dirty="0" smtClean="0"/>
              <a:t>The biggest, cumulative decrease in the RMR Resource MOC values occurs between the shift factor cut-off options of -2% and -5%</a:t>
            </a:r>
          </a:p>
          <a:p>
            <a:pPr lvl="1"/>
            <a:r>
              <a:rPr lang="en-US" sz="2000" dirty="0" smtClean="0"/>
              <a:t>The change in shift factor cut-off between -5%, -10%, and -15% made a more significant difference under the SCED Step 2 EOC option</a:t>
            </a:r>
            <a:endParaRPr lang="en-US" sz="2000" dirty="0"/>
          </a:p>
        </p:txBody>
      </p:sp>
    </p:spTree>
    <p:extLst>
      <p:ext uri="{BB962C8B-B14F-4D97-AF65-F5344CB8AC3E}">
        <p14:creationId xmlns:p14="http://schemas.microsoft.com/office/powerpoint/2010/main" val="2702165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Comparison of Options Relative to the Non-RMR Resource Curves</a:t>
            </a:r>
            <a:endParaRPr lang="en-US" dirty="0"/>
          </a:p>
        </p:txBody>
      </p:sp>
    </p:spTree>
    <p:extLst>
      <p:ext uri="{BB962C8B-B14F-4D97-AF65-F5344CB8AC3E}">
        <p14:creationId xmlns:p14="http://schemas.microsoft.com/office/powerpoint/2010/main" val="2314462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Non-RMR Resource Curves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16</a:t>
            </a:fld>
            <a:endParaRPr lang="en-US" dirty="0"/>
          </a:p>
        </p:txBody>
      </p:sp>
      <p:pic>
        <p:nvPicPr>
          <p:cNvPr id="7" name="Content Placeholder 6"/>
          <p:cNvPicPr>
            <a:picLocks noGrp="1" noChangeAspect="1"/>
          </p:cNvPicPr>
          <p:nvPr>
            <p:ph idx="1"/>
          </p:nvPr>
        </p:nvPicPr>
        <p:blipFill>
          <a:blip r:embed="rId3"/>
          <a:stretch>
            <a:fillRect/>
          </a:stretch>
        </p:blipFill>
        <p:spPr>
          <a:xfrm>
            <a:off x="304800" y="1142999"/>
            <a:ext cx="8534400" cy="4845063"/>
          </a:xfrm>
          <a:prstGeom prst="rect">
            <a:avLst/>
          </a:prstGeom>
        </p:spPr>
      </p:pic>
    </p:spTree>
    <p:extLst>
      <p:ext uri="{BB962C8B-B14F-4D97-AF65-F5344CB8AC3E}">
        <p14:creationId xmlns:p14="http://schemas.microsoft.com/office/powerpoint/2010/main" val="1773903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Non-RMR Resource Curves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17</a:t>
            </a:fld>
            <a:endParaRPr lang="en-US" dirty="0"/>
          </a:p>
        </p:txBody>
      </p:sp>
      <p:pic>
        <p:nvPicPr>
          <p:cNvPr id="7" name="Content Placeholder 6"/>
          <p:cNvPicPr>
            <a:picLocks noGrp="1" noChangeAspect="1"/>
          </p:cNvPicPr>
          <p:nvPr>
            <p:ph idx="1"/>
          </p:nvPr>
        </p:nvPicPr>
        <p:blipFill>
          <a:blip r:embed="rId3"/>
          <a:stretch>
            <a:fillRect/>
          </a:stretch>
        </p:blipFill>
        <p:spPr>
          <a:xfrm>
            <a:off x="304800" y="1142999"/>
            <a:ext cx="8534400" cy="4846801"/>
          </a:xfrm>
          <a:prstGeom prst="rect">
            <a:avLst/>
          </a:prstGeom>
        </p:spPr>
      </p:pic>
    </p:spTree>
    <p:extLst>
      <p:ext uri="{BB962C8B-B14F-4D97-AF65-F5344CB8AC3E}">
        <p14:creationId xmlns:p14="http://schemas.microsoft.com/office/powerpoint/2010/main" val="2986370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Non-RMR Resource Curves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18</a:t>
            </a:fld>
            <a:endParaRPr lang="en-US" dirty="0"/>
          </a:p>
        </p:txBody>
      </p:sp>
      <p:pic>
        <p:nvPicPr>
          <p:cNvPr id="7" name="Content Placeholder 6"/>
          <p:cNvPicPr>
            <a:picLocks noGrp="1" noChangeAspect="1"/>
          </p:cNvPicPr>
          <p:nvPr>
            <p:ph idx="1"/>
          </p:nvPr>
        </p:nvPicPr>
        <p:blipFill>
          <a:blip r:embed="rId3"/>
          <a:stretch>
            <a:fillRect/>
          </a:stretch>
        </p:blipFill>
        <p:spPr>
          <a:xfrm>
            <a:off x="304800" y="1142999"/>
            <a:ext cx="8534400" cy="4845063"/>
          </a:xfrm>
          <a:prstGeom prst="rect">
            <a:avLst/>
          </a:prstGeom>
        </p:spPr>
      </p:pic>
    </p:spTree>
    <p:extLst>
      <p:ext uri="{BB962C8B-B14F-4D97-AF65-F5344CB8AC3E}">
        <p14:creationId xmlns:p14="http://schemas.microsoft.com/office/powerpoint/2010/main" val="1953290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Non-RMR Resource Curves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a:t>
            </a:fld>
            <a:endParaRPr lang="en-US" dirty="0"/>
          </a:p>
        </p:txBody>
      </p:sp>
      <p:pic>
        <p:nvPicPr>
          <p:cNvPr id="7" name="Content Placeholder 6"/>
          <p:cNvPicPr>
            <a:picLocks noGrp="1" noChangeAspect="1"/>
          </p:cNvPicPr>
          <p:nvPr>
            <p:ph idx="1"/>
          </p:nvPr>
        </p:nvPicPr>
        <p:blipFill>
          <a:blip r:embed="rId3"/>
          <a:stretch>
            <a:fillRect/>
          </a:stretch>
        </p:blipFill>
        <p:spPr>
          <a:xfrm>
            <a:off x="304800" y="1142999"/>
            <a:ext cx="8534400" cy="4845063"/>
          </a:xfrm>
          <a:prstGeom prst="rect">
            <a:avLst/>
          </a:prstGeom>
        </p:spPr>
      </p:pic>
    </p:spTree>
    <p:extLst>
      <p:ext uri="{BB962C8B-B14F-4D97-AF65-F5344CB8AC3E}">
        <p14:creationId xmlns:p14="http://schemas.microsoft.com/office/powerpoint/2010/main" val="425189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04800" y="1219200"/>
            <a:ext cx="8534400" cy="4823621"/>
          </a:xfrm>
        </p:spPr>
        <p:txBody>
          <a:bodyPr/>
          <a:lstStyle/>
          <a:p>
            <a:r>
              <a:rPr lang="en-US" sz="2400" dirty="0" smtClean="0"/>
              <a:t>During the November meeting, the WMS made requests for ERCOT to analyze several different implementation options for determining the Mitigated Offer Cap (MOC) curve for a Reliability Must-Run (RMR) Resource</a:t>
            </a:r>
          </a:p>
          <a:p>
            <a:r>
              <a:rPr lang="en-US" sz="2400" dirty="0" smtClean="0"/>
              <a:t>These options were to be founded on the general methodology of basing the RMR Resource MOC curve on the last dispatchable non-RMR Resource</a:t>
            </a:r>
          </a:p>
          <a:p>
            <a:r>
              <a:rPr lang="en-US" sz="2400" dirty="0" smtClean="0"/>
              <a:t>This presentation will share the results of that analysis and compare the various options</a:t>
            </a:r>
          </a:p>
          <a:p>
            <a:pPr lvl="1"/>
            <a:r>
              <a:rPr lang="en-US" sz="2000" dirty="0" smtClean="0"/>
              <a:t>The presentation discussed during the October and November WMS meeting is provided in Appendix C for easy reference</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a:t>
            </a:fld>
            <a:endParaRPr lang="en-US" dirty="0"/>
          </a:p>
        </p:txBody>
      </p:sp>
    </p:spTree>
    <p:extLst>
      <p:ext uri="{BB962C8B-B14F-4D97-AF65-F5344CB8AC3E}">
        <p14:creationId xmlns:p14="http://schemas.microsoft.com/office/powerpoint/2010/main" val="3531366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Non-RMR Resource Curves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20</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219200"/>
            <a:ext cx="6553200" cy="4914900"/>
          </a:xfrm>
        </p:spPr>
      </p:pic>
      <p:sp>
        <p:nvSpPr>
          <p:cNvPr id="6" name="TextBox 5"/>
          <p:cNvSpPr txBox="1"/>
          <p:nvPr/>
        </p:nvSpPr>
        <p:spPr>
          <a:xfrm>
            <a:off x="1981200" y="6167582"/>
            <a:ext cx="5257800" cy="307777"/>
          </a:xfrm>
          <a:prstGeom prst="rect">
            <a:avLst/>
          </a:prstGeom>
          <a:noFill/>
        </p:spPr>
        <p:txBody>
          <a:bodyPr wrap="square" rtlCol="0">
            <a:spAutoFit/>
          </a:bodyPr>
          <a:lstStyle/>
          <a:p>
            <a:pPr algn="ctr"/>
            <a:r>
              <a:rPr lang="en-US" sz="1400" dirty="0" smtClean="0"/>
              <a:t>A key for reading the box plots can be found in Appendix B</a:t>
            </a:r>
            <a:endParaRPr lang="en-US" sz="1400" dirty="0"/>
          </a:p>
        </p:txBody>
      </p:sp>
    </p:spTree>
    <p:extLst>
      <p:ext uri="{BB962C8B-B14F-4D97-AF65-F5344CB8AC3E}">
        <p14:creationId xmlns:p14="http://schemas.microsoft.com/office/powerpoint/2010/main" val="3359486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Non-RMR Resource Curves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21</a:t>
            </a:fld>
            <a:endParaRPr lang="en-US" dirty="0"/>
          </a:p>
        </p:txBody>
      </p:sp>
      <p:sp>
        <p:nvSpPr>
          <p:cNvPr id="5" name="Content Placeholder 9"/>
          <p:cNvSpPr>
            <a:spLocks noGrp="1"/>
          </p:cNvSpPr>
          <p:nvPr>
            <p:ph idx="1"/>
          </p:nvPr>
        </p:nvSpPr>
        <p:spPr>
          <a:xfrm>
            <a:off x="304800" y="1371600"/>
            <a:ext cx="8534400" cy="4672013"/>
          </a:xfrm>
        </p:spPr>
        <p:txBody>
          <a:bodyPr/>
          <a:lstStyle/>
          <a:p>
            <a:r>
              <a:rPr lang="en-US" sz="2400" dirty="0" smtClean="0"/>
              <a:t>General observations from the analysis for the non-RMR Resource curves</a:t>
            </a:r>
          </a:p>
          <a:p>
            <a:pPr lvl="1"/>
            <a:r>
              <a:rPr lang="en-US" sz="2000" dirty="0"/>
              <a:t>U</a:t>
            </a:r>
            <a:r>
              <a:rPr lang="en-US" sz="2000" dirty="0" smtClean="0"/>
              <a:t>sing the Mitigated Offer Cap curves resulted in duration curves that varied less across the analyzed intervals</a:t>
            </a:r>
          </a:p>
          <a:p>
            <a:pPr lvl="2"/>
            <a:r>
              <a:rPr lang="en-US" sz="1800" dirty="0" smtClean="0"/>
              <a:t>This was particularly true for the cases in which the shift factor cut-off was more negative</a:t>
            </a:r>
          </a:p>
          <a:p>
            <a:pPr lvl="2"/>
            <a:r>
              <a:rPr lang="en-US" sz="1800" dirty="0" smtClean="0"/>
              <a:t>The Mitigated Offer Cap curves are more stable and less impacted by specific system conditions and participant behavior</a:t>
            </a:r>
          </a:p>
          <a:p>
            <a:pPr lvl="1"/>
            <a:r>
              <a:rPr lang="en-US" sz="2000" dirty="0" smtClean="0"/>
              <a:t>Outside of the extremes of the duration curves, use of the Mitigated </a:t>
            </a:r>
            <a:r>
              <a:rPr lang="en-US" sz="2000" dirty="0"/>
              <a:t>O</a:t>
            </a:r>
            <a:r>
              <a:rPr lang="en-US" sz="2000" dirty="0" smtClean="0"/>
              <a:t>ffer </a:t>
            </a:r>
            <a:r>
              <a:rPr lang="en-US" sz="2000" dirty="0"/>
              <a:t>C</a:t>
            </a:r>
            <a:r>
              <a:rPr lang="en-US" sz="2000" dirty="0" smtClean="0"/>
              <a:t>ap curves tended to result in values that were overall higher than those using the SCED Step 2 Energy Offer Curves</a:t>
            </a:r>
          </a:p>
          <a:p>
            <a:pPr lvl="2"/>
            <a:r>
              <a:rPr lang="en-US" sz="1800" dirty="0" smtClean="0"/>
              <a:t>This may not be true for any specific interval</a:t>
            </a:r>
            <a:endParaRPr lang="en-US" sz="1800" dirty="0"/>
          </a:p>
        </p:txBody>
      </p:sp>
    </p:spTree>
    <p:extLst>
      <p:ext uri="{BB962C8B-B14F-4D97-AF65-F5344CB8AC3E}">
        <p14:creationId xmlns:p14="http://schemas.microsoft.com/office/powerpoint/2010/main" val="2394105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Comparison of Options Relative to the Buffer Value</a:t>
            </a:r>
            <a:endParaRPr lang="en-US" dirty="0"/>
          </a:p>
        </p:txBody>
      </p:sp>
    </p:spTree>
    <p:extLst>
      <p:ext uri="{BB962C8B-B14F-4D97-AF65-F5344CB8AC3E}">
        <p14:creationId xmlns:p14="http://schemas.microsoft.com/office/powerpoint/2010/main" val="1644949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the Buffer Value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a:t>
            </a:fld>
            <a:endParaRPr lang="en-US" dirty="0"/>
          </a:p>
        </p:txBody>
      </p:sp>
      <p:pic>
        <p:nvPicPr>
          <p:cNvPr id="8" name="Content Placeholder 7"/>
          <p:cNvPicPr>
            <a:picLocks noGrp="1" noChangeAspect="1"/>
          </p:cNvPicPr>
          <p:nvPr>
            <p:ph idx="1"/>
          </p:nvPr>
        </p:nvPicPr>
        <p:blipFill>
          <a:blip r:embed="rId3"/>
          <a:stretch>
            <a:fillRect/>
          </a:stretch>
        </p:blipFill>
        <p:spPr>
          <a:xfrm>
            <a:off x="304800" y="1046149"/>
            <a:ext cx="8534400" cy="4941914"/>
          </a:xfrm>
          <a:prstGeom prst="rect">
            <a:avLst/>
          </a:prstGeom>
        </p:spPr>
      </p:pic>
      <p:pic>
        <p:nvPicPr>
          <p:cNvPr id="9" name="Picture 8"/>
          <p:cNvPicPr>
            <a:picLocks noChangeAspect="1"/>
          </p:cNvPicPr>
          <p:nvPr/>
        </p:nvPicPr>
        <p:blipFill>
          <a:blip r:embed="rId4"/>
          <a:stretch>
            <a:fillRect/>
          </a:stretch>
        </p:blipFill>
        <p:spPr>
          <a:xfrm>
            <a:off x="3124200" y="2590800"/>
            <a:ext cx="2628676" cy="1349294"/>
          </a:xfrm>
          <a:prstGeom prst="rect">
            <a:avLst/>
          </a:prstGeom>
          <a:ln w="25400">
            <a:solidFill>
              <a:schemeClr val="accent1"/>
            </a:solidFill>
          </a:ln>
        </p:spPr>
      </p:pic>
      <p:cxnSp>
        <p:nvCxnSpPr>
          <p:cNvPr id="11" name="Straight Connector 10"/>
          <p:cNvCxnSpPr/>
          <p:nvPr/>
        </p:nvCxnSpPr>
        <p:spPr>
          <a:xfrm flipV="1">
            <a:off x="2590800" y="2590800"/>
            <a:ext cx="533400" cy="1981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038600" y="3973478"/>
            <a:ext cx="1714276" cy="9033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90800" y="4572000"/>
            <a:ext cx="1447800" cy="304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888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the Buffer Value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24</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8693" y="990600"/>
            <a:ext cx="6896107" cy="5172080"/>
          </a:xfrm>
        </p:spPr>
      </p:pic>
      <p:sp>
        <p:nvSpPr>
          <p:cNvPr id="6" name="TextBox 5"/>
          <p:cNvSpPr txBox="1"/>
          <p:nvPr/>
        </p:nvSpPr>
        <p:spPr>
          <a:xfrm>
            <a:off x="1981200" y="6167582"/>
            <a:ext cx="5257800" cy="307777"/>
          </a:xfrm>
          <a:prstGeom prst="rect">
            <a:avLst/>
          </a:prstGeom>
          <a:noFill/>
        </p:spPr>
        <p:txBody>
          <a:bodyPr wrap="square" rtlCol="0">
            <a:spAutoFit/>
          </a:bodyPr>
          <a:lstStyle/>
          <a:p>
            <a:pPr algn="ctr"/>
            <a:r>
              <a:rPr lang="en-US" sz="1400" dirty="0" smtClean="0"/>
              <a:t>A key for reading the box plots can be found in Appendix B</a:t>
            </a:r>
            <a:endParaRPr lang="en-US" sz="1400" dirty="0"/>
          </a:p>
        </p:txBody>
      </p:sp>
    </p:spTree>
    <p:extLst>
      <p:ext uri="{BB962C8B-B14F-4D97-AF65-F5344CB8AC3E}">
        <p14:creationId xmlns:p14="http://schemas.microsoft.com/office/powerpoint/2010/main" val="744910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the Buffer Value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25</a:t>
            </a:fld>
            <a:endParaRPr lang="en-US" dirty="0"/>
          </a:p>
        </p:txBody>
      </p:sp>
      <p:sp>
        <p:nvSpPr>
          <p:cNvPr id="5" name="Content Placeholder 9"/>
          <p:cNvSpPr>
            <a:spLocks noGrp="1"/>
          </p:cNvSpPr>
          <p:nvPr>
            <p:ph idx="1"/>
          </p:nvPr>
        </p:nvSpPr>
        <p:spPr>
          <a:xfrm>
            <a:off x="304800" y="1402158"/>
            <a:ext cx="8534400" cy="4518821"/>
          </a:xfrm>
        </p:spPr>
        <p:txBody>
          <a:bodyPr/>
          <a:lstStyle/>
          <a:p>
            <a:r>
              <a:rPr lang="en-US" sz="2400" dirty="0" smtClean="0"/>
              <a:t>General observations from the analysis for the buffer value</a:t>
            </a:r>
          </a:p>
          <a:p>
            <a:pPr lvl="1"/>
            <a:r>
              <a:rPr lang="en-US" sz="1800" dirty="0" smtClean="0"/>
              <a:t>The change in buffer value from 1 to 50 $/MWh resulted in an average shift in the RMR Resource MOC value of ~8 $/MWh</a:t>
            </a:r>
          </a:p>
          <a:p>
            <a:pPr lvl="1"/>
            <a:r>
              <a:rPr lang="en-US" sz="1800" dirty="0" smtClean="0"/>
              <a:t>This was true regardless of which shift factor cut-off or non-RMR Resource curve was used</a:t>
            </a:r>
          </a:p>
          <a:p>
            <a:pPr lvl="1"/>
            <a:r>
              <a:rPr lang="en-US" sz="1800" dirty="0" smtClean="0"/>
              <a:t>This observation is line with expectations:</a:t>
            </a:r>
          </a:p>
          <a:p>
            <a:pPr lvl="2"/>
            <a:r>
              <a:rPr lang="en-US" sz="1800" dirty="0" smtClean="0"/>
              <a:t>Change in SP</a:t>
            </a:r>
            <a:r>
              <a:rPr lang="en-US" sz="1800" baseline="-25000" dirty="0" smtClean="0"/>
              <a:t>max </a:t>
            </a:r>
            <a:r>
              <a:rPr lang="en-US" sz="1800" dirty="0" smtClean="0"/>
              <a:t>~= change in BUFFER </a:t>
            </a:r>
          </a:p>
          <a:p>
            <a:pPr lvl="2"/>
            <a:r>
              <a:rPr lang="en-US" sz="1800" dirty="0" smtClean="0"/>
              <a:t>Change in RMR MOC = change in </a:t>
            </a:r>
            <a:r>
              <a:rPr lang="en-US" sz="1800" dirty="0"/>
              <a:t>SP</a:t>
            </a:r>
            <a:r>
              <a:rPr lang="en-US" sz="1800" baseline="-25000" dirty="0"/>
              <a:t>max </a:t>
            </a:r>
            <a:r>
              <a:rPr lang="en-US" sz="1800" dirty="0" smtClean="0"/>
              <a:t>x </a:t>
            </a:r>
            <a:r>
              <a:rPr lang="en-US" sz="1800" dirty="0"/>
              <a:t>Abs(RMR Resource shift factor for the specified constraint</a:t>
            </a:r>
            <a:r>
              <a:rPr lang="en-US" sz="1800" dirty="0" smtClean="0"/>
              <a:t>)</a:t>
            </a:r>
          </a:p>
          <a:p>
            <a:pPr lvl="2"/>
            <a:r>
              <a:rPr lang="en-US" sz="1800" dirty="0" smtClean="0"/>
              <a:t>If average RMR Resource shift factor is ~-18% and the change in BUFFER is 49 $/MWh, this equates to a change in the RMR Resource MOC value of </a:t>
            </a:r>
            <a:r>
              <a:rPr lang="en-US" sz="1800" dirty="0"/>
              <a:t>~8 $/MWh</a:t>
            </a:r>
          </a:p>
          <a:p>
            <a:pPr lvl="2"/>
            <a:endParaRPr lang="en-US" sz="1800" dirty="0"/>
          </a:p>
          <a:p>
            <a:pPr lvl="1"/>
            <a:endParaRPr lang="en-US" sz="1800" dirty="0" smtClean="0"/>
          </a:p>
          <a:p>
            <a:pPr lvl="1"/>
            <a:endParaRPr lang="en-US" sz="1800" dirty="0" smtClean="0"/>
          </a:p>
          <a:p>
            <a:pPr lvl="2"/>
            <a:endParaRPr lang="en-US" sz="1400" dirty="0" smtClean="0"/>
          </a:p>
          <a:p>
            <a:pPr lvl="1"/>
            <a:endParaRPr lang="en-US" sz="1800" dirty="0" smtClean="0"/>
          </a:p>
          <a:p>
            <a:pPr lvl="1"/>
            <a:endParaRPr lang="en-US" sz="1800" dirty="0"/>
          </a:p>
        </p:txBody>
      </p:sp>
    </p:spTree>
    <p:extLst>
      <p:ext uri="{BB962C8B-B14F-4D97-AF65-F5344CB8AC3E}">
        <p14:creationId xmlns:p14="http://schemas.microsoft.com/office/powerpoint/2010/main" val="1864759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Changes in Fuel Index Price</a:t>
            </a:r>
            <a:endParaRPr lang="en-US" dirty="0"/>
          </a:p>
        </p:txBody>
      </p:sp>
      <p:sp>
        <p:nvSpPr>
          <p:cNvPr id="3" name="Content Placeholder 2"/>
          <p:cNvSpPr>
            <a:spLocks noGrp="1"/>
          </p:cNvSpPr>
          <p:nvPr>
            <p:ph idx="1"/>
          </p:nvPr>
        </p:nvSpPr>
        <p:spPr>
          <a:xfrm>
            <a:off x="304800" y="1295400"/>
            <a:ext cx="8534400" cy="4518821"/>
          </a:xfrm>
        </p:spPr>
        <p:txBody>
          <a:bodyPr/>
          <a:lstStyle/>
          <a:p>
            <a:r>
              <a:rPr lang="en-US" sz="2400" dirty="0" smtClean="0"/>
              <a:t>Following the last WMS meeting, there was also interest in looking at the potential impact of changes in the Fuel Index Price on the RMR Resource MOC value</a:t>
            </a:r>
          </a:p>
          <a:p>
            <a:r>
              <a:rPr lang="en-US" sz="2400" dirty="0" smtClean="0"/>
              <a:t>To analyze this, historic value were scaled using the following method:</a:t>
            </a:r>
          </a:p>
          <a:p>
            <a:pPr lvl="1"/>
            <a:r>
              <a:rPr lang="en-US" sz="2000" dirty="0" smtClean="0"/>
              <a:t>Scaled MOC Value = (Operating Day Fuel Index Price/2.53 $/MMBtu) * MOC Value</a:t>
            </a:r>
          </a:p>
          <a:p>
            <a:pPr lvl="1"/>
            <a:r>
              <a:rPr lang="en-US" sz="2000" dirty="0" smtClean="0"/>
              <a:t>2.53 $/MMBtu was taken from the EIA website for Henry Hub week ending 11/16/16 </a:t>
            </a:r>
          </a:p>
          <a:p>
            <a:r>
              <a:rPr lang="en-US" sz="2400" dirty="0" smtClean="0"/>
              <a:t>Based on the observations and depending on the specific implementation approach, periodic updates to adjust for changes in fuel index prices may warrant consideration</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26</a:t>
            </a:fld>
            <a:endParaRPr lang="en-US" dirty="0"/>
          </a:p>
        </p:txBody>
      </p:sp>
    </p:spTree>
    <p:extLst>
      <p:ext uri="{BB962C8B-B14F-4D97-AF65-F5344CB8AC3E}">
        <p14:creationId xmlns:p14="http://schemas.microsoft.com/office/powerpoint/2010/main" val="141769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Changes in Fuel Index Price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27</a:t>
            </a:fld>
            <a:endParaRPr lang="en-US" dirty="0"/>
          </a:p>
        </p:txBody>
      </p:sp>
      <p:pic>
        <p:nvPicPr>
          <p:cNvPr id="5" name="Content Placeholder 4"/>
          <p:cNvPicPr>
            <a:picLocks noGrp="1" noChangeAspect="1"/>
          </p:cNvPicPr>
          <p:nvPr>
            <p:ph idx="1"/>
          </p:nvPr>
        </p:nvPicPr>
        <p:blipFill>
          <a:blip r:embed="rId3"/>
          <a:stretch>
            <a:fillRect/>
          </a:stretch>
        </p:blipFill>
        <p:spPr>
          <a:xfrm>
            <a:off x="304800" y="1143000"/>
            <a:ext cx="8534400" cy="4842065"/>
          </a:xfrm>
          <a:prstGeom prst="rect">
            <a:avLst/>
          </a:prstGeom>
        </p:spPr>
      </p:pic>
    </p:spTree>
    <p:extLst>
      <p:ext uri="{BB962C8B-B14F-4D97-AF65-F5344CB8AC3E}">
        <p14:creationId xmlns:p14="http://schemas.microsoft.com/office/powerpoint/2010/main" val="1003665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Additional November WMS Discussion and Requests</a:t>
            </a:r>
            <a:endParaRPr lang="en-US" dirty="0"/>
          </a:p>
        </p:txBody>
      </p:sp>
    </p:spTree>
    <p:extLst>
      <p:ext uri="{BB962C8B-B14F-4D97-AF65-F5344CB8AC3E}">
        <p14:creationId xmlns:p14="http://schemas.microsoft.com/office/powerpoint/2010/main" val="2067543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Non-RMR Resources Setting the Value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29</a:t>
            </a:fld>
            <a:endParaRPr lang="en-US" dirty="0"/>
          </a:p>
        </p:txBody>
      </p:sp>
      <p:sp>
        <p:nvSpPr>
          <p:cNvPr id="3" name="Content Placeholder 2"/>
          <p:cNvSpPr>
            <a:spLocks noGrp="1"/>
          </p:cNvSpPr>
          <p:nvPr>
            <p:ph idx="1"/>
          </p:nvPr>
        </p:nvSpPr>
        <p:spPr/>
        <p:txBody>
          <a:bodyPr/>
          <a:lstStyle/>
          <a:p>
            <a:r>
              <a:rPr lang="en-US" sz="2400" dirty="0" smtClean="0"/>
              <a:t>A graph on the following slide will look at the number of distinct Resources setting the </a:t>
            </a:r>
            <a:r>
              <a:rPr lang="en-US" sz="2400" dirty="0"/>
              <a:t>SP</a:t>
            </a:r>
            <a:r>
              <a:rPr lang="en-US" sz="2400" baseline="-25000" dirty="0"/>
              <a:t>u</a:t>
            </a:r>
            <a:r>
              <a:rPr lang="en-US" sz="2400" dirty="0"/>
              <a:t> value </a:t>
            </a:r>
            <a:r>
              <a:rPr lang="en-US" sz="2400" dirty="0" smtClean="0"/>
              <a:t>for the various variable combinations</a:t>
            </a:r>
          </a:p>
          <a:p>
            <a:pPr lvl="1"/>
            <a:r>
              <a:rPr lang="en-US" sz="2000" dirty="0" smtClean="0"/>
              <a:t>Individual configurations of the same Combined Cycle Resource are counted as distinct Resources</a:t>
            </a:r>
          </a:p>
          <a:p>
            <a:r>
              <a:rPr lang="en-US" sz="2400" dirty="0" smtClean="0"/>
              <a:t>Some combinations have a larger count due to multiple Resources setting the same </a:t>
            </a:r>
            <a:r>
              <a:rPr lang="en-US" sz="2400" dirty="0"/>
              <a:t>SP</a:t>
            </a:r>
            <a:r>
              <a:rPr lang="en-US" sz="2400" baseline="-25000" dirty="0"/>
              <a:t>u</a:t>
            </a:r>
            <a:r>
              <a:rPr lang="en-US" sz="2400" dirty="0" smtClean="0"/>
              <a:t> value for the same SCED interval </a:t>
            </a:r>
          </a:p>
          <a:p>
            <a:pPr lvl="1"/>
            <a:r>
              <a:rPr lang="en-US" sz="2000" dirty="0" smtClean="0"/>
              <a:t>There were more of these cases for the SFC values nearer zero</a:t>
            </a:r>
          </a:p>
          <a:p>
            <a:r>
              <a:rPr lang="en-US" sz="2400" dirty="0" smtClean="0"/>
              <a:t>The cases where the MOC was used had less variability as to which Resource set the </a:t>
            </a:r>
            <a:r>
              <a:rPr lang="en-US" sz="2400" dirty="0"/>
              <a:t>SP</a:t>
            </a:r>
            <a:r>
              <a:rPr lang="en-US" sz="2400" baseline="-25000" dirty="0"/>
              <a:t>u</a:t>
            </a:r>
            <a:r>
              <a:rPr lang="en-US" sz="2400" dirty="0"/>
              <a:t> </a:t>
            </a:r>
            <a:r>
              <a:rPr lang="en-US" sz="2400" dirty="0" smtClean="0"/>
              <a:t>value</a:t>
            </a:r>
          </a:p>
          <a:p>
            <a:pPr lvl="1"/>
            <a:r>
              <a:rPr lang="en-US" sz="2000" dirty="0" smtClean="0"/>
              <a:t>For example, only two distinct Resources set the value for the case with SFC at -10%, CURVE at MOC, and BUFFER at 1</a:t>
            </a:r>
            <a:endParaRPr lang="en-US" dirty="0"/>
          </a:p>
        </p:txBody>
      </p:sp>
    </p:spTree>
    <p:extLst>
      <p:ext uri="{BB962C8B-B14F-4D97-AF65-F5344CB8AC3E}">
        <p14:creationId xmlns:p14="http://schemas.microsoft.com/office/powerpoint/2010/main" val="303022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Refresher on the Analysis Assumptions</a:t>
            </a:r>
            <a:endParaRPr lang="en-US" dirty="0"/>
          </a:p>
        </p:txBody>
      </p:sp>
      <p:sp>
        <p:nvSpPr>
          <p:cNvPr id="3" name="Content Placeholder 2"/>
          <p:cNvSpPr>
            <a:spLocks noGrp="1"/>
          </p:cNvSpPr>
          <p:nvPr>
            <p:ph idx="1"/>
          </p:nvPr>
        </p:nvSpPr>
        <p:spPr>
          <a:xfrm>
            <a:off x="304800" y="763044"/>
            <a:ext cx="8534400" cy="5052221"/>
          </a:xfrm>
        </p:spPr>
        <p:txBody>
          <a:bodyPr/>
          <a:lstStyle/>
          <a:p>
            <a:pPr>
              <a:lnSpc>
                <a:spcPct val="150000"/>
              </a:lnSpc>
            </a:pPr>
            <a:r>
              <a:rPr lang="en-US" sz="2400" dirty="0"/>
              <a:t>In order to provide a comparison of the different </a:t>
            </a:r>
            <a:r>
              <a:rPr lang="en-US" sz="2400" dirty="0" smtClean="0"/>
              <a:t>options:</a:t>
            </a:r>
            <a:endParaRPr lang="en-US" sz="2400" dirty="0"/>
          </a:p>
          <a:p>
            <a:pPr lvl="1">
              <a:lnSpc>
                <a:spcPct val="150000"/>
              </a:lnSpc>
            </a:pPr>
            <a:r>
              <a:rPr lang="en-US" sz="2000" dirty="0"/>
              <a:t>Used Green Bayou Unit 5 (GBY5) as the sole RMR Resource</a:t>
            </a:r>
          </a:p>
          <a:p>
            <a:pPr lvl="1">
              <a:lnSpc>
                <a:spcPct val="150000"/>
              </a:lnSpc>
            </a:pPr>
            <a:r>
              <a:rPr lang="en-US" sz="2000" dirty="0"/>
              <a:t>Focused on Real-Time Market (RTM) constraints in which transmission elements SNGZEN98_A or SNGZEN99_A were the constrained element</a:t>
            </a:r>
          </a:p>
          <a:p>
            <a:pPr lvl="2">
              <a:lnSpc>
                <a:spcPct val="150000"/>
              </a:lnSpc>
            </a:pPr>
            <a:r>
              <a:rPr lang="en-US" sz="1800" dirty="0"/>
              <a:t>These constraints have a max. shadow price of 4,500 $/MWh</a:t>
            </a:r>
            <a:endParaRPr lang="en-US" sz="2000" dirty="0"/>
          </a:p>
          <a:p>
            <a:pPr lvl="1">
              <a:lnSpc>
                <a:spcPct val="150000"/>
              </a:lnSpc>
            </a:pPr>
            <a:r>
              <a:rPr lang="en-US" sz="2000" dirty="0"/>
              <a:t>Analyzed each Security-Constrained Economic Dispatch (SCED) interval separately, for intervals in which a constraint with SNGZEN98_A or SNGZEN99_A was binding (active in SCED with a shadow price greater than 0</a:t>
            </a:r>
            <a:r>
              <a:rPr lang="en-US" sz="2000" dirty="0" smtClean="0"/>
              <a:t>)</a:t>
            </a:r>
          </a:p>
          <a:p>
            <a:pPr lvl="1">
              <a:lnSpc>
                <a:spcPct val="150000"/>
              </a:lnSpc>
            </a:pPr>
            <a:r>
              <a:rPr lang="en-US" sz="2000" dirty="0" smtClean="0"/>
              <a:t>Data analyzed from Nodal Go-Live through mid-November, 2016</a:t>
            </a:r>
            <a:endParaRPr lang="en-US" sz="2400" dirty="0"/>
          </a:p>
          <a:p>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a:t>
            </a:fld>
            <a:endParaRPr lang="en-US" dirty="0"/>
          </a:p>
        </p:txBody>
      </p:sp>
    </p:spTree>
    <p:extLst>
      <p:ext uri="{BB962C8B-B14F-4D97-AF65-F5344CB8AC3E}">
        <p14:creationId xmlns:p14="http://schemas.microsoft.com/office/powerpoint/2010/main" val="3549790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3"/>
          <a:stretch>
            <a:fillRect/>
          </a:stretch>
        </p:blipFill>
        <p:spPr>
          <a:xfrm>
            <a:off x="304800" y="943702"/>
            <a:ext cx="8534400" cy="4847498"/>
          </a:xfrm>
          <a:prstGeom prst="rect">
            <a:avLst/>
          </a:prstGeom>
        </p:spPr>
      </p:pic>
      <p:sp>
        <p:nvSpPr>
          <p:cNvPr id="2" name="Title 1"/>
          <p:cNvSpPr>
            <a:spLocks noGrp="1"/>
          </p:cNvSpPr>
          <p:nvPr>
            <p:ph type="title"/>
          </p:nvPr>
        </p:nvSpPr>
        <p:spPr/>
        <p:txBody>
          <a:bodyPr/>
          <a:lstStyle/>
          <a:p>
            <a:r>
              <a:rPr lang="en-US" dirty="0" smtClean="0"/>
              <a:t>Non-RMR Resources Setting the Value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dirty="0"/>
          </a:p>
        </p:txBody>
      </p:sp>
      <p:sp>
        <p:nvSpPr>
          <p:cNvPr id="11" name="TextBox 10"/>
          <p:cNvSpPr txBox="1"/>
          <p:nvPr/>
        </p:nvSpPr>
        <p:spPr>
          <a:xfrm>
            <a:off x="304800" y="5747008"/>
            <a:ext cx="86106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Only the values for a BUFFER value of 1 are shown, as the results did not differ between the two BUFFER  values </a:t>
            </a:r>
            <a:endParaRPr lang="en-US" sz="1600" dirty="0"/>
          </a:p>
        </p:txBody>
      </p:sp>
      <p:sp>
        <p:nvSpPr>
          <p:cNvPr id="12" name="Rectangle 11"/>
          <p:cNvSpPr/>
          <p:nvPr/>
        </p:nvSpPr>
        <p:spPr>
          <a:xfrm>
            <a:off x="1219200" y="1524000"/>
            <a:ext cx="7467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solidFill>
                  <a:srgbClr val="000000"/>
                </a:solidFill>
                <a:latin typeface="Arial" panose="020B0604020202020204" pitchFamily="34" charset="0"/>
              </a:rPr>
              <a:t>  38</a:t>
            </a:r>
            <a:r>
              <a:rPr lang="en-US" dirty="0" smtClean="0"/>
              <a:t>           </a:t>
            </a:r>
            <a:r>
              <a:rPr lang="en-US" dirty="0" smtClean="0">
                <a:solidFill>
                  <a:srgbClr val="000000"/>
                </a:solidFill>
                <a:latin typeface="Arial" panose="020B0604020202020204" pitchFamily="34" charset="0"/>
              </a:rPr>
              <a:t>36</a:t>
            </a:r>
            <a:r>
              <a:rPr lang="en-US" dirty="0" smtClean="0"/>
              <a:t>           </a:t>
            </a:r>
            <a:r>
              <a:rPr lang="en-US" dirty="0" smtClean="0">
                <a:solidFill>
                  <a:srgbClr val="000000"/>
                </a:solidFill>
                <a:latin typeface="Arial" panose="020B0604020202020204" pitchFamily="34" charset="0"/>
              </a:rPr>
              <a:t>74</a:t>
            </a:r>
            <a:r>
              <a:rPr lang="en-US" dirty="0" smtClean="0"/>
              <a:t>           </a:t>
            </a:r>
            <a:r>
              <a:rPr lang="en-US" dirty="0" smtClean="0">
                <a:solidFill>
                  <a:srgbClr val="000000"/>
                </a:solidFill>
                <a:latin typeface="Arial" panose="020B0604020202020204" pitchFamily="34" charset="0"/>
              </a:rPr>
              <a:t>79</a:t>
            </a:r>
            <a:r>
              <a:rPr lang="en-US" dirty="0" smtClean="0"/>
              <a:t>            </a:t>
            </a:r>
            <a:r>
              <a:rPr lang="en-US" dirty="0" smtClean="0">
                <a:solidFill>
                  <a:srgbClr val="000000"/>
                </a:solidFill>
                <a:latin typeface="Arial" panose="020B0604020202020204" pitchFamily="34" charset="0"/>
              </a:rPr>
              <a:t>2</a:t>
            </a:r>
            <a:r>
              <a:rPr lang="en-US" dirty="0" smtClean="0"/>
              <a:t>             </a:t>
            </a:r>
            <a:r>
              <a:rPr lang="en-US" dirty="0" smtClean="0">
                <a:solidFill>
                  <a:srgbClr val="000000"/>
                </a:solidFill>
                <a:latin typeface="Arial" panose="020B0604020202020204" pitchFamily="34" charset="0"/>
              </a:rPr>
              <a:t>2</a:t>
            </a:r>
            <a:r>
              <a:rPr lang="en-US" dirty="0" smtClean="0"/>
              <a:t>            </a:t>
            </a:r>
            <a:r>
              <a:rPr lang="en-US" dirty="0" smtClean="0">
                <a:solidFill>
                  <a:srgbClr val="000000"/>
                </a:solidFill>
                <a:latin typeface="Arial" panose="020B0604020202020204" pitchFamily="34" charset="0"/>
              </a:rPr>
              <a:t>28</a:t>
            </a:r>
            <a:r>
              <a:rPr lang="en-US" dirty="0" smtClean="0"/>
              <a:t>           </a:t>
            </a:r>
            <a:r>
              <a:rPr lang="en-US" dirty="0" smtClean="0">
                <a:solidFill>
                  <a:srgbClr val="000000"/>
                </a:solidFill>
                <a:latin typeface="Arial" panose="020B0604020202020204" pitchFamily="34" charset="0"/>
              </a:rPr>
              <a:t>73</a:t>
            </a:r>
            <a:r>
              <a:rPr lang="en-US" dirty="0" smtClean="0"/>
              <a:t> </a:t>
            </a:r>
            <a:endParaRPr lang="en-US" dirty="0"/>
          </a:p>
        </p:txBody>
      </p:sp>
      <p:sp>
        <p:nvSpPr>
          <p:cNvPr id="15" name="Rectangular Callout 14"/>
          <p:cNvSpPr/>
          <p:nvPr/>
        </p:nvSpPr>
        <p:spPr>
          <a:xfrm>
            <a:off x="5029200" y="2133601"/>
            <a:ext cx="2743200" cy="609600"/>
          </a:xfrm>
          <a:prstGeom prst="wedgeRectCallout">
            <a:avLst>
              <a:gd name="adj1" fmla="val -21905"/>
              <a:gd name="adj2" fmla="val -86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Count of distinct Resources for each case</a:t>
            </a:r>
            <a:endParaRPr lang="en-US" dirty="0"/>
          </a:p>
        </p:txBody>
      </p:sp>
    </p:spTree>
    <p:extLst>
      <p:ext uri="{BB962C8B-B14F-4D97-AF65-F5344CB8AC3E}">
        <p14:creationId xmlns:p14="http://schemas.microsoft.com/office/powerpoint/2010/main" val="269628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Production Shift Factors</a:t>
            </a:r>
            <a:endParaRPr lang="en-US" dirty="0"/>
          </a:p>
        </p:txBody>
      </p:sp>
      <p:sp>
        <p:nvSpPr>
          <p:cNvPr id="3" name="Content Placeholder 2"/>
          <p:cNvSpPr>
            <a:spLocks noGrp="1"/>
          </p:cNvSpPr>
          <p:nvPr>
            <p:ph idx="1"/>
          </p:nvPr>
        </p:nvSpPr>
        <p:spPr>
          <a:xfrm>
            <a:off x="152400" y="1143000"/>
            <a:ext cx="3670133" cy="4724400"/>
          </a:xfrm>
        </p:spPr>
        <p:txBody>
          <a:bodyPr/>
          <a:lstStyle/>
          <a:p>
            <a:r>
              <a:rPr lang="en-US" sz="2000" dirty="0" smtClean="0"/>
              <a:t>Two sets of shift factors from SCED are embedded below to generally cover the spectrum of real-time shift factors that are observed for this constraint</a:t>
            </a:r>
          </a:p>
          <a:p>
            <a:pPr lvl="1"/>
            <a:r>
              <a:rPr lang="en-US" sz="1800" dirty="0" smtClean="0"/>
              <a:t>June 16, 2016 18:00 – A case in which the shift factor for the RMR Resource is -16.7% </a:t>
            </a:r>
          </a:p>
          <a:p>
            <a:pPr lvl="1"/>
            <a:r>
              <a:rPr lang="en-US" sz="1800" dirty="0"/>
              <a:t>June </a:t>
            </a:r>
            <a:r>
              <a:rPr lang="en-US" sz="1800" dirty="0" smtClean="0"/>
              <a:t>22, </a:t>
            </a:r>
            <a:r>
              <a:rPr lang="en-US" sz="1800" dirty="0"/>
              <a:t>2016 18:00 – A case in which the shift factor for the RMR Resource is </a:t>
            </a:r>
            <a:r>
              <a:rPr lang="en-US" sz="1800" dirty="0" smtClean="0"/>
              <a:t>-28.1%</a:t>
            </a:r>
          </a:p>
          <a:p>
            <a:pPr lvl="1"/>
            <a:endParaRPr lang="en-US" sz="2000" dirty="0"/>
          </a:p>
          <a:p>
            <a:pPr lvl="1"/>
            <a:endParaRPr lang="en-US" sz="2000" dirty="0"/>
          </a:p>
          <a:p>
            <a:pPr lvl="1"/>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31</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0393509"/>
              </p:ext>
            </p:extLst>
          </p:nvPr>
        </p:nvGraphicFramePr>
        <p:xfrm>
          <a:off x="2146134" y="5467350"/>
          <a:ext cx="1828800" cy="1543050"/>
        </p:xfrm>
        <a:graphic>
          <a:graphicData uri="http://schemas.openxmlformats.org/presentationml/2006/ole">
            <mc:AlternateContent xmlns:mc="http://schemas.openxmlformats.org/markup-compatibility/2006">
              <mc:Choice xmlns:v="urn:schemas-microsoft-com:vml" Requires="v">
                <p:oleObj spid="_x0000_s1203" name="Worksheet" showAsIcon="1" r:id="rId4" imgW="914400" imgH="771480" progId="Excel.Sheet.12">
                  <p:embed/>
                </p:oleObj>
              </mc:Choice>
              <mc:Fallback>
                <p:oleObj name="Worksheet" showAsIcon="1" r:id="rId4" imgW="914400" imgH="771480" progId="Excel.Sheet.12">
                  <p:embed/>
                  <p:pic>
                    <p:nvPicPr>
                      <p:cNvPr id="0" name=""/>
                      <p:cNvPicPr/>
                      <p:nvPr/>
                    </p:nvPicPr>
                    <p:blipFill>
                      <a:blip r:embed="rId5"/>
                      <a:stretch>
                        <a:fillRect/>
                      </a:stretch>
                    </p:blipFill>
                    <p:spPr>
                      <a:xfrm>
                        <a:off x="2146134" y="5467350"/>
                        <a:ext cx="1828800" cy="154305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76305804"/>
              </p:ext>
            </p:extLst>
          </p:nvPr>
        </p:nvGraphicFramePr>
        <p:xfrm>
          <a:off x="4800600" y="5467350"/>
          <a:ext cx="1828800" cy="1543050"/>
        </p:xfrm>
        <a:graphic>
          <a:graphicData uri="http://schemas.openxmlformats.org/presentationml/2006/ole">
            <mc:AlternateContent xmlns:mc="http://schemas.openxmlformats.org/markup-compatibility/2006">
              <mc:Choice xmlns:v="urn:schemas-microsoft-com:vml" Requires="v">
                <p:oleObj spid="_x0000_s1204" name="Worksheet" showAsIcon="1" r:id="rId6" imgW="914400" imgH="771480" progId="Excel.Sheet.12">
                  <p:embed/>
                </p:oleObj>
              </mc:Choice>
              <mc:Fallback>
                <p:oleObj name="Worksheet" showAsIcon="1" r:id="rId6" imgW="914400" imgH="771480" progId="Excel.Sheet.12">
                  <p:embed/>
                  <p:pic>
                    <p:nvPicPr>
                      <p:cNvPr id="0" name=""/>
                      <p:cNvPicPr/>
                      <p:nvPr/>
                    </p:nvPicPr>
                    <p:blipFill>
                      <a:blip r:embed="rId7"/>
                      <a:stretch>
                        <a:fillRect/>
                      </a:stretch>
                    </p:blipFill>
                    <p:spPr>
                      <a:xfrm>
                        <a:off x="4800600" y="5467350"/>
                        <a:ext cx="1828800" cy="1543050"/>
                      </a:xfrm>
                      <a:prstGeom prst="rect">
                        <a:avLst/>
                      </a:prstGeom>
                    </p:spPr>
                  </p:pic>
                </p:oleObj>
              </mc:Fallback>
            </mc:AlternateContent>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0308" y="1371600"/>
            <a:ext cx="5191292" cy="3893469"/>
          </a:xfrm>
          <a:prstGeom prst="rect">
            <a:avLst/>
          </a:prstGeom>
        </p:spPr>
      </p:pic>
      <p:sp>
        <p:nvSpPr>
          <p:cNvPr id="8" name="Content Placeholder 2"/>
          <p:cNvSpPr txBox="1">
            <a:spLocks/>
          </p:cNvSpPr>
          <p:nvPr/>
        </p:nvSpPr>
        <p:spPr>
          <a:xfrm>
            <a:off x="4419600" y="1447800"/>
            <a:ext cx="4210217" cy="304800"/>
          </a:xfrm>
          <a:prstGeom prst="rect">
            <a:avLst/>
          </a:prstGeom>
          <a:solidFill>
            <a:schemeClr val="bg1"/>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b="1" dirty="0" smtClean="0"/>
              <a:t>Distribution of GBY5 Shift Factors</a:t>
            </a:r>
            <a:endParaRPr lang="en-US" sz="1400" b="1" dirty="0" smtClean="0"/>
          </a:p>
          <a:p>
            <a:pPr lvl="1"/>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1169402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Options</a:t>
            </a:r>
            <a:endParaRPr lang="en-US" dirty="0"/>
          </a:p>
        </p:txBody>
      </p:sp>
      <p:sp>
        <p:nvSpPr>
          <p:cNvPr id="3" name="Content Placeholder 2"/>
          <p:cNvSpPr>
            <a:spLocks noGrp="1"/>
          </p:cNvSpPr>
          <p:nvPr>
            <p:ph idx="1"/>
          </p:nvPr>
        </p:nvSpPr>
        <p:spPr>
          <a:xfrm>
            <a:off x="304800" y="914400"/>
            <a:ext cx="8534400" cy="4823621"/>
          </a:xfrm>
        </p:spPr>
        <p:txBody>
          <a:bodyPr/>
          <a:lstStyle/>
          <a:p>
            <a:r>
              <a:rPr lang="en-US" sz="2400" dirty="0" smtClean="0"/>
              <a:t>Points for discussion on potential implementation:</a:t>
            </a:r>
          </a:p>
          <a:p>
            <a:pPr lvl="1"/>
            <a:r>
              <a:rPr lang="en-US" sz="2000" dirty="0" smtClean="0"/>
              <a:t>A proposal with less frequent updates will likely have less implementation impact</a:t>
            </a:r>
          </a:p>
          <a:p>
            <a:pPr lvl="1"/>
            <a:r>
              <a:rPr lang="en-US" sz="2000" dirty="0" smtClean="0"/>
              <a:t>The RMR MOC values resulting from use of non-RMR MOCs had less variability and may be a better fit for a proposal with less frequent updates</a:t>
            </a:r>
          </a:p>
          <a:p>
            <a:pPr lvl="1"/>
            <a:r>
              <a:rPr lang="en-US" sz="2000" dirty="0" smtClean="0"/>
              <a:t>Less frequent updates could result in more time periods in which a RMR Resource is not the last “</a:t>
            </a:r>
            <a:r>
              <a:rPr lang="en-US" sz="2000" dirty="0" err="1" smtClean="0"/>
              <a:t>dispatchable</a:t>
            </a:r>
            <a:r>
              <a:rPr lang="en-US" sz="2000" dirty="0" smtClean="0"/>
              <a:t>” Resource</a:t>
            </a:r>
          </a:p>
          <a:p>
            <a:pPr lvl="2"/>
            <a:r>
              <a:rPr lang="en-US" sz="1800" dirty="0" smtClean="0"/>
              <a:t>However, this isn’t guaranteed even in a case in which the value is being updated each SCED interval</a:t>
            </a:r>
          </a:p>
          <a:p>
            <a:pPr lvl="1"/>
            <a:r>
              <a:rPr lang="en-US" sz="2000" dirty="0" smtClean="0"/>
              <a:t>A simple approach may be to use this type of analysis to determine a proxy Resource that the RMR </a:t>
            </a:r>
            <a:r>
              <a:rPr lang="en-US" sz="2000" smtClean="0"/>
              <a:t>Resource would </a:t>
            </a:r>
            <a:r>
              <a:rPr lang="en-US" sz="2000" dirty="0" smtClean="0"/>
              <a:t>be </a:t>
            </a:r>
            <a:r>
              <a:rPr lang="en-US" sz="2000" smtClean="0"/>
              <a:t>dispatched after by SCED</a:t>
            </a:r>
            <a:endParaRPr lang="en-US" sz="2000" dirty="0" smtClean="0"/>
          </a:p>
          <a:p>
            <a:pPr lvl="2"/>
            <a:r>
              <a:rPr lang="en-US" sz="1800" dirty="0" smtClean="0"/>
              <a:t>The price of the proxy Resource could vary across time with changes in fuel prices</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32</a:t>
            </a:fld>
            <a:endParaRPr lang="en-US" dirty="0"/>
          </a:p>
        </p:txBody>
      </p:sp>
    </p:spTree>
    <p:extLst>
      <p:ext uri="{BB962C8B-B14F-4D97-AF65-F5344CB8AC3E}">
        <p14:creationId xmlns:p14="http://schemas.microsoft.com/office/powerpoint/2010/main" val="3782148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 A</a:t>
            </a:r>
            <a:endParaRPr lang="en-US" dirty="0"/>
          </a:p>
        </p:txBody>
      </p:sp>
      <p:sp>
        <p:nvSpPr>
          <p:cNvPr id="3" name="Subtitle 2"/>
          <p:cNvSpPr>
            <a:spLocks noGrp="1"/>
          </p:cNvSpPr>
          <p:nvPr>
            <p:ph type="subTitle" idx="1"/>
          </p:nvPr>
        </p:nvSpPr>
        <p:spPr/>
        <p:txBody>
          <a:bodyPr/>
          <a:lstStyle/>
          <a:p>
            <a:r>
              <a:rPr lang="en-US" dirty="0" smtClean="0"/>
              <a:t>Illustrative Examples </a:t>
            </a:r>
            <a:endParaRPr lang="en-US" dirty="0"/>
          </a:p>
        </p:txBody>
      </p:sp>
    </p:spTree>
    <p:extLst>
      <p:ext uri="{BB962C8B-B14F-4D97-AF65-F5344CB8AC3E}">
        <p14:creationId xmlns:p14="http://schemas.microsoft.com/office/powerpoint/2010/main" val="3753142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a:t>1</a:t>
            </a:r>
          </a:p>
        </p:txBody>
      </p:sp>
      <p:sp>
        <p:nvSpPr>
          <p:cNvPr id="3" name="Content Placeholder 2"/>
          <p:cNvSpPr>
            <a:spLocks noGrp="1"/>
          </p:cNvSpPr>
          <p:nvPr>
            <p:ph idx="1"/>
          </p:nvPr>
        </p:nvSpPr>
        <p:spPr>
          <a:xfrm>
            <a:off x="304800" y="990601"/>
            <a:ext cx="8534400" cy="1295400"/>
          </a:xfrm>
        </p:spPr>
        <p:txBody>
          <a:bodyPr/>
          <a:lstStyle/>
          <a:p>
            <a:r>
              <a:rPr lang="en-US" sz="2400" dirty="0" smtClean="0"/>
              <a:t>Resource information - </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88092445"/>
              </p:ext>
            </p:extLst>
          </p:nvPr>
        </p:nvGraphicFramePr>
        <p:xfrm>
          <a:off x="600075" y="1524000"/>
          <a:ext cx="7924800" cy="4152902"/>
        </p:xfrm>
        <a:graphic>
          <a:graphicData uri="http://schemas.openxmlformats.org/drawingml/2006/table">
            <a:tbl>
              <a:tblPr firstRow="1" bandRow="1">
                <a:tableStyleId>{5C22544A-7EE6-4342-B048-85BDC9FD1C3A}</a:tableStyleId>
              </a:tblPr>
              <a:tblGrid>
                <a:gridCol w="1320800"/>
                <a:gridCol w="1320800"/>
                <a:gridCol w="1320800"/>
                <a:gridCol w="1320800"/>
                <a:gridCol w="1320800"/>
                <a:gridCol w="1320800"/>
              </a:tblGrid>
              <a:tr h="947702">
                <a:tc>
                  <a:txBody>
                    <a:bodyPr/>
                    <a:lstStyle/>
                    <a:p>
                      <a:pPr algn="ctr" fontAlgn="ctr"/>
                      <a:r>
                        <a:rPr lang="en-US" sz="1800" b="1" i="0" u="none" strike="noStrike" dirty="0">
                          <a:solidFill>
                            <a:srgbClr val="FFFFFF"/>
                          </a:solidFill>
                          <a:effectLst/>
                          <a:latin typeface="Arial" panose="020B0604020202020204" pitchFamily="34" charset="0"/>
                        </a:rPr>
                        <a:t>Resource</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Shift Factor</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EOC2</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MOC</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EOC2/ABS (Shift Factor)</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MOC/ABS (Shift Factor)</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RMR</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-16%</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-17%</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240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1411.76</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B</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-14.9%</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190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330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1275.17</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2214.77</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-8%</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D</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-3%</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75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120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4000.00</a:t>
                      </a:r>
                    </a:p>
                  </a:txBody>
                  <a:tcPr marL="9525" marR="9525" marT="9525" marB="0" anchor="ctr"/>
                </a:tc>
              </a:tr>
            </a:tbl>
          </a:graphicData>
        </a:graphic>
      </p:graphicFrame>
    </p:spTree>
    <p:extLst>
      <p:ext uri="{BB962C8B-B14F-4D97-AF65-F5344CB8AC3E}">
        <p14:creationId xmlns:p14="http://schemas.microsoft.com/office/powerpoint/2010/main" val="2073063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sp>
        <p:nvSpPr>
          <p:cNvPr id="3" name="Content Placeholder 2"/>
          <p:cNvSpPr>
            <a:spLocks noGrp="1"/>
          </p:cNvSpPr>
          <p:nvPr>
            <p:ph idx="1"/>
          </p:nvPr>
        </p:nvSpPr>
        <p:spPr>
          <a:xfrm>
            <a:off x="304800" y="990600"/>
            <a:ext cx="8534400" cy="1371600"/>
          </a:xfrm>
        </p:spPr>
        <p:txBody>
          <a:bodyPr/>
          <a:lstStyle/>
          <a:p>
            <a:r>
              <a:rPr lang="en-US" sz="2400" dirty="0" smtClean="0"/>
              <a:t>Results for Different Cases with BUFFER = 1</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19790007"/>
              </p:ext>
            </p:extLst>
          </p:nvPr>
        </p:nvGraphicFramePr>
        <p:xfrm>
          <a:off x="533400" y="1524000"/>
          <a:ext cx="8077200" cy="4429125"/>
        </p:xfrm>
        <a:graphic>
          <a:graphicData uri="http://schemas.openxmlformats.org/drawingml/2006/table">
            <a:tbl>
              <a:tblPr firstRow="1" bandRow="1">
                <a:tableStyleId>{5C22544A-7EE6-4342-B048-85BDC9FD1C3A}</a:tableStyleId>
              </a:tblPr>
              <a:tblGrid>
                <a:gridCol w="1346200"/>
                <a:gridCol w="1346200"/>
                <a:gridCol w="1346200"/>
                <a:gridCol w="1346200"/>
                <a:gridCol w="1346200"/>
                <a:gridCol w="1346200"/>
              </a:tblGrid>
              <a:tr h="449580">
                <a:tc>
                  <a:txBody>
                    <a:bodyPr/>
                    <a:lstStyle/>
                    <a:p>
                      <a:pPr algn="ctr" fontAlgn="ctr"/>
                      <a:r>
                        <a:rPr lang="en-US" sz="1800" b="1" i="0" u="none" strike="noStrike" dirty="0">
                          <a:solidFill>
                            <a:srgbClr val="FFFFFF"/>
                          </a:solidFill>
                          <a:effectLst/>
                          <a:latin typeface="Arial" panose="020B0604020202020204" pitchFamily="34" charset="0"/>
                        </a:rPr>
                        <a:t>SFC</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CURVE</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SPu</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Resource Setting SPu Value</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SPmax</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RMR MOC</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1383.35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221.34</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1383.35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221.34</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400.16</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smtClean="0">
                          <a:solidFill>
                            <a:srgbClr val="000000"/>
                          </a:solidFill>
                          <a:effectLst/>
                          <a:latin typeface="Arial" panose="020B0604020202020204" pitchFamily="34" charset="0"/>
                        </a:rPr>
                        <a:t>C</a:t>
                      </a:r>
                      <a:r>
                        <a:rPr lang="en-US" sz="1800" b="0" i="0" u="none" strike="noStrike" baseline="0" dirty="0" smtClean="0">
                          <a:solidFill>
                            <a:srgbClr val="000000"/>
                          </a:solidFill>
                          <a:effectLst/>
                          <a:latin typeface="Arial" panose="020B0604020202020204" pitchFamily="34" charset="0"/>
                        </a:rPr>
                        <a:t> and</a:t>
                      </a:r>
                      <a:r>
                        <a:rPr lang="en-US" sz="1800" b="0" i="0" u="none" strike="noStrike" dirty="0" smtClean="0">
                          <a:solidFill>
                            <a:srgbClr val="000000"/>
                          </a:solidFill>
                          <a:effectLst/>
                          <a:latin typeface="Arial" panose="020B0604020202020204" pitchFamily="34" charset="0"/>
                        </a:rPr>
                        <a:t> D</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400.16</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1411.76</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1412.76</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226.04</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2214.77</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B</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2215.77</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354.52</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400.16</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D</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640.16</a:t>
                      </a:r>
                    </a:p>
                  </a:txBody>
                  <a:tcPr marL="9525" marR="9525" marT="9525" marB="0" anchor="ctr"/>
                </a:tc>
              </a:tr>
            </a:tbl>
          </a:graphicData>
        </a:graphic>
      </p:graphicFrame>
    </p:spTree>
    <p:extLst>
      <p:ext uri="{BB962C8B-B14F-4D97-AF65-F5344CB8AC3E}">
        <p14:creationId xmlns:p14="http://schemas.microsoft.com/office/powerpoint/2010/main" val="210965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sp>
        <p:nvSpPr>
          <p:cNvPr id="3" name="Content Placeholder 2"/>
          <p:cNvSpPr>
            <a:spLocks noGrp="1"/>
          </p:cNvSpPr>
          <p:nvPr>
            <p:ph idx="1"/>
          </p:nvPr>
        </p:nvSpPr>
        <p:spPr>
          <a:xfrm>
            <a:off x="304800" y="990601"/>
            <a:ext cx="8534400" cy="1295400"/>
          </a:xfrm>
        </p:spPr>
        <p:txBody>
          <a:bodyPr/>
          <a:lstStyle/>
          <a:p>
            <a:r>
              <a:rPr lang="en-US" sz="2400" dirty="0" smtClean="0"/>
              <a:t>Resource information - </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514085891"/>
              </p:ext>
            </p:extLst>
          </p:nvPr>
        </p:nvGraphicFramePr>
        <p:xfrm>
          <a:off x="600075" y="1524000"/>
          <a:ext cx="7924800" cy="4152902"/>
        </p:xfrm>
        <a:graphic>
          <a:graphicData uri="http://schemas.openxmlformats.org/drawingml/2006/table">
            <a:tbl>
              <a:tblPr firstRow="1" bandRow="1">
                <a:tableStyleId>{5C22544A-7EE6-4342-B048-85BDC9FD1C3A}</a:tableStyleId>
              </a:tblPr>
              <a:tblGrid>
                <a:gridCol w="1320800"/>
                <a:gridCol w="1320800"/>
                <a:gridCol w="1320800"/>
                <a:gridCol w="1320800"/>
                <a:gridCol w="1320800"/>
                <a:gridCol w="1320800"/>
              </a:tblGrid>
              <a:tr h="947702">
                <a:tc>
                  <a:txBody>
                    <a:bodyPr/>
                    <a:lstStyle/>
                    <a:p>
                      <a:pPr algn="ctr" fontAlgn="ctr"/>
                      <a:r>
                        <a:rPr lang="en-US" sz="1800" b="1" i="0" u="none" strike="noStrike" dirty="0">
                          <a:solidFill>
                            <a:srgbClr val="FFFFFF"/>
                          </a:solidFill>
                          <a:effectLst/>
                          <a:latin typeface="Arial" panose="020B0604020202020204" pitchFamily="34" charset="0"/>
                        </a:rPr>
                        <a:t>Resource</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Shift Factor</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EOC2</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MOC</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EOC2/ABS (Shift Factor)</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MOC/ABS (Shift Factor)</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RMR</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-16%</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-17%</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240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1411.76</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B</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-15.1%</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190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330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1258.28</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2185.43</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-8%</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r>
              <a:tr h="641040">
                <a:tc>
                  <a:txBody>
                    <a:bodyPr/>
                    <a:lstStyle/>
                    <a:p>
                      <a:pPr algn="ctr" fontAlgn="ctr"/>
                      <a:r>
                        <a:rPr lang="en-US" sz="1800" b="0" i="0" u="none" strike="noStrike" dirty="0">
                          <a:solidFill>
                            <a:srgbClr val="000000"/>
                          </a:solidFill>
                          <a:effectLst/>
                          <a:latin typeface="Arial" panose="020B0604020202020204" pitchFamily="34" charset="0"/>
                        </a:rPr>
                        <a:t>D</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-3%</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130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120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4333.33</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4000.00</a:t>
                      </a:r>
                    </a:p>
                  </a:txBody>
                  <a:tcPr marL="9525" marR="9525" marT="9525" marB="0" anchor="ctr"/>
                </a:tc>
              </a:tr>
            </a:tbl>
          </a:graphicData>
        </a:graphic>
      </p:graphicFrame>
    </p:spTree>
    <p:extLst>
      <p:ext uri="{BB962C8B-B14F-4D97-AF65-F5344CB8AC3E}">
        <p14:creationId xmlns:p14="http://schemas.microsoft.com/office/powerpoint/2010/main" val="2799607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sp>
        <p:nvSpPr>
          <p:cNvPr id="3" name="Content Placeholder 2"/>
          <p:cNvSpPr>
            <a:spLocks noGrp="1"/>
          </p:cNvSpPr>
          <p:nvPr>
            <p:ph idx="1"/>
          </p:nvPr>
        </p:nvSpPr>
        <p:spPr>
          <a:xfrm>
            <a:off x="304800" y="990601"/>
            <a:ext cx="8534400" cy="1371600"/>
          </a:xfrm>
        </p:spPr>
        <p:txBody>
          <a:bodyPr/>
          <a:lstStyle/>
          <a:p>
            <a:r>
              <a:rPr lang="en-US" sz="2400" dirty="0" smtClean="0"/>
              <a:t>Results for Different Cases with BUFFER = 1</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82304347"/>
              </p:ext>
            </p:extLst>
          </p:nvPr>
        </p:nvGraphicFramePr>
        <p:xfrm>
          <a:off x="533400" y="1524000"/>
          <a:ext cx="8077200" cy="4429125"/>
        </p:xfrm>
        <a:graphic>
          <a:graphicData uri="http://schemas.openxmlformats.org/drawingml/2006/table">
            <a:tbl>
              <a:tblPr firstRow="1" bandRow="1">
                <a:tableStyleId>{5C22544A-7EE6-4342-B048-85BDC9FD1C3A}</a:tableStyleId>
              </a:tblPr>
              <a:tblGrid>
                <a:gridCol w="1346200"/>
                <a:gridCol w="1346200"/>
                <a:gridCol w="1346200"/>
                <a:gridCol w="1346200"/>
                <a:gridCol w="1346200"/>
                <a:gridCol w="1346200"/>
              </a:tblGrid>
              <a:tr h="449580">
                <a:tc>
                  <a:txBody>
                    <a:bodyPr/>
                    <a:lstStyle/>
                    <a:p>
                      <a:pPr algn="ctr" fontAlgn="ctr"/>
                      <a:r>
                        <a:rPr lang="en-US" sz="1800" b="1" i="0" u="none" strike="noStrike" dirty="0">
                          <a:solidFill>
                            <a:srgbClr val="FFFFFF"/>
                          </a:solidFill>
                          <a:effectLst/>
                          <a:latin typeface="Arial" panose="020B0604020202020204" pitchFamily="34" charset="0"/>
                        </a:rPr>
                        <a:t>SFC</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CURVE</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SPu</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Resource Setting SPu Value</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SPmax</a:t>
                      </a:r>
                    </a:p>
                  </a:txBody>
                  <a:tcPr marL="9525" marR="9525" marT="9525" marB="0" anchor="ctr"/>
                </a:tc>
                <a:tc>
                  <a:txBody>
                    <a:bodyPr/>
                    <a:lstStyle/>
                    <a:p>
                      <a:pPr algn="ctr" fontAlgn="ctr"/>
                      <a:r>
                        <a:rPr lang="en-US" sz="1800" b="1" i="0" u="none" strike="noStrike" dirty="0">
                          <a:solidFill>
                            <a:srgbClr val="FFFFFF"/>
                          </a:solidFill>
                          <a:effectLst/>
                          <a:latin typeface="Arial" panose="020B0604020202020204" pitchFamily="34" charset="0"/>
                        </a:rPr>
                        <a:t>RMR MOC</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1383.35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221.34</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1382.35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A</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1383.35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221.34</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400.16</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EOC2</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4333.33</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D</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4334.33</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693.49</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2185.43</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B</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2186.43</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349.83</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-10%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2185.43</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B</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2186.43</a:t>
                      </a:r>
                    </a:p>
                  </a:txBody>
                  <a:tcPr marL="9525" marR="9525" marT="9525" marB="0" anchor="ctr"/>
                </a:tc>
                <a:tc>
                  <a:txBody>
                    <a:bodyPr/>
                    <a:lstStyle/>
                    <a:p>
                      <a:pPr algn="ctr" fontAlgn="ctr"/>
                      <a:r>
                        <a:rPr lang="en-US" sz="1800" b="1" i="1" u="none" strike="noStrike" dirty="0">
                          <a:solidFill>
                            <a:schemeClr val="accent6"/>
                          </a:solidFill>
                          <a:effectLst/>
                          <a:latin typeface="Arial" panose="020B0604020202020204" pitchFamily="34" charset="0"/>
                        </a:rPr>
                        <a:t>349.83</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-5%</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2501.00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400.16</a:t>
                      </a:r>
                    </a:p>
                  </a:txBody>
                  <a:tcPr marL="9525" marR="9525" marT="9525" marB="0" anchor="ctr"/>
                </a:tc>
              </a:tr>
              <a:tr h="449580">
                <a:tc>
                  <a:txBody>
                    <a:bodyPr/>
                    <a:lstStyle/>
                    <a:p>
                      <a:pPr algn="ctr" fontAlgn="ctr"/>
                      <a:r>
                        <a:rPr lang="en-US" sz="1800" b="0" i="0" u="none" strike="noStrike" dirty="0">
                          <a:solidFill>
                            <a:srgbClr val="000000"/>
                          </a:solidFill>
                          <a:effectLst/>
                          <a:latin typeface="Arial" panose="020B0604020202020204" pitchFamily="34" charset="0"/>
                        </a:rPr>
                        <a:t>-2%</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MOC</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4000.00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D</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4001.00</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rPr>
                        <a:t>640.16</a:t>
                      </a:r>
                    </a:p>
                  </a:txBody>
                  <a:tcPr marL="9525" marR="9525" marT="9525" marB="0" anchor="ctr"/>
                </a:tc>
              </a:tr>
            </a:tbl>
          </a:graphicData>
        </a:graphic>
      </p:graphicFrame>
    </p:spTree>
    <p:extLst>
      <p:ext uri="{BB962C8B-B14F-4D97-AF65-F5344CB8AC3E}">
        <p14:creationId xmlns:p14="http://schemas.microsoft.com/office/powerpoint/2010/main" val="953645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 B</a:t>
            </a:r>
            <a:endParaRPr lang="en-US" dirty="0"/>
          </a:p>
        </p:txBody>
      </p:sp>
      <p:sp>
        <p:nvSpPr>
          <p:cNvPr id="3" name="Subtitle 2"/>
          <p:cNvSpPr>
            <a:spLocks noGrp="1"/>
          </p:cNvSpPr>
          <p:nvPr>
            <p:ph type="subTitle" idx="1"/>
          </p:nvPr>
        </p:nvSpPr>
        <p:spPr/>
        <p:txBody>
          <a:bodyPr/>
          <a:lstStyle/>
          <a:p>
            <a:r>
              <a:rPr lang="en-US" dirty="0" smtClean="0"/>
              <a:t>Key for using Box Plots</a:t>
            </a:r>
            <a:endParaRPr lang="en-US" dirty="0"/>
          </a:p>
        </p:txBody>
      </p:sp>
    </p:spTree>
    <p:extLst>
      <p:ext uri="{BB962C8B-B14F-4D97-AF65-F5344CB8AC3E}">
        <p14:creationId xmlns:p14="http://schemas.microsoft.com/office/powerpoint/2010/main" val="397728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for Using Box Plots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399" y="990600"/>
            <a:ext cx="5581201" cy="5053013"/>
          </a:xfrm>
        </p:spPr>
      </p:pic>
      <p:sp>
        <p:nvSpPr>
          <p:cNvPr id="4" name="Slide Number Placeholder 3"/>
          <p:cNvSpPr>
            <a:spLocks noGrp="1"/>
          </p:cNvSpPr>
          <p:nvPr>
            <p:ph type="sldNum" sz="quarter" idx="4"/>
          </p:nvPr>
        </p:nvSpPr>
        <p:spPr/>
        <p:txBody>
          <a:bodyPr/>
          <a:lstStyle/>
          <a:p>
            <a:fld id="{1D93BD3E-1E9A-4970-A6F7-E7AC52762E0C}" type="slidenum">
              <a:rPr lang="en-US" smtClean="0"/>
              <a:pPr/>
              <a:t>39</a:t>
            </a:fld>
            <a:endParaRPr lang="en-US" dirty="0"/>
          </a:p>
        </p:txBody>
      </p:sp>
    </p:spTree>
    <p:extLst>
      <p:ext uri="{BB962C8B-B14F-4D97-AF65-F5344CB8AC3E}">
        <p14:creationId xmlns:p14="http://schemas.microsoft.com/office/powerpoint/2010/main" val="77567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 Methodology</a:t>
            </a:r>
            <a:endParaRPr lang="en-US" dirty="0"/>
          </a:p>
        </p:txBody>
      </p:sp>
      <p:sp>
        <p:nvSpPr>
          <p:cNvPr id="3" name="Content Placeholder 2"/>
          <p:cNvSpPr>
            <a:spLocks noGrp="1"/>
          </p:cNvSpPr>
          <p:nvPr>
            <p:ph idx="1"/>
          </p:nvPr>
        </p:nvSpPr>
        <p:spPr>
          <a:xfrm>
            <a:off x="304800" y="762000"/>
            <a:ext cx="8382000" cy="5052221"/>
          </a:xfrm>
        </p:spPr>
        <p:txBody>
          <a:bodyPr/>
          <a:lstStyle/>
          <a:p>
            <a:pPr marL="0" indent="0">
              <a:spcAft>
                <a:spcPts val="600"/>
              </a:spcAft>
              <a:buNone/>
            </a:pPr>
            <a:r>
              <a:rPr lang="en-US" sz="2400" dirty="0" smtClean="0"/>
              <a:t>For each SCED interval:</a:t>
            </a:r>
          </a:p>
          <a:p>
            <a:pPr marL="514350" indent="-514350">
              <a:spcAft>
                <a:spcPts val="600"/>
              </a:spcAft>
              <a:buFont typeface="+mj-lt"/>
              <a:buAutoNum type="arabicPeriod"/>
            </a:pPr>
            <a:r>
              <a:rPr lang="en-US" sz="2000" dirty="0" smtClean="0"/>
              <a:t>For all non-RMR Resources with a shift factor &lt; </a:t>
            </a:r>
            <a:r>
              <a:rPr lang="en-US" sz="2000" b="1" u="sng" dirty="0" smtClean="0">
                <a:solidFill>
                  <a:schemeClr val="accent1"/>
                </a:solidFill>
              </a:rPr>
              <a:t>SFC</a:t>
            </a:r>
            <a:r>
              <a:rPr lang="en-US" sz="2000" dirty="0" smtClean="0"/>
              <a:t>, calculate a value = (</a:t>
            </a:r>
            <a:r>
              <a:rPr lang="en-US" sz="2000" b="1" u="sng" dirty="0" smtClean="0">
                <a:solidFill>
                  <a:schemeClr val="accent1"/>
                </a:solidFill>
              </a:rPr>
              <a:t>CURVE</a:t>
            </a:r>
            <a:r>
              <a:rPr lang="en-US" sz="2000" dirty="0" smtClean="0"/>
              <a:t> for </a:t>
            </a:r>
            <a:r>
              <a:rPr lang="en-US" sz="2000" dirty="0"/>
              <a:t>that Resource)/Abs(Shift factor for that </a:t>
            </a:r>
            <a:r>
              <a:rPr lang="en-US" sz="2000" dirty="0" smtClean="0"/>
              <a:t>Resource for the specified constraint)</a:t>
            </a:r>
          </a:p>
          <a:p>
            <a:pPr marL="914400" lvl="1" indent="-514350">
              <a:spcAft>
                <a:spcPts val="600"/>
              </a:spcAft>
              <a:buFont typeface="+mj-lt"/>
              <a:buAutoNum type="alphaLcPeriod"/>
            </a:pPr>
            <a:r>
              <a:rPr lang="en-US" sz="2000" dirty="0" smtClean="0"/>
              <a:t>If the value &lt; Constraint max. shadow price, then set to value</a:t>
            </a:r>
          </a:p>
          <a:p>
            <a:pPr marL="914400" lvl="1" indent="-514350">
              <a:spcAft>
                <a:spcPts val="600"/>
              </a:spcAft>
              <a:buFont typeface="+mj-lt"/>
              <a:buAutoNum type="alphaLcPeriod"/>
            </a:pPr>
            <a:r>
              <a:rPr lang="en-US" sz="2000" dirty="0" smtClean="0"/>
              <a:t>Else, set to null (Resources that cannot be dispatched by SCED are ignored)</a:t>
            </a:r>
          </a:p>
          <a:p>
            <a:pPr marL="514350" indent="-514350">
              <a:spcAft>
                <a:spcPts val="600"/>
              </a:spcAft>
              <a:buFont typeface="+mj-lt"/>
              <a:buAutoNum type="arabicPeriod"/>
            </a:pPr>
            <a:r>
              <a:rPr lang="en-US" sz="2000" dirty="0" smtClean="0"/>
              <a:t>Set SP</a:t>
            </a:r>
            <a:r>
              <a:rPr lang="en-US" sz="2000" baseline="-25000" dirty="0" smtClean="0"/>
              <a:t>u</a:t>
            </a:r>
            <a:r>
              <a:rPr lang="en-US" sz="2000" dirty="0" smtClean="0"/>
              <a:t> as the maximum of the values determined in step 1</a:t>
            </a:r>
          </a:p>
          <a:p>
            <a:pPr marL="514350" indent="-514350">
              <a:spcAft>
                <a:spcPts val="600"/>
              </a:spcAft>
              <a:buFont typeface="+mj-lt"/>
              <a:buAutoNum type="arabicPeriod"/>
            </a:pPr>
            <a:r>
              <a:rPr lang="en-US" sz="2000" dirty="0" smtClean="0"/>
              <a:t>Set SP</a:t>
            </a:r>
            <a:r>
              <a:rPr lang="en-US" sz="2000" baseline="-25000" dirty="0" smtClean="0"/>
              <a:t>max</a:t>
            </a:r>
            <a:r>
              <a:rPr lang="en-US" sz="2000" dirty="0" smtClean="0"/>
              <a:t> as the minimum of:</a:t>
            </a:r>
          </a:p>
          <a:p>
            <a:pPr marL="914400" lvl="1" indent="-514350">
              <a:spcAft>
                <a:spcPts val="600"/>
              </a:spcAft>
              <a:buFont typeface="+mj-lt"/>
              <a:buAutoNum type="alphaLcPeriod"/>
            </a:pPr>
            <a:r>
              <a:rPr lang="en-US" sz="2000" dirty="0" smtClean="0"/>
              <a:t>SP</a:t>
            </a:r>
            <a:r>
              <a:rPr lang="en-US" sz="2000" baseline="-25000" dirty="0" smtClean="0"/>
              <a:t>u</a:t>
            </a:r>
            <a:r>
              <a:rPr lang="en-US" sz="2000" dirty="0" smtClean="0"/>
              <a:t> + </a:t>
            </a:r>
            <a:r>
              <a:rPr lang="en-US" sz="2000" b="1" u="sng" dirty="0" smtClean="0">
                <a:solidFill>
                  <a:schemeClr val="accent1"/>
                </a:solidFill>
              </a:rPr>
              <a:t>BUFFER</a:t>
            </a:r>
          </a:p>
          <a:p>
            <a:pPr marL="914400" lvl="1" indent="-514350">
              <a:spcAft>
                <a:spcPts val="600"/>
              </a:spcAft>
              <a:buFont typeface="+mj-lt"/>
              <a:buAutoNum type="alphaLcPeriod"/>
            </a:pPr>
            <a:r>
              <a:rPr lang="en-US" sz="2000" dirty="0" smtClean="0"/>
              <a:t>Constraint max. shadow price – 1 $/MWh</a:t>
            </a:r>
          </a:p>
          <a:p>
            <a:pPr marL="514350" indent="-514350">
              <a:spcAft>
                <a:spcPts val="600"/>
              </a:spcAft>
              <a:buFont typeface="+mj-lt"/>
              <a:buAutoNum type="arabicPeriod"/>
            </a:pPr>
            <a:r>
              <a:rPr lang="en-US" sz="2000" dirty="0" smtClean="0"/>
              <a:t>Set the RMR Resource MOC as SP</a:t>
            </a:r>
            <a:r>
              <a:rPr lang="en-US" sz="2000" baseline="-25000" dirty="0" smtClean="0"/>
              <a:t>max</a:t>
            </a:r>
            <a:r>
              <a:rPr lang="en-US" sz="2000" dirty="0" smtClean="0"/>
              <a:t> x Abs(RMR Resource shift factor for the specified constraint)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a:t>
            </a:fld>
            <a:endParaRPr lang="en-US" dirty="0"/>
          </a:p>
        </p:txBody>
      </p:sp>
    </p:spTree>
    <p:extLst>
      <p:ext uri="{BB962C8B-B14F-4D97-AF65-F5344CB8AC3E}">
        <p14:creationId xmlns:p14="http://schemas.microsoft.com/office/powerpoint/2010/main" val="26874506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 C</a:t>
            </a:r>
            <a:endParaRPr lang="en-US" dirty="0"/>
          </a:p>
        </p:txBody>
      </p:sp>
      <p:sp>
        <p:nvSpPr>
          <p:cNvPr id="3" name="Subtitle 2"/>
          <p:cNvSpPr>
            <a:spLocks noGrp="1"/>
          </p:cNvSpPr>
          <p:nvPr>
            <p:ph type="subTitle" idx="1"/>
          </p:nvPr>
        </p:nvSpPr>
        <p:spPr/>
        <p:txBody>
          <a:bodyPr/>
          <a:lstStyle/>
          <a:p>
            <a:r>
              <a:rPr lang="en-US" dirty="0" smtClean="0"/>
              <a:t>Previous presentation shared during the October and November WMS Meetings</a:t>
            </a:r>
            <a:endParaRPr lang="en-US" dirty="0"/>
          </a:p>
        </p:txBody>
      </p:sp>
    </p:spTree>
    <p:extLst>
      <p:ext uri="{BB962C8B-B14F-4D97-AF65-F5344CB8AC3E}">
        <p14:creationId xmlns:p14="http://schemas.microsoft.com/office/powerpoint/2010/main" val="1432766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105561"/>
            <a:ext cx="5257800" cy="3231654"/>
          </a:xfrm>
          <a:prstGeom prst="rect">
            <a:avLst/>
          </a:prstGeom>
          <a:noFill/>
        </p:spPr>
        <p:txBody>
          <a:bodyPr wrap="square" rtlCol="0">
            <a:spAutoFit/>
          </a:bodyPr>
          <a:lstStyle/>
          <a:p>
            <a:r>
              <a:rPr lang="en-US" sz="2400" b="1" dirty="0" smtClean="0"/>
              <a:t>Analysis of Mitigated Offer Cap Curve Proposals for Reliability Must-Run Resources</a:t>
            </a:r>
            <a:endParaRPr lang="en-US" sz="2400" b="1" dirty="0"/>
          </a:p>
          <a:p>
            <a:endParaRPr lang="en-US" dirty="0" smtClean="0"/>
          </a:p>
          <a:p>
            <a:endParaRPr lang="en-US" dirty="0" smtClean="0"/>
          </a:p>
          <a:p>
            <a:endParaRPr lang="en-US" dirty="0"/>
          </a:p>
          <a:p>
            <a:r>
              <a:rPr lang="en-US" dirty="0" smtClean="0"/>
              <a:t>David Maggio</a:t>
            </a:r>
            <a:endParaRPr lang="en-US" dirty="0"/>
          </a:p>
          <a:p>
            <a:r>
              <a:rPr lang="en-US" dirty="0" smtClean="0"/>
              <a:t>Manager, Market Analysis and Validation</a:t>
            </a:r>
            <a:endParaRPr lang="en-US" dirty="0"/>
          </a:p>
          <a:p>
            <a:endParaRPr lang="en-US" dirty="0"/>
          </a:p>
          <a:p>
            <a:r>
              <a:rPr lang="en-US" dirty="0" smtClean="0"/>
              <a:t>October 17, 2016</a:t>
            </a:r>
            <a:endParaRPr lang="en-US" dirty="0"/>
          </a:p>
        </p:txBody>
      </p:sp>
    </p:spTree>
    <p:extLst>
      <p:ext uri="{BB962C8B-B14F-4D97-AF65-F5344CB8AC3E}">
        <p14:creationId xmlns:p14="http://schemas.microsoft.com/office/powerpoint/2010/main" val="730603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b="1" dirty="0" smtClean="0">
                <a:solidFill>
                  <a:schemeClr val="accent1"/>
                </a:solidFill>
              </a:rPr>
              <a:t>Introduction</a:t>
            </a:r>
            <a:endParaRPr lang="en-US" b="1" dirty="0">
              <a:solidFill>
                <a:schemeClr val="accent1"/>
              </a:solidFill>
            </a:endParaRPr>
          </a:p>
        </p:txBody>
      </p:sp>
      <p:sp>
        <p:nvSpPr>
          <p:cNvPr id="3" name="Content Placeholder 2"/>
          <p:cNvSpPr>
            <a:spLocks noGrp="1"/>
          </p:cNvSpPr>
          <p:nvPr>
            <p:ph idx="1"/>
          </p:nvPr>
        </p:nvSpPr>
        <p:spPr>
          <a:xfrm>
            <a:off x="304800" y="1219200"/>
            <a:ext cx="8534400" cy="4876800"/>
          </a:xfrm>
        </p:spPr>
        <p:txBody>
          <a:bodyPr/>
          <a:lstStyle/>
          <a:p>
            <a:pPr>
              <a:lnSpc>
                <a:spcPct val="150000"/>
              </a:lnSpc>
            </a:pPr>
            <a:r>
              <a:rPr lang="en-US" sz="2400" dirty="0" smtClean="0"/>
              <a:t>During the September meeting, ERCOT offered to bring back analysis comparing proposals for setting the Mitigated Offer Cap (MOC) curves for Reliability Must-Run (RMR) Resources</a:t>
            </a:r>
            <a:endParaRPr lang="en-US" sz="2400" dirty="0"/>
          </a:p>
          <a:p>
            <a:pPr>
              <a:lnSpc>
                <a:spcPct val="150000"/>
              </a:lnSpc>
            </a:pPr>
            <a:r>
              <a:rPr lang="en-US" sz="2400" dirty="0" smtClean="0"/>
              <a:t>2 approaches were analyzed and compared with the proposal under Nodal Protocol Revision Request (NPRR) 784, Mitigated Offer Caps for RMR Units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42</a:t>
            </a:fld>
            <a:endParaRPr lang="en-US" dirty="0"/>
          </a:p>
        </p:txBody>
      </p:sp>
    </p:spTree>
    <p:extLst>
      <p:ext uri="{BB962C8B-B14F-4D97-AF65-F5344CB8AC3E}">
        <p14:creationId xmlns:p14="http://schemas.microsoft.com/office/powerpoint/2010/main" val="7251205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Analysis Assumptions</a:t>
            </a:r>
            <a:endParaRPr lang="en-US" b="1" dirty="0">
              <a:solidFill>
                <a:schemeClr val="accent1"/>
              </a:solidFill>
            </a:endParaRPr>
          </a:p>
        </p:txBody>
      </p:sp>
      <p:sp>
        <p:nvSpPr>
          <p:cNvPr id="3" name="Content Placeholder 2"/>
          <p:cNvSpPr>
            <a:spLocks noGrp="1"/>
          </p:cNvSpPr>
          <p:nvPr>
            <p:ph idx="1"/>
          </p:nvPr>
        </p:nvSpPr>
        <p:spPr>
          <a:xfrm>
            <a:off x="304800" y="838200"/>
            <a:ext cx="8534400" cy="4876800"/>
          </a:xfrm>
        </p:spPr>
        <p:txBody>
          <a:bodyPr/>
          <a:lstStyle/>
          <a:p>
            <a:pPr>
              <a:lnSpc>
                <a:spcPct val="150000"/>
              </a:lnSpc>
            </a:pPr>
            <a:r>
              <a:rPr lang="en-US" sz="2400" dirty="0" smtClean="0"/>
              <a:t>In order to provide a comparison of the different approaches:</a:t>
            </a:r>
            <a:endParaRPr lang="en-US" sz="2400" dirty="0"/>
          </a:p>
          <a:p>
            <a:pPr lvl="1">
              <a:lnSpc>
                <a:spcPct val="150000"/>
              </a:lnSpc>
            </a:pPr>
            <a:r>
              <a:rPr lang="en-US" sz="2000" dirty="0" smtClean="0"/>
              <a:t>Used Green Bayou Unit 5 (GBY5) as the sole RMR Resource</a:t>
            </a:r>
          </a:p>
          <a:p>
            <a:pPr lvl="1">
              <a:lnSpc>
                <a:spcPct val="150000"/>
              </a:lnSpc>
            </a:pPr>
            <a:r>
              <a:rPr lang="en-US" sz="2000" dirty="0" smtClean="0"/>
              <a:t>Focused on Real-Time Market (RTM) constraints in which transmission elements SNGZEN98_A or SNGZEN99_A were the constrained element</a:t>
            </a:r>
          </a:p>
          <a:p>
            <a:pPr lvl="2">
              <a:lnSpc>
                <a:spcPct val="150000"/>
              </a:lnSpc>
            </a:pPr>
            <a:r>
              <a:rPr lang="en-US" sz="1800" dirty="0" smtClean="0"/>
              <a:t>These constraints have a max. shadow price of 4,500 $/MWh</a:t>
            </a:r>
            <a:endParaRPr lang="en-US" sz="2000" dirty="0" smtClean="0"/>
          </a:p>
          <a:p>
            <a:pPr lvl="1">
              <a:lnSpc>
                <a:spcPct val="150000"/>
              </a:lnSpc>
            </a:pPr>
            <a:r>
              <a:rPr lang="en-US" sz="2000" dirty="0" smtClean="0"/>
              <a:t>Analyzed each Security-Constrained Economic Dispatch (SCED) interval separately, for intervals in which a constraint with SNGZEN98_A or SNGZEN99_A was binding (active in SCED with a shadow price greater than 0)</a:t>
            </a:r>
            <a:endParaRPr lang="en-US" sz="24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43</a:t>
            </a:fld>
            <a:endParaRPr lang="en-US" dirty="0"/>
          </a:p>
        </p:txBody>
      </p:sp>
    </p:spTree>
    <p:extLst>
      <p:ext uri="{BB962C8B-B14F-4D97-AF65-F5344CB8AC3E}">
        <p14:creationId xmlns:p14="http://schemas.microsoft.com/office/powerpoint/2010/main" val="1324424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1 Methodology</a:t>
            </a:r>
            <a:endParaRPr lang="en-US" dirty="0"/>
          </a:p>
        </p:txBody>
      </p:sp>
      <p:sp>
        <p:nvSpPr>
          <p:cNvPr id="3" name="Content Placeholder 2"/>
          <p:cNvSpPr>
            <a:spLocks noGrp="1"/>
          </p:cNvSpPr>
          <p:nvPr>
            <p:ph idx="1"/>
          </p:nvPr>
        </p:nvSpPr>
        <p:spPr>
          <a:xfrm>
            <a:off x="304800" y="990600"/>
            <a:ext cx="8382000" cy="5052221"/>
          </a:xfrm>
        </p:spPr>
        <p:txBody>
          <a:bodyPr/>
          <a:lstStyle/>
          <a:p>
            <a:pPr marL="0" indent="0">
              <a:spcAft>
                <a:spcPts val="600"/>
              </a:spcAft>
              <a:buNone/>
            </a:pPr>
            <a:r>
              <a:rPr lang="en-US" sz="2400" dirty="0" smtClean="0"/>
              <a:t>For each SCED interval:</a:t>
            </a:r>
          </a:p>
          <a:p>
            <a:pPr marL="514350" indent="-514350">
              <a:spcAft>
                <a:spcPts val="600"/>
              </a:spcAft>
              <a:buFont typeface="+mj-lt"/>
              <a:buAutoNum type="arabicPeriod"/>
            </a:pPr>
            <a:r>
              <a:rPr lang="en-US" sz="2000" dirty="0" smtClean="0"/>
              <a:t>For all non-RMR Resources with a shift factor &lt; -.02, calculate a value = (</a:t>
            </a:r>
            <a:r>
              <a:rPr lang="en-US" sz="2000" dirty="0"/>
              <a:t>Highest point on the </a:t>
            </a:r>
            <a:r>
              <a:rPr lang="en-US" sz="2000" dirty="0" smtClean="0">
                <a:solidFill>
                  <a:schemeClr val="accent1"/>
                </a:solidFill>
              </a:rPr>
              <a:t>MOC curve</a:t>
            </a:r>
            <a:r>
              <a:rPr lang="en-US" sz="2000" dirty="0" smtClean="0"/>
              <a:t> </a:t>
            </a:r>
            <a:r>
              <a:rPr lang="en-US" sz="2000" dirty="0"/>
              <a:t>for that Resource)/Abs(Shift factor for that </a:t>
            </a:r>
            <a:r>
              <a:rPr lang="en-US" sz="2000" dirty="0" smtClean="0"/>
              <a:t>Resource for the specified constraint)</a:t>
            </a:r>
          </a:p>
          <a:p>
            <a:pPr marL="514350" indent="-514350">
              <a:spcAft>
                <a:spcPts val="600"/>
              </a:spcAft>
              <a:buFont typeface="+mj-lt"/>
              <a:buAutoNum type="arabicPeriod"/>
            </a:pPr>
            <a:r>
              <a:rPr lang="en-US" sz="2000" dirty="0" smtClean="0"/>
              <a:t>Set SP</a:t>
            </a:r>
            <a:r>
              <a:rPr lang="en-US" sz="2000" baseline="-25000" dirty="0" smtClean="0"/>
              <a:t>u</a:t>
            </a:r>
            <a:r>
              <a:rPr lang="en-US" sz="2000" dirty="0" smtClean="0"/>
              <a:t> as the maximum of the values determined in step 1</a:t>
            </a:r>
          </a:p>
          <a:p>
            <a:pPr marL="514350" indent="-514350">
              <a:spcAft>
                <a:spcPts val="600"/>
              </a:spcAft>
              <a:buFont typeface="+mj-lt"/>
              <a:buAutoNum type="arabicPeriod"/>
            </a:pPr>
            <a:r>
              <a:rPr lang="en-US" sz="2000" dirty="0" smtClean="0"/>
              <a:t>Set SP</a:t>
            </a:r>
            <a:r>
              <a:rPr lang="en-US" sz="2000" baseline="-25000" dirty="0" smtClean="0"/>
              <a:t>max</a:t>
            </a:r>
            <a:r>
              <a:rPr lang="en-US" sz="2000" dirty="0" smtClean="0"/>
              <a:t> </a:t>
            </a:r>
            <a:r>
              <a:rPr lang="en-US" sz="2000" dirty="0"/>
              <a:t>as </a:t>
            </a:r>
            <a:r>
              <a:rPr lang="en-US" sz="2000" dirty="0" smtClean="0"/>
              <a:t>the minimum of:</a:t>
            </a:r>
          </a:p>
          <a:p>
            <a:pPr marL="914400" lvl="1" indent="-514350">
              <a:spcAft>
                <a:spcPts val="600"/>
              </a:spcAft>
              <a:buFont typeface="+mj-lt"/>
              <a:buAutoNum type="alphaLcPeriod"/>
            </a:pPr>
            <a:r>
              <a:rPr lang="en-US" sz="2000" dirty="0"/>
              <a:t>SP</a:t>
            </a:r>
            <a:r>
              <a:rPr lang="en-US" sz="2000" baseline="-25000" dirty="0"/>
              <a:t>u</a:t>
            </a:r>
            <a:r>
              <a:rPr lang="en-US" sz="2000" dirty="0"/>
              <a:t> </a:t>
            </a:r>
            <a:r>
              <a:rPr lang="en-US" sz="2000" dirty="0" smtClean="0"/>
              <a:t>+ 50 $/MWh</a:t>
            </a:r>
          </a:p>
          <a:p>
            <a:pPr marL="914400" lvl="1" indent="-514350">
              <a:spcAft>
                <a:spcPts val="600"/>
              </a:spcAft>
              <a:buFont typeface="+mj-lt"/>
              <a:buAutoNum type="alphaLcPeriod"/>
            </a:pPr>
            <a:r>
              <a:rPr lang="en-US" sz="2000" dirty="0" smtClean="0"/>
              <a:t>Constraint max. shadow price – 1 $/MWh</a:t>
            </a:r>
          </a:p>
          <a:p>
            <a:pPr marL="514350" indent="-514350">
              <a:spcAft>
                <a:spcPts val="600"/>
              </a:spcAft>
              <a:buFont typeface="+mj-lt"/>
              <a:buAutoNum type="arabicPeriod"/>
            </a:pPr>
            <a:r>
              <a:rPr lang="en-US" sz="2000" dirty="0" smtClean="0"/>
              <a:t>Set the RMR Resource MOC as </a:t>
            </a:r>
            <a:r>
              <a:rPr lang="en-US" sz="2000" dirty="0"/>
              <a:t>SP</a:t>
            </a:r>
            <a:r>
              <a:rPr lang="en-US" sz="2000" baseline="-25000" dirty="0"/>
              <a:t>max</a:t>
            </a:r>
            <a:r>
              <a:rPr lang="en-US" sz="2000" dirty="0"/>
              <a:t> </a:t>
            </a:r>
            <a:r>
              <a:rPr lang="en-US" sz="2000" dirty="0" smtClean="0"/>
              <a:t>x Abs(RMR Resource shift factor for the specified constraint)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44</a:t>
            </a:fld>
            <a:endParaRPr lang="en-US" dirty="0"/>
          </a:p>
        </p:txBody>
      </p:sp>
    </p:spTree>
    <p:extLst>
      <p:ext uri="{BB962C8B-B14F-4D97-AF65-F5344CB8AC3E}">
        <p14:creationId xmlns:p14="http://schemas.microsoft.com/office/powerpoint/2010/main" val="3712557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2 Methodology</a:t>
            </a:r>
            <a:endParaRPr lang="en-US" dirty="0"/>
          </a:p>
        </p:txBody>
      </p:sp>
      <p:sp>
        <p:nvSpPr>
          <p:cNvPr id="3" name="Content Placeholder 2"/>
          <p:cNvSpPr>
            <a:spLocks noGrp="1"/>
          </p:cNvSpPr>
          <p:nvPr>
            <p:ph idx="1"/>
          </p:nvPr>
        </p:nvSpPr>
        <p:spPr>
          <a:xfrm>
            <a:off x="304800" y="762000"/>
            <a:ext cx="8382000" cy="5052221"/>
          </a:xfrm>
        </p:spPr>
        <p:txBody>
          <a:bodyPr/>
          <a:lstStyle/>
          <a:p>
            <a:pPr marL="0" indent="0">
              <a:spcAft>
                <a:spcPts val="600"/>
              </a:spcAft>
              <a:buNone/>
            </a:pPr>
            <a:r>
              <a:rPr lang="en-US" sz="2400" dirty="0" smtClean="0"/>
              <a:t>For each SCED interval:</a:t>
            </a:r>
          </a:p>
          <a:p>
            <a:pPr marL="514350" indent="-514350">
              <a:spcAft>
                <a:spcPts val="600"/>
              </a:spcAft>
              <a:buFont typeface="+mj-lt"/>
              <a:buAutoNum type="arabicPeriod"/>
            </a:pPr>
            <a:r>
              <a:rPr lang="en-US" sz="2000" dirty="0" smtClean="0"/>
              <a:t>For all non-RMR Resources with a shift factor &lt; -.02, calculate a value = (</a:t>
            </a:r>
            <a:r>
              <a:rPr lang="en-US" sz="2000" dirty="0"/>
              <a:t>Highest point on the </a:t>
            </a:r>
            <a:r>
              <a:rPr lang="en-US" sz="2000" dirty="0" smtClean="0">
                <a:solidFill>
                  <a:schemeClr val="accent1"/>
                </a:solidFill>
              </a:rPr>
              <a:t>Step 2 Energy Offer Curve (EOC)</a:t>
            </a:r>
            <a:r>
              <a:rPr lang="en-US" sz="2000" dirty="0" smtClean="0"/>
              <a:t> </a:t>
            </a:r>
            <a:r>
              <a:rPr lang="en-US" sz="2000" dirty="0"/>
              <a:t>for that Resource)/Abs(Shift factor for that </a:t>
            </a:r>
            <a:r>
              <a:rPr lang="en-US" sz="2000" dirty="0" smtClean="0"/>
              <a:t>Resource for the specified constraint)</a:t>
            </a:r>
          </a:p>
          <a:p>
            <a:pPr marL="914400" lvl="1" indent="-514350">
              <a:spcAft>
                <a:spcPts val="600"/>
              </a:spcAft>
              <a:buFont typeface="+mj-lt"/>
              <a:buAutoNum type="alphaLcPeriod"/>
            </a:pPr>
            <a:r>
              <a:rPr lang="en-US" sz="2000" dirty="0" smtClean="0">
                <a:solidFill>
                  <a:schemeClr val="accent1"/>
                </a:solidFill>
              </a:rPr>
              <a:t>If the value &lt; Constraint max. shadow price, then set to value</a:t>
            </a:r>
          </a:p>
          <a:p>
            <a:pPr marL="914400" lvl="1" indent="-514350">
              <a:spcAft>
                <a:spcPts val="600"/>
              </a:spcAft>
              <a:buFont typeface="+mj-lt"/>
              <a:buAutoNum type="alphaLcPeriod"/>
            </a:pPr>
            <a:r>
              <a:rPr lang="en-US" sz="2000" dirty="0" smtClean="0">
                <a:solidFill>
                  <a:schemeClr val="accent1"/>
                </a:solidFill>
              </a:rPr>
              <a:t>Else, set to null</a:t>
            </a:r>
            <a:r>
              <a:rPr lang="en-US" sz="2000" dirty="0" smtClean="0"/>
              <a:t> (Resources that cannot be dispatched by SCED are ignored)</a:t>
            </a:r>
            <a:endParaRPr lang="en-US" sz="2000" dirty="0" smtClean="0">
              <a:solidFill>
                <a:schemeClr val="accent1"/>
              </a:solidFill>
            </a:endParaRPr>
          </a:p>
          <a:p>
            <a:pPr marL="514350" indent="-514350">
              <a:spcAft>
                <a:spcPts val="600"/>
              </a:spcAft>
              <a:buFont typeface="+mj-lt"/>
              <a:buAutoNum type="arabicPeriod"/>
            </a:pPr>
            <a:r>
              <a:rPr lang="en-US" sz="2000" dirty="0" smtClean="0"/>
              <a:t>Set SP</a:t>
            </a:r>
            <a:r>
              <a:rPr lang="en-US" sz="2000" baseline="-25000" dirty="0" smtClean="0"/>
              <a:t>u</a:t>
            </a:r>
            <a:r>
              <a:rPr lang="en-US" sz="2000" dirty="0" smtClean="0"/>
              <a:t> as the maximum of the values determined in step 1</a:t>
            </a:r>
          </a:p>
          <a:p>
            <a:pPr marL="514350" indent="-514350">
              <a:spcAft>
                <a:spcPts val="600"/>
              </a:spcAft>
              <a:buFont typeface="+mj-lt"/>
              <a:buAutoNum type="arabicPeriod"/>
            </a:pPr>
            <a:r>
              <a:rPr lang="en-US" sz="2000" dirty="0" smtClean="0"/>
              <a:t>Set SP</a:t>
            </a:r>
            <a:r>
              <a:rPr lang="en-US" sz="2000" baseline="-25000" dirty="0" smtClean="0"/>
              <a:t>max</a:t>
            </a:r>
            <a:r>
              <a:rPr lang="en-US" sz="2000" dirty="0" smtClean="0"/>
              <a:t> </a:t>
            </a:r>
            <a:r>
              <a:rPr lang="en-US" sz="2000" dirty="0"/>
              <a:t>as </a:t>
            </a:r>
            <a:r>
              <a:rPr lang="en-US" sz="2000" dirty="0" smtClean="0"/>
              <a:t>the minimum of:</a:t>
            </a:r>
          </a:p>
          <a:p>
            <a:pPr marL="914400" lvl="1" indent="-514350">
              <a:spcAft>
                <a:spcPts val="600"/>
              </a:spcAft>
              <a:buFont typeface="+mj-lt"/>
              <a:buAutoNum type="alphaLcPeriod"/>
            </a:pPr>
            <a:r>
              <a:rPr lang="en-US" sz="2000" dirty="0"/>
              <a:t>SP</a:t>
            </a:r>
            <a:r>
              <a:rPr lang="en-US" sz="2000" baseline="-25000" dirty="0"/>
              <a:t>u</a:t>
            </a:r>
            <a:r>
              <a:rPr lang="en-US" sz="2000" dirty="0"/>
              <a:t> </a:t>
            </a:r>
            <a:r>
              <a:rPr lang="en-US" sz="2000" dirty="0" smtClean="0"/>
              <a:t>+ 50 $/MWh</a:t>
            </a:r>
          </a:p>
          <a:p>
            <a:pPr marL="914400" lvl="1" indent="-514350">
              <a:spcAft>
                <a:spcPts val="600"/>
              </a:spcAft>
              <a:buFont typeface="+mj-lt"/>
              <a:buAutoNum type="alphaLcPeriod"/>
            </a:pPr>
            <a:r>
              <a:rPr lang="en-US" sz="2000" dirty="0" smtClean="0"/>
              <a:t>Constraint max. shadow price – 1 $/MWh</a:t>
            </a:r>
          </a:p>
          <a:p>
            <a:pPr marL="514350" indent="-514350">
              <a:spcAft>
                <a:spcPts val="600"/>
              </a:spcAft>
              <a:buFont typeface="+mj-lt"/>
              <a:buAutoNum type="arabicPeriod"/>
            </a:pPr>
            <a:r>
              <a:rPr lang="en-US" sz="2000" dirty="0" smtClean="0"/>
              <a:t>Set the RMR Resource MOC as </a:t>
            </a:r>
            <a:r>
              <a:rPr lang="en-US" sz="2000" dirty="0"/>
              <a:t>SP</a:t>
            </a:r>
            <a:r>
              <a:rPr lang="en-US" sz="2000" baseline="-25000" dirty="0"/>
              <a:t>max</a:t>
            </a:r>
            <a:r>
              <a:rPr lang="en-US" sz="2000" dirty="0"/>
              <a:t> </a:t>
            </a:r>
            <a:r>
              <a:rPr lang="en-US" sz="2000" dirty="0" smtClean="0"/>
              <a:t>x Abs(RMR Resource shift factor for the specified constraint)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45</a:t>
            </a:fld>
            <a:endParaRPr lang="en-US" dirty="0"/>
          </a:p>
        </p:txBody>
      </p:sp>
    </p:spTree>
    <p:extLst>
      <p:ext uri="{BB962C8B-B14F-4D97-AF65-F5344CB8AC3E}">
        <p14:creationId xmlns:p14="http://schemas.microsoft.com/office/powerpoint/2010/main" val="1604539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NPRR 784</a:t>
            </a:r>
            <a:endParaRPr lang="en-US" dirty="0"/>
          </a:p>
        </p:txBody>
      </p:sp>
      <p:sp>
        <p:nvSpPr>
          <p:cNvPr id="3" name="Content Placeholder 2"/>
          <p:cNvSpPr>
            <a:spLocks noGrp="1"/>
          </p:cNvSpPr>
          <p:nvPr>
            <p:ph idx="1"/>
          </p:nvPr>
        </p:nvSpPr>
        <p:spPr>
          <a:xfrm>
            <a:off x="304800" y="1295400"/>
            <a:ext cx="8534400" cy="4747421"/>
          </a:xfrm>
        </p:spPr>
        <p:txBody>
          <a:bodyPr/>
          <a:lstStyle/>
          <a:p>
            <a:pPr>
              <a:lnSpc>
                <a:spcPct val="150000"/>
              </a:lnSpc>
            </a:pPr>
            <a:r>
              <a:rPr lang="en-US" sz="2400" dirty="0" smtClean="0"/>
              <a:t>For comparing these approaches to the proposal under NPRR 784, we again focused on GBY5 and constraints in which SNGZEN98_A or SNGZEN99_A were the constrained element</a:t>
            </a:r>
          </a:p>
          <a:p>
            <a:pPr>
              <a:lnSpc>
                <a:spcPct val="150000"/>
              </a:lnSpc>
            </a:pPr>
            <a:r>
              <a:rPr lang="en-US" sz="2400" dirty="0" smtClean="0"/>
              <a:t>Determined the least negative shift factor that GBY5 had that helped the constraint (-0.14077)</a:t>
            </a:r>
          </a:p>
          <a:p>
            <a:pPr>
              <a:lnSpc>
                <a:spcPct val="150000"/>
              </a:lnSpc>
            </a:pPr>
            <a:r>
              <a:rPr lang="en-US" sz="2400" dirty="0" smtClean="0"/>
              <a:t>Set </a:t>
            </a:r>
            <a:r>
              <a:rPr lang="en-US" sz="2400" dirty="0"/>
              <a:t>the RMR Resource MOC as </a:t>
            </a:r>
            <a:r>
              <a:rPr lang="en-US" sz="2400" dirty="0" smtClean="0"/>
              <a:t>the Abs(-0.14077) x Constraint max. shadow price (~633 $/MWh)</a:t>
            </a:r>
            <a:endParaRPr lang="en-US" sz="2400" dirty="0"/>
          </a:p>
          <a:p>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46</a:t>
            </a:fld>
            <a:endParaRPr lang="en-US" dirty="0"/>
          </a:p>
        </p:txBody>
      </p:sp>
    </p:spTree>
    <p:extLst>
      <p:ext uri="{BB962C8B-B14F-4D97-AF65-F5344CB8AC3E}">
        <p14:creationId xmlns:p14="http://schemas.microsoft.com/office/powerpoint/2010/main" val="680405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Comparison – Since Go-Live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47</a:t>
            </a:fld>
            <a:endParaRPr lang="en-US" dirty="0"/>
          </a:p>
        </p:txBody>
      </p:sp>
      <p:pic>
        <p:nvPicPr>
          <p:cNvPr id="3" name="Picture 2"/>
          <p:cNvPicPr>
            <a:picLocks noChangeAspect="1"/>
          </p:cNvPicPr>
          <p:nvPr/>
        </p:nvPicPr>
        <p:blipFill>
          <a:blip r:embed="rId3"/>
          <a:stretch>
            <a:fillRect/>
          </a:stretch>
        </p:blipFill>
        <p:spPr>
          <a:xfrm>
            <a:off x="304800" y="1131510"/>
            <a:ext cx="8535140" cy="5060119"/>
          </a:xfrm>
          <a:prstGeom prst="rect">
            <a:avLst/>
          </a:prstGeom>
        </p:spPr>
      </p:pic>
    </p:spTree>
    <p:extLst>
      <p:ext uri="{BB962C8B-B14F-4D97-AF65-F5344CB8AC3E}">
        <p14:creationId xmlns:p14="http://schemas.microsoft.com/office/powerpoint/2010/main" val="894665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Comparison – Since Go-Live</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48</a:t>
            </a:fld>
            <a:endParaRPr lang="en-US" dirty="0"/>
          </a:p>
        </p:txBody>
      </p:sp>
      <p:pic>
        <p:nvPicPr>
          <p:cNvPr id="7" name="Picture 6"/>
          <p:cNvPicPr>
            <a:picLocks noChangeAspect="1"/>
          </p:cNvPicPr>
          <p:nvPr/>
        </p:nvPicPr>
        <p:blipFill>
          <a:blip r:embed="rId3"/>
          <a:stretch>
            <a:fillRect/>
          </a:stretch>
        </p:blipFill>
        <p:spPr>
          <a:xfrm>
            <a:off x="304430" y="1131510"/>
            <a:ext cx="8535140" cy="5060119"/>
          </a:xfrm>
          <a:prstGeom prst="rect">
            <a:avLst/>
          </a:prstGeom>
        </p:spPr>
      </p:pic>
    </p:spTree>
    <p:extLst>
      <p:ext uri="{BB962C8B-B14F-4D97-AF65-F5344CB8AC3E}">
        <p14:creationId xmlns:p14="http://schemas.microsoft.com/office/powerpoint/2010/main" val="2774930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Comparison – 2016 Only</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49</a:t>
            </a:fld>
            <a:endParaRPr lang="en-US" dirty="0"/>
          </a:p>
        </p:txBody>
      </p:sp>
      <p:pic>
        <p:nvPicPr>
          <p:cNvPr id="6" name="Picture 5"/>
          <p:cNvPicPr>
            <a:picLocks noChangeAspect="1"/>
          </p:cNvPicPr>
          <p:nvPr/>
        </p:nvPicPr>
        <p:blipFill>
          <a:blip r:embed="rId3"/>
          <a:stretch>
            <a:fillRect/>
          </a:stretch>
        </p:blipFill>
        <p:spPr>
          <a:xfrm>
            <a:off x="304060" y="1131510"/>
            <a:ext cx="8535140" cy="5060119"/>
          </a:xfrm>
          <a:prstGeom prst="rect">
            <a:avLst/>
          </a:prstGeom>
        </p:spPr>
      </p:pic>
    </p:spTree>
    <p:extLst>
      <p:ext uri="{BB962C8B-B14F-4D97-AF65-F5344CB8AC3E}">
        <p14:creationId xmlns:p14="http://schemas.microsoft.com/office/powerpoint/2010/main" val="382600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Requested Options</a:t>
            </a:r>
            <a:endParaRPr lang="en-US" dirty="0"/>
          </a:p>
        </p:txBody>
      </p:sp>
      <p:sp>
        <p:nvSpPr>
          <p:cNvPr id="3" name="Content Placeholder 2"/>
          <p:cNvSpPr>
            <a:spLocks noGrp="1"/>
          </p:cNvSpPr>
          <p:nvPr>
            <p:ph idx="1"/>
          </p:nvPr>
        </p:nvSpPr>
        <p:spPr>
          <a:xfrm>
            <a:off x="304800" y="990601"/>
            <a:ext cx="8534400" cy="4343400"/>
          </a:xfrm>
        </p:spPr>
        <p:txBody>
          <a:bodyPr/>
          <a:lstStyle/>
          <a:p>
            <a:r>
              <a:rPr lang="en-US" sz="2400" dirty="0" smtClean="0"/>
              <a:t>The following options were requested during the November meeting:</a:t>
            </a:r>
          </a:p>
          <a:p>
            <a:endParaRPr lang="en-US" sz="2400" dirty="0"/>
          </a:p>
          <a:p>
            <a:pPr marL="0" indent="0">
              <a:buNone/>
            </a:pP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23172182"/>
              </p:ext>
            </p:extLst>
          </p:nvPr>
        </p:nvGraphicFramePr>
        <p:xfrm>
          <a:off x="618157" y="1833135"/>
          <a:ext cx="8201416" cy="2823277"/>
        </p:xfrm>
        <a:graphic>
          <a:graphicData uri="http://schemas.openxmlformats.org/drawingml/2006/table">
            <a:tbl>
              <a:tblPr firstRow="1" bandRow="1">
                <a:tableStyleId>{5C22544A-7EE6-4342-B048-85BDC9FD1C3A}</a:tableStyleId>
              </a:tblPr>
              <a:tblGrid>
                <a:gridCol w="1210643"/>
                <a:gridCol w="2743200"/>
                <a:gridCol w="4247573"/>
              </a:tblGrid>
              <a:tr h="465115">
                <a:tc>
                  <a:txBody>
                    <a:bodyPr/>
                    <a:lstStyle/>
                    <a:p>
                      <a:pPr algn="ctr"/>
                      <a:r>
                        <a:rPr lang="en-US" sz="1800" dirty="0" smtClean="0"/>
                        <a:t>Variable</a:t>
                      </a:r>
                      <a:endParaRPr lang="en-US" sz="1800" dirty="0"/>
                    </a:p>
                  </a:txBody>
                  <a:tcPr anchor="ctr"/>
                </a:tc>
                <a:tc>
                  <a:txBody>
                    <a:bodyPr/>
                    <a:lstStyle/>
                    <a:p>
                      <a:pPr algn="ctr"/>
                      <a:r>
                        <a:rPr lang="en-US" sz="1800" dirty="0" smtClean="0"/>
                        <a:t>Description</a:t>
                      </a:r>
                      <a:endParaRPr lang="en-US" sz="1800" dirty="0"/>
                    </a:p>
                  </a:txBody>
                  <a:tcPr anchor="ctr"/>
                </a:tc>
                <a:tc>
                  <a:txBody>
                    <a:bodyPr/>
                    <a:lstStyle/>
                    <a:p>
                      <a:pPr algn="ctr"/>
                      <a:r>
                        <a:rPr lang="en-US" sz="1800" dirty="0" smtClean="0"/>
                        <a:t>Values</a:t>
                      </a:r>
                      <a:endParaRPr lang="en-US" sz="1800" dirty="0"/>
                    </a:p>
                  </a:txBody>
                  <a:tcPr anchor="ctr"/>
                </a:tc>
              </a:tr>
              <a:tr h="721881">
                <a:tc>
                  <a:txBody>
                    <a:bodyPr/>
                    <a:lstStyle/>
                    <a:p>
                      <a:pPr algn="ctr"/>
                      <a:r>
                        <a:rPr lang="en-US" sz="1800" dirty="0" smtClean="0"/>
                        <a:t>SFC</a:t>
                      </a:r>
                      <a:endParaRPr lang="en-US" sz="1800" dirty="0"/>
                    </a:p>
                  </a:txBody>
                  <a:tcPr anchor="ctr"/>
                </a:tc>
                <a:tc>
                  <a:txBody>
                    <a:bodyPr/>
                    <a:lstStyle/>
                    <a:p>
                      <a:pPr algn="ctr"/>
                      <a:r>
                        <a:rPr lang="en-US" sz="1800" dirty="0" smtClean="0"/>
                        <a:t>Shift Factor Cut-off</a:t>
                      </a:r>
                      <a:r>
                        <a:rPr lang="en-US" sz="1800" baseline="0" dirty="0" smtClean="0"/>
                        <a:t> in % for non-RMR Resources</a:t>
                      </a:r>
                      <a:endParaRPr lang="en-US" sz="1800" dirty="0"/>
                    </a:p>
                  </a:txBody>
                  <a:tcPr anchor="ctr"/>
                </a:tc>
                <a:tc>
                  <a:txBody>
                    <a:bodyPr/>
                    <a:lstStyle/>
                    <a:p>
                      <a:pPr algn="ctr"/>
                      <a:r>
                        <a:rPr lang="en-US" sz="1800" dirty="0" smtClean="0"/>
                        <a:t>-2, -5, -10, </a:t>
                      </a:r>
                    </a:p>
                    <a:p>
                      <a:pPr algn="ctr"/>
                      <a:r>
                        <a:rPr lang="en-US" sz="1800" dirty="0" smtClean="0"/>
                        <a:t>and -15</a:t>
                      </a:r>
                      <a:endParaRPr lang="en-US" sz="1800" dirty="0"/>
                    </a:p>
                  </a:txBody>
                  <a:tcPr anchor="ctr"/>
                </a:tc>
              </a:tr>
              <a:tr h="902585">
                <a:tc>
                  <a:txBody>
                    <a:bodyPr/>
                    <a:lstStyle/>
                    <a:p>
                      <a:pPr algn="ctr"/>
                      <a:r>
                        <a:rPr lang="en-US" sz="1800" dirty="0" smtClean="0"/>
                        <a:t>CURVE</a:t>
                      </a:r>
                      <a:endParaRPr lang="en-US" sz="1800" dirty="0"/>
                    </a:p>
                  </a:txBody>
                  <a:tcPr anchor="ctr"/>
                </a:tc>
                <a:tc>
                  <a:txBody>
                    <a:bodyPr/>
                    <a:lstStyle/>
                    <a:p>
                      <a:pPr algn="ctr"/>
                      <a:r>
                        <a:rPr lang="en-US" sz="1800" dirty="0" smtClean="0"/>
                        <a:t>Off</a:t>
                      </a:r>
                      <a:r>
                        <a:rPr lang="en-US" sz="1800" baseline="0" dirty="0" smtClean="0"/>
                        <a:t>er Curve to use for the non-RMR Resources</a:t>
                      </a:r>
                      <a:endParaRPr lang="en-US" sz="1800" dirty="0"/>
                    </a:p>
                  </a:txBody>
                  <a:tcPr anchor="ctr"/>
                </a:tc>
                <a:tc>
                  <a:txBody>
                    <a:bodyPr/>
                    <a:lstStyle/>
                    <a:p>
                      <a:pPr algn="ctr"/>
                      <a:r>
                        <a:rPr lang="en-US" sz="1800" dirty="0" smtClean="0"/>
                        <a:t>Price</a:t>
                      </a:r>
                      <a:r>
                        <a:rPr lang="en-US" sz="1800" baseline="0" dirty="0" smtClean="0"/>
                        <a:t> at HSL for the </a:t>
                      </a:r>
                      <a:r>
                        <a:rPr lang="en-US" sz="1800" dirty="0" smtClean="0"/>
                        <a:t>SCED</a:t>
                      </a:r>
                      <a:r>
                        <a:rPr lang="en-US" sz="1800" baseline="0" dirty="0" smtClean="0"/>
                        <a:t> Step 2 Energy Offer Curve (EOC2) and the MOC curve (MOC)</a:t>
                      </a:r>
                      <a:endParaRPr lang="en-US" sz="1800" dirty="0"/>
                    </a:p>
                  </a:txBody>
                  <a:tcPr anchor="ctr"/>
                </a:tc>
              </a:tr>
              <a:tr h="721881">
                <a:tc>
                  <a:txBody>
                    <a:bodyPr/>
                    <a:lstStyle/>
                    <a:p>
                      <a:pPr algn="ctr"/>
                      <a:r>
                        <a:rPr lang="en-US" sz="1800" dirty="0" smtClean="0"/>
                        <a:t>BUFFER</a:t>
                      </a:r>
                      <a:endParaRPr lang="en-US" sz="1800" dirty="0"/>
                    </a:p>
                  </a:txBody>
                  <a:tcPr anchor="ctr"/>
                </a:tc>
                <a:tc>
                  <a:txBody>
                    <a:bodyPr/>
                    <a:lstStyle/>
                    <a:p>
                      <a:pPr algn="ctr"/>
                      <a:r>
                        <a:rPr lang="en-US" sz="1800" dirty="0" smtClean="0"/>
                        <a:t>Buffer amount in $/MWh to add to the SP</a:t>
                      </a:r>
                      <a:r>
                        <a:rPr lang="en-US" sz="1800" baseline="-25000" dirty="0" smtClean="0"/>
                        <a:t>u</a:t>
                      </a:r>
                      <a:r>
                        <a:rPr lang="en-US" sz="1800" baseline="0" dirty="0" smtClean="0"/>
                        <a:t> value</a:t>
                      </a:r>
                      <a:endParaRPr lang="en-US" sz="1800" dirty="0"/>
                    </a:p>
                  </a:txBody>
                  <a:tcPr anchor="ctr"/>
                </a:tc>
                <a:tc>
                  <a:txBody>
                    <a:bodyPr/>
                    <a:lstStyle/>
                    <a:p>
                      <a:pPr algn="ctr"/>
                      <a:r>
                        <a:rPr lang="en-US" sz="1800" dirty="0" smtClean="0"/>
                        <a:t>1 and 50</a:t>
                      </a:r>
                      <a:endParaRPr lang="en-US" sz="1800" dirty="0"/>
                    </a:p>
                  </a:txBody>
                  <a:tcPr anchor="ctr"/>
                </a:tc>
              </a:tr>
            </a:tbl>
          </a:graphicData>
        </a:graphic>
      </p:graphicFrame>
      <p:sp>
        <p:nvSpPr>
          <p:cNvPr id="6" name="Content Placeholder 2"/>
          <p:cNvSpPr txBox="1">
            <a:spLocks/>
          </p:cNvSpPr>
          <p:nvPr/>
        </p:nvSpPr>
        <p:spPr>
          <a:xfrm>
            <a:off x="342900" y="4663339"/>
            <a:ext cx="8534400" cy="14140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Results are compared to an estimated generic MOC using recent, average data for Resources with the same fuel type as the RMR Resource scaled according to the FIP for the Operating Day (“Generic” for the graphs)</a:t>
            </a:r>
          </a:p>
          <a:p>
            <a:endParaRPr lang="en-US" sz="2400" dirty="0" smtClean="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39948419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Comparison – 2016 Only</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50</a:t>
            </a:fld>
            <a:endParaRPr lang="en-US" dirty="0"/>
          </a:p>
        </p:txBody>
      </p:sp>
      <p:pic>
        <p:nvPicPr>
          <p:cNvPr id="3" name="Picture 2"/>
          <p:cNvPicPr>
            <a:picLocks noChangeAspect="1"/>
          </p:cNvPicPr>
          <p:nvPr/>
        </p:nvPicPr>
        <p:blipFill>
          <a:blip r:embed="rId3"/>
          <a:stretch>
            <a:fillRect/>
          </a:stretch>
        </p:blipFill>
        <p:spPr>
          <a:xfrm>
            <a:off x="304800" y="1131510"/>
            <a:ext cx="8535140" cy="5060119"/>
          </a:xfrm>
          <a:prstGeom prst="rect">
            <a:avLst/>
          </a:prstGeom>
        </p:spPr>
      </p:pic>
    </p:spTree>
    <p:extLst>
      <p:ext uri="{BB962C8B-B14F-4D97-AF65-F5344CB8AC3E}">
        <p14:creationId xmlns:p14="http://schemas.microsoft.com/office/powerpoint/2010/main" val="3527851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Analysis Conclusions</a:t>
            </a:r>
            <a:endParaRPr lang="en-US" dirty="0"/>
          </a:p>
        </p:txBody>
      </p:sp>
      <p:sp>
        <p:nvSpPr>
          <p:cNvPr id="3" name="Content Placeholder 2"/>
          <p:cNvSpPr>
            <a:spLocks noGrp="1"/>
          </p:cNvSpPr>
          <p:nvPr>
            <p:ph idx="1"/>
          </p:nvPr>
        </p:nvSpPr>
        <p:spPr>
          <a:xfrm>
            <a:off x="566057" y="1135458"/>
            <a:ext cx="8001000" cy="5052221"/>
          </a:xfrm>
        </p:spPr>
        <p:txBody>
          <a:bodyPr/>
          <a:lstStyle/>
          <a:p>
            <a:r>
              <a:rPr lang="en-US" sz="2400" dirty="0" smtClean="0"/>
              <a:t>Approach 1 generally resulted in MOC values higher than the ~633 $/MWh estimated under the NPRR 784 proposal</a:t>
            </a:r>
          </a:p>
          <a:p>
            <a:r>
              <a:rPr lang="en-US" sz="2400" dirty="0"/>
              <a:t>Approach </a:t>
            </a:r>
            <a:r>
              <a:rPr lang="en-US" sz="2400" dirty="0" smtClean="0"/>
              <a:t>2 </a:t>
            </a:r>
            <a:r>
              <a:rPr lang="en-US" sz="2400" dirty="0"/>
              <a:t>generally resulted in </a:t>
            </a:r>
            <a:r>
              <a:rPr lang="en-US" sz="2400" dirty="0" smtClean="0"/>
              <a:t>MOC values less </a:t>
            </a:r>
            <a:r>
              <a:rPr lang="en-US" sz="2400" dirty="0"/>
              <a:t>than the </a:t>
            </a:r>
            <a:r>
              <a:rPr lang="en-US" sz="2400" dirty="0" smtClean="0"/>
              <a:t>~633 </a:t>
            </a:r>
            <a:r>
              <a:rPr lang="en-US" sz="2400" dirty="0"/>
              <a:t>$/MWh estimated under the NPRR 784 </a:t>
            </a:r>
            <a:r>
              <a:rPr lang="en-US" sz="2400" dirty="0" smtClean="0"/>
              <a:t>proposal</a:t>
            </a:r>
          </a:p>
          <a:p>
            <a:r>
              <a:rPr lang="en-US" sz="2400" dirty="0" smtClean="0"/>
              <a:t>There are some cases in which approach 1 produces a value less than approach 2</a:t>
            </a:r>
          </a:p>
          <a:p>
            <a:r>
              <a:rPr lang="en-US" sz="2400" dirty="0" smtClean="0"/>
              <a:t>Both approach 1 and 2 were fairly volatile when evaluated for each SCED interval individually</a:t>
            </a:r>
          </a:p>
          <a:p>
            <a:r>
              <a:rPr lang="en-US" sz="2400" dirty="0" smtClean="0"/>
              <a:t>These trends occurred both when looking at all periods since Nodal Go-Live and at only recent history (2016)</a:t>
            </a:r>
            <a:endParaRPr lang="en-US" sz="2400" dirty="0"/>
          </a:p>
          <a:p>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51</a:t>
            </a:fld>
            <a:endParaRPr lang="en-US" dirty="0"/>
          </a:p>
        </p:txBody>
      </p:sp>
    </p:spTree>
    <p:extLst>
      <p:ext uri="{BB962C8B-B14F-4D97-AF65-F5344CB8AC3E}">
        <p14:creationId xmlns:p14="http://schemas.microsoft.com/office/powerpoint/2010/main" val="31753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ight Arrow 70"/>
          <p:cNvSpPr/>
          <p:nvPr/>
        </p:nvSpPr>
        <p:spPr>
          <a:xfrm rot="16200000">
            <a:off x="868902" y="3937897"/>
            <a:ext cx="644293"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8" name="Right Arrow 37"/>
          <p:cNvSpPr/>
          <p:nvPr/>
        </p:nvSpPr>
        <p:spPr>
          <a:xfrm rot="20753935">
            <a:off x="6113541" y="4943191"/>
            <a:ext cx="910736"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9" name="Right Arrow 38"/>
          <p:cNvSpPr/>
          <p:nvPr/>
        </p:nvSpPr>
        <p:spPr>
          <a:xfrm rot="375983">
            <a:off x="6109170" y="5500244"/>
            <a:ext cx="910736"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7" name="Right Arrow 36"/>
          <p:cNvSpPr/>
          <p:nvPr/>
        </p:nvSpPr>
        <p:spPr>
          <a:xfrm rot="12137716">
            <a:off x="5450348" y="1721786"/>
            <a:ext cx="910736" cy="228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6" name="Right Arrow 35"/>
          <p:cNvSpPr/>
          <p:nvPr/>
        </p:nvSpPr>
        <p:spPr>
          <a:xfrm rot="8914582">
            <a:off x="5402153" y="640818"/>
            <a:ext cx="910736" cy="228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5" name="Right Arrow 34"/>
          <p:cNvSpPr/>
          <p:nvPr/>
        </p:nvSpPr>
        <p:spPr>
          <a:xfrm rot="6592169">
            <a:off x="3478909" y="1637666"/>
            <a:ext cx="910736"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4" name="Right Arrow 33"/>
          <p:cNvSpPr/>
          <p:nvPr/>
        </p:nvSpPr>
        <p:spPr>
          <a:xfrm rot="3314804">
            <a:off x="2153781" y="1679867"/>
            <a:ext cx="910736"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Flow Diagram </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a:t>
            </a:fld>
            <a:endParaRPr lang="en-US" dirty="0"/>
          </a:p>
        </p:txBody>
      </p:sp>
      <p:sp>
        <p:nvSpPr>
          <p:cNvPr id="6" name="Rounded Rectangle 5"/>
          <p:cNvSpPr/>
          <p:nvPr/>
        </p:nvSpPr>
        <p:spPr>
          <a:xfrm>
            <a:off x="4751459" y="4119112"/>
            <a:ext cx="1980096" cy="221068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SCED Step 2</a:t>
            </a:r>
            <a:endParaRPr lang="en-US" dirty="0"/>
          </a:p>
        </p:txBody>
      </p:sp>
      <p:sp>
        <p:nvSpPr>
          <p:cNvPr id="17" name="Right Arrow 16"/>
          <p:cNvSpPr/>
          <p:nvPr/>
        </p:nvSpPr>
        <p:spPr>
          <a:xfrm rot="1643214">
            <a:off x="1655707" y="3175364"/>
            <a:ext cx="8382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8" name="Right Arrow 17"/>
          <p:cNvSpPr/>
          <p:nvPr/>
        </p:nvSpPr>
        <p:spPr>
          <a:xfrm rot="19113002">
            <a:off x="1829272" y="5597737"/>
            <a:ext cx="910736"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9" name="Right Arrow 18"/>
          <p:cNvSpPr/>
          <p:nvPr/>
        </p:nvSpPr>
        <p:spPr>
          <a:xfrm rot="20063655">
            <a:off x="1553249" y="5110153"/>
            <a:ext cx="910736"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Right Arrow 19"/>
          <p:cNvSpPr/>
          <p:nvPr/>
        </p:nvSpPr>
        <p:spPr>
          <a:xfrm rot="456453">
            <a:off x="1521962" y="4185819"/>
            <a:ext cx="910736"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ounded Rectangle 7"/>
          <p:cNvSpPr/>
          <p:nvPr/>
        </p:nvSpPr>
        <p:spPr>
          <a:xfrm>
            <a:off x="153504" y="3906372"/>
            <a:ext cx="1980096" cy="8707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Transmission Constraints and Shift Factors</a:t>
            </a:r>
            <a:endParaRPr lang="en-US" dirty="0"/>
          </a:p>
        </p:txBody>
      </p:sp>
      <p:sp>
        <p:nvSpPr>
          <p:cNvPr id="9" name="Rounded Rectangle 8"/>
          <p:cNvSpPr/>
          <p:nvPr/>
        </p:nvSpPr>
        <p:spPr>
          <a:xfrm>
            <a:off x="144670" y="4926294"/>
            <a:ext cx="1980096" cy="6251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Energy Offer Curves</a:t>
            </a:r>
            <a:endParaRPr lang="en-US" dirty="0"/>
          </a:p>
        </p:txBody>
      </p:sp>
      <p:sp>
        <p:nvSpPr>
          <p:cNvPr id="10" name="Rounded Rectangle 9"/>
          <p:cNvSpPr/>
          <p:nvPr/>
        </p:nvSpPr>
        <p:spPr>
          <a:xfrm>
            <a:off x="153504" y="5733019"/>
            <a:ext cx="1980096" cy="36658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Resource Limits</a:t>
            </a:r>
            <a:endParaRPr lang="en-US" dirty="0"/>
          </a:p>
        </p:txBody>
      </p:sp>
      <p:sp>
        <p:nvSpPr>
          <p:cNvPr id="22" name="Right Arrow 21"/>
          <p:cNvSpPr/>
          <p:nvPr/>
        </p:nvSpPr>
        <p:spPr>
          <a:xfrm rot="19567419">
            <a:off x="1687008" y="2990609"/>
            <a:ext cx="8382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ounded Rectangle 6"/>
          <p:cNvSpPr/>
          <p:nvPr/>
        </p:nvSpPr>
        <p:spPr>
          <a:xfrm>
            <a:off x="160848" y="2765917"/>
            <a:ext cx="1980096" cy="92248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Constraint Competitiveness Test Results</a:t>
            </a:r>
            <a:endParaRPr lang="en-US" dirty="0"/>
          </a:p>
        </p:txBody>
      </p:sp>
      <p:sp>
        <p:nvSpPr>
          <p:cNvPr id="25" name="Rounded Rectangle 24"/>
          <p:cNvSpPr/>
          <p:nvPr/>
        </p:nvSpPr>
        <p:spPr>
          <a:xfrm>
            <a:off x="1224828" y="1219573"/>
            <a:ext cx="1977787" cy="69901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Mitigated Offer Cap Curves</a:t>
            </a:r>
            <a:endParaRPr lang="en-US" dirty="0"/>
          </a:p>
        </p:txBody>
      </p:sp>
      <p:sp>
        <p:nvSpPr>
          <p:cNvPr id="26" name="Right Arrow 25"/>
          <p:cNvSpPr/>
          <p:nvPr/>
        </p:nvSpPr>
        <p:spPr>
          <a:xfrm rot="16200000">
            <a:off x="2999195" y="3336705"/>
            <a:ext cx="91073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rot="782543">
            <a:off x="3825343" y="4584934"/>
            <a:ext cx="91073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rot="3802176">
            <a:off x="3925832" y="3367842"/>
            <a:ext cx="142215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2478712" y="2194314"/>
            <a:ext cx="1980096" cy="771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Energy Offer Curve Mitigation</a:t>
            </a:r>
            <a:endParaRPr lang="en-US" dirty="0"/>
          </a:p>
        </p:txBody>
      </p:sp>
      <p:sp>
        <p:nvSpPr>
          <p:cNvPr id="5" name="Rounded Rectangle 4"/>
          <p:cNvSpPr/>
          <p:nvPr/>
        </p:nvSpPr>
        <p:spPr>
          <a:xfrm>
            <a:off x="2464515" y="3223156"/>
            <a:ext cx="1980096" cy="2210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SCED Step 1</a:t>
            </a:r>
            <a:endParaRPr lang="en-US" dirty="0"/>
          </a:p>
        </p:txBody>
      </p:sp>
      <p:sp>
        <p:nvSpPr>
          <p:cNvPr id="29" name="Rounded Rectangle 28"/>
          <p:cNvSpPr/>
          <p:nvPr/>
        </p:nvSpPr>
        <p:spPr>
          <a:xfrm>
            <a:off x="7038403" y="5457917"/>
            <a:ext cx="1827995" cy="3720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Pricing</a:t>
            </a:r>
            <a:endParaRPr lang="en-US" dirty="0"/>
          </a:p>
        </p:txBody>
      </p:sp>
      <p:sp>
        <p:nvSpPr>
          <p:cNvPr id="30" name="Rounded Rectangle 29"/>
          <p:cNvSpPr/>
          <p:nvPr/>
        </p:nvSpPr>
        <p:spPr>
          <a:xfrm>
            <a:off x="7038403" y="4604128"/>
            <a:ext cx="1827995" cy="6251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Dispatch Instructions</a:t>
            </a:r>
            <a:endParaRPr lang="en-US" dirty="0"/>
          </a:p>
        </p:txBody>
      </p:sp>
      <p:sp>
        <p:nvSpPr>
          <p:cNvPr id="31" name="Rounded Rectangle 30"/>
          <p:cNvSpPr/>
          <p:nvPr/>
        </p:nvSpPr>
        <p:spPr>
          <a:xfrm>
            <a:off x="3468760" y="649828"/>
            <a:ext cx="1980095" cy="12001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Mitigated Offer Cap Curve for the RMR Resource</a:t>
            </a:r>
            <a:endParaRPr lang="en-US" dirty="0"/>
          </a:p>
        </p:txBody>
      </p:sp>
      <p:sp>
        <p:nvSpPr>
          <p:cNvPr id="32" name="Rounded Rectangle 31"/>
          <p:cNvSpPr/>
          <p:nvPr/>
        </p:nvSpPr>
        <p:spPr>
          <a:xfrm>
            <a:off x="5715000" y="212903"/>
            <a:ext cx="1980095" cy="11229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Historical Constraint Data including Shift Factors</a:t>
            </a:r>
            <a:endParaRPr lang="en-US" dirty="0"/>
          </a:p>
        </p:txBody>
      </p:sp>
      <p:sp>
        <p:nvSpPr>
          <p:cNvPr id="33" name="Rounded Rectangle 32"/>
          <p:cNvSpPr/>
          <p:nvPr/>
        </p:nvSpPr>
        <p:spPr>
          <a:xfrm>
            <a:off x="5715000" y="1454097"/>
            <a:ext cx="1980095" cy="98430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Historical Non-RMR Resource Curves</a:t>
            </a:r>
            <a:endParaRPr lang="en-US" dirty="0"/>
          </a:p>
        </p:txBody>
      </p:sp>
      <p:cxnSp>
        <p:nvCxnSpPr>
          <p:cNvPr id="48" name="Straight Connector 47"/>
          <p:cNvCxnSpPr/>
          <p:nvPr/>
        </p:nvCxnSpPr>
        <p:spPr>
          <a:xfrm>
            <a:off x="3340262" y="522485"/>
            <a:ext cx="0" cy="1464116"/>
          </a:xfrm>
          <a:prstGeom prst="line">
            <a:avLst/>
          </a:prstGeom>
          <a:ln w="25400"/>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3340262" y="522485"/>
            <a:ext cx="214613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5631978" y="2591711"/>
            <a:ext cx="221662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3340262" y="1986601"/>
            <a:ext cx="214613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5631978" y="76200"/>
            <a:ext cx="2216622" cy="1"/>
          </a:xfrm>
          <a:prstGeom prst="line">
            <a:avLst/>
          </a:prstGeom>
          <a:ln w="25400"/>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V="1">
            <a:off x="7848600" y="76201"/>
            <a:ext cx="0" cy="2515510"/>
          </a:xfrm>
          <a:prstGeom prst="line">
            <a:avLst/>
          </a:prstGeom>
          <a:ln w="25400"/>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V="1">
            <a:off x="5486400" y="71751"/>
            <a:ext cx="152400" cy="450080"/>
          </a:xfrm>
          <a:prstGeom prst="line">
            <a:avLst/>
          </a:prstGeom>
          <a:ln w="25400"/>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flipH="1" flipV="1">
            <a:off x="5485547" y="1978817"/>
            <a:ext cx="146431" cy="612894"/>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241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Interval Level Data</a:t>
            </a:r>
            <a:endParaRPr lang="en-US" dirty="0"/>
          </a:p>
        </p:txBody>
      </p:sp>
      <p:sp>
        <p:nvSpPr>
          <p:cNvPr id="3" name="Content Placeholder 2"/>
          <p:cNvSpPr>
            <a:spLocks noGrp="1"/>
          </p:cNvSpPr>
          <p:nvPr>
            <p:ph idx="1"/>
          </p:nvPr>
        </p:nvSpPr>
        <p:spPr>
          <a:xfrm>
            <a:off x="304800" y="1828800"/>
            <a:ext cx="8534400" cy="4214021"/>
          </a:xfrm>
        </p:spPr>
        <p:txBody>
          <a:bodyPr/>
          <a:lstStyle/>
          <a:p>
            <a:r>
              <a:rPr lang="en-US" sz="2800" dirty="0" smtClean="0"/>
              <a:t>SCED interval level data for the various variable combinations is embedded below for individuals to review: </a:t>
            </a:r>
            <a:endParaRPr lang="en-US" sz="2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835048095"/>
              </p:ext>
            </p:extLst>
          </p:nvPr>
        </p:nvGraphicFramePr>
        <p:xfrm>
          <a:off x="3505200" y="3276600"/>
          <a:ext cx="1715911" cy="1447800"/>
        </p:xfrm>
        <a:graphic>
          <a:graphicData uri="http://schemas.openxmlformats.org/presentationml/2006/ole">
            <mc:AlternateContent xmlns:mc="http://schemas.openxmlformats.org/markup-compatibility/2006">
              <mc:Choice xmlns:v="urn:schemas-microsoft-com:vml" Requires="v">
                <p:oleObj spid="_x0000_s2092" name="Worksheet" showAsIcon="1" r:id="rId4" imgW="914400" imgH="771480" progId="Excel.Sheet.12">
                  <p:embed/>
                </p:oleObj>
              </mc:Choice>
              <mc:Fallback>
                <p:oleObj name="Worksheet" showAsIcon="1" r:id="rId4" imgW="914400" imgH="771480" progId="Excel.Sheet.12">
                  <p:embed/>
                  <p:pic>
                    <p:nvPicPr>
                      <p:cNvPr id="0" name=""/>
                      <p:cNvPicPr/>
                      <p:nvPr/>
                    </p:nvPicPr>
                    <p:blipFill>
                      <a:blip r:embed="rId5"/>
                      <a:stretch>
                        <a:fillRect/>
                      </a:stretch>
                    </p:blipFill>
                    <p:spPr>
                      <a:xfrm>
                        <a:off x="3505200" y="3276600"/>
                        <a:ext cx="1715911" cy="1447800"/>
                      </a:xfrm>
                      <a:prstGeom prst="rect">
                        <a:avLst/>
                      </a:prstGeom>
                    </p:spPr>
                  </p:pic>
                </p:oleObj>
              </mc:Fallback>
            </mc:AlternateContent>
          </a:graphicData>
        </a:graphic>
      </p:graphicFrame>
    </p:spTree>
    <p:extLst>
      <p:ext uri="{BB962C8B-B14F-4D97-AF65-F5344CB8AC3E}">
        <p14:creationId xmlns:p14="http://schemas.microsoft.com/office/powerpoint/2010/main" val="305769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Comparison of Options Relative to the Shift Factor Cut-off</a:t>
            </a:r>
            <a:endParaRPr lang="en-US" dirty="0"/>
          </a:p>
        </p:txBody>
      </p:sp>
    </p:spTree>
    <p:extLst>
      <p:ext uri="{BB962C8B-B14F-4D97-AF65-F5344CB8AC3E}">
        <p14:creationId xmlns:p14="http://schemas.microsoft.com/office/powerpoint/2010/main" val="1272029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Relative to Shift Factor Cut-Offs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9</a:t>
            </a:fld>
            <a:endParaRPr lang="en-US" dirty="0"/>
          </a:p>
        </p:txBody>
      </p:sp>
      <p:pic>
        <p:nvPicPr>
          <p:cNvPr id="5" name="Content Placeholder 4"/>
          <p:cNvPicPr>
            <a:picLocks noGrp="1" noChangeAspect="1"/>
          </p:cNvPicPr>
          <p:nvPr>
            <p:ph idx="1"/>
          </p:nvPr>
        </p:nvPicPr>
        <p:blipFill>
          <a:blip r:embed="rId3"/>
          <a:stretch>
            <a:fillRect/>
          </a:stretch>
        </p:blipFill>
        <p:spPr>
          <a:xfrm>
            <a:off x="304800" y="1044411"/>
            <a:ext cx="8534400" cy="4945390"/>
          </a:xfrm>
          <a:prstGeom prst="rect">
            <a:avLst/>
          </a:prstGeom>
        </p:spPr>
      </p:pic>
    </p:spTree>
    <p:extLst>
      <p:ext uri="{BB962C8B-B14F-4D97-AF65-F5344CB8AC3E}">
        <p14:creationId xmlns:p14="http://schemas.microsoft.com/office/powerpoint/2010/main" val="3781952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2BDB63875B034C8B32518C6496ADD1" ma:contentTypeVersion="0" ma:contentTypeDescription="Create a new document." ma:contentTypeScope="" ma:versionID="2e49056469cb591c67c33c10da96a071">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A68982-DD5D-44FD-B77F-4C531465FE54}">
  <ds:schemaRefs>
    <ds:schemaRef ds:uri="http://schemas.microsoft.com/sharepoint/v3/contenttype/forms"/>
  </ds:schemaRefs>
</ds:datastoreItem>
</file>

<file path=customXml/itemProps2.xml><?xml version="1.0" encoding="utf-8"?>
<ds:datastoreItem xmlns:ds="http://schemas.openxmlformats.org/officeDocument/2006/customXml" ds:itemID="{C0E9AA12-8AF9-4AA6-90FE-24669859CDF3}">
  <ds:schemaRefs>
    <ds:schemaRef ds:uri="http://schemas.microsoft.com/office/infopath/2007/PartnerControls"/>
    <ds:schemaRef ds:uri="c34af464-7aa1-4edd-9be4-83dffc1cb926"/>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5DFABCE5-6410-4FC5-930F-1111C63E4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2463</TotalTime>
  <Words>2488</Words>
  <Application>Microsoft Office PowerPoint</Application>
  <PresentationFormat>On-screen Show (4:3)</PresentationFormat>
  <Paragraphs>475</Paragraphs>
  <Slides>51</Slides>
  <Notes>51</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6" baseType="lpstr">
      <vt:lpstr>Arial</vt:lpstr>
      <vt:lpstr>Calibri</vt:lpstr>
      <vt:lpstr>1_Custom Design</vt:lpstr>
      <vt:lpstr>Office Theme</vt:lpstr>
      <vt:lpstr>Worksheet</vt:lpstr>
      <vt:lpstr>PowerPoint Presentation</vt:lpstr>
      <vt:lpstr>Introduction</vt:lpstr>
      <vt:lpstr>Refresher on the Analysis Assumptions</vt:lpstr>
      <vt:lpstr>Calculation Methodology</vt:lpstr>
      <vt:lpstr>Requested Options</vt:lpstr>
      <vt:lpstr>Flow Diagram </vt:lpstr>
      <vt:lpstr>Interval Level Data</vt:lpstr>
      <vt:lpstr>Comparison of Options Relative to the Shift Factor Cut-off</vt:lpstr>
      <vt:lpstr>Comparison Relative to Shift Factor Cut-Offs</vt:lpstr>
      <vt:lpstr>Comparison Relative to Shift Factor Cut-Offs</vt:lpstr>
      <vt:lpstr>Comparison Relative to Shift Factor Cut-Offs</vt:lpstr>
      <vt:lpstr>Comparison Relative to Shift Factor Cut-Offs</vt:lpstr>
      <vt:lpstr>Comparison Relative to Shift Factor Cut-Offs</vt:lpstr>
      <vt:lpstr>Comparison Relative to Shift Factor Cut-Offs</vt:lpstr>
      <vt:lpstr>Comparison of Options Relative to the Non-RMR Resource Curves</vt:lpstr>
      <vt:lpstr>Comparison Relative to Non-RMR Resource Curves</vt:lpstr>
      <vt:lpstr>Comparison Relative to Non-RMR Resource Curves</vt:lpstr>
      <vt:lpstr>Comparison Relative to Non-RMR Resource Curves</vt:lpstr>
      <vt:lpstr>Comparison Relative to Non-RMR Resource Curves</vt:lpstr>
      <vt:lpstr>Comparison Relative to Non-RMR Resource Curves</vt:lpstr>
      <vt:lpstr>Comparison Relative to Non-RMR Resource Curves</vt:lpstr>
      <vt:lpstr>Comparison of Options Relative to the Buffer Value</vt:lpstr>
      <vt:lpstr>Comparison Relative to the Buffer Value</vt:lpstr>
      <vt:lpstr>Comparison Relative to the Buffer Value</vt:lpstr>
      <vt:lpstr>Comparison Relative to the Buffer Value</vt:lpstr>
      <vt:lpstr>Comparison Relative to Changes in Fuel Index Price</vt:lpstr>
      <vt:lpstr>Comparison Relative to Changes in Fuel Index Price</vt:lpstr>
      <vt:lpstr>Additional November WMS Discussion and Requests</vt:lpstr>
      <vt:lpstr>Non-RMR Resources Setting the Value</vt:lpstr>
      <vt:lpstr>Non-RMR Resources Setting the Value</vt:lpstr>
      <vt:lpstr>List of Production Shift Factors</vt:lpstr>
      <vt:lpstr>Implementation Options</vt:lpstr>
      <vt:lpstr>Appendix A</vt:lpstr>
      <vt:lpstr>Example 1</vt:lpstr>
      <vt:lpstr>Example 1</vt:lpstr>
      <vt:lpstr>Example 2</vt:lpstr>
      <vt:lpstr>Example 2</vt:lpstr>
      <vt:lpstr>Appendix B</vt:lpstr>
      <vt:lpstr>Key for Using Box Plots</vt:lpstr>
      <vt:lpstr>Appendix C</vt:lpstr>
      <vt:lpstr>PowerPoint Presentation</vt:lpstr>
      <vt:lpstr>Introduction</vt:lpstr>
      <vt:lpstr>Analysis Assumptions</vt:lpstr>
      <vt:lpstr>Approach 1 Methodology</vt:lpstr>
      <vt:lpstr>Approach 2 Methodology</vt:lpstr>
      <vt:lpstr>NPRR 784</vt:lpstr>
      <vt:lpstr>Approach Comparison – Since Go-Live</vt:lpstr>
      <vt:lpstr>Approach Comparison – Since Go-Live</vt:lpstr>
      <vt:lpstr>Approach Comparison – 2016 Only</vt:lpstr>
      <vt:lpstr>Approach Comparison – 2016 Only</vt:lpstr>
      <vt:lpstr>Summary of Analysis Conclusions</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Suzy Clifton </cp:lastModifiedBy>
  <cp:revision>174</cp:revision>
  <cp:lastPrinted>2017-01-03T21:28:55Z</cp:lastPrinted>
  <dcterms:created xsi:type="dcterms:W3CDTF">2016-01-21T15:20:31Z</dcterms:created>
  <dcterms:modified xsi:type="dcterms:W3CDTF">2017-01-04T16:15:11Z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0x0101002E2BDB63875B034C8B32518C6496ADD1</vt:lpwstr>
  </property>
</Properties>
</file>