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48"/>
  </p:notesMasterIdLst>
  <p:handoutMasterIdLst>
    <p:handoutMasterId r:id="rId49"/>
  </p:handoutMasterIdLst>
  <p:sldIdLst>
    <p:sldId id="260" r:id="rId6"/>
    <p:sldId id="310" r:id="rId7"/>
    <p:sldId id="673" r:id="rId8"/>
    <p:sldId id="551" r:id="rId9"/>
    <p:sldId id="663" r:id="rId10"/>
    <p:sldId id="664" r:id="rId11"/>
    <p:sldId id="624" r:id="rId12"/>
    <p:sldId id="665" r:id="rId13"/>
    <p:sldId id="666" r:id="rId14"/>
    <p:sldId id="623" r:id="rId15"/>
    <p:sldId id="642" r:id="rId16"/>
    <p:sldId id="667" r:id="rId17"/>
    <p:sldId id="668" r:id="rId18"/>
    <p:sldId id="669" r:id="rId19"/>
    <p:sldId id="622" r:id="rId20"/>
    <p:sldId id="628" r:id="rId21"/>
    <p:sldId id="627" r:id="rId22"/>
    <p:sldId id="625" r:id="rId23"/>
    <p:sldId id="630" r:id="rId24"/>
    <p:sldId id="631" r:id="rId25"/>
    <p:sldId id="633" r:id="rId26"/>
    <p:sldId id="634" r:id="rId27"/>
    <p:sldId id="636" r:id="rId28"/>
    <p:sldId id="637" r:id="rId29"/>
    <p:sldId id="639" r:id="rId30"/>
    <p:sldId id="640" r:id="rId31"/>
    <p:sldId id="643" r:id="rId32"/>
    <p:sldId id="670" r:id="rId33"/>
    <p:sldId id="671" r:id="rId34"/>
    <p:sldId id="672" r:id="rId35"/>
    <p:sldId id="644" r:id="rId36"/>
    <p:sldId id="645" r:id="rId37"/>
    <p:sldId id="647" r:id="rId38"/>
    <p:sldId id="648" r:id="rId39"/>
    <p:sldId id="650" r:id="rId40"/>
    <p:sldId id="651" r:id="rId41"/>
    <p:sldId id="653" r:id="rId42"/>
    <p:sldId id="654" r:id="rId43"/>
    <p:sldId id="656" r:id="rId44"/>
    <p:sldId id="657" r:id="rId45"/>
    <p:sldId id="659" r:id="rId46"/>
    <p:sldId id="660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Pamela" initials="SP" lastIdx="1" clrIdx="0">
    <p:extLst>
      <p:ext uri="{19B8F6BF-5375-455C-9EA6-DF929625EA0E}">
        <p15:presenceInfo xmlns:p15="http://schemas.microsoft.com/office/powerpoint/2012/main" userId="S-1-5-21-639947351-343809578-3807592339-48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0799" autoAdjust="0"/>
  </p:normalViewPr>
  <p:slideViewPr>
    <p:cSldViewPr showGuides="1">
      <p:cViewPr varScale="1">
        <p:scale>
          <a:sx n="127" d="100"/>
          <a:sy n="127" d="100"/>
        </p:scale>
        <p:origin x="27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35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MMS%20Testing\MIRTM\Images%20for%20SAWG%202017%20Jan\All%20days%20data%20points%20v0%201%20sc_p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MMS%20Testing\MIRTM\Images%20for%20SAWG%202017%20Jan\All%20days%20data%20points%20v0%201%20sc_p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pw0028\Market%20Operations%20Support\Market%20Analysis\MMS%20Testing\MIRTM\Images%20for%20SAWG%202017%20Jan\All%20days%20data%20points%20v0%201%20sc_p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11/11/2015 - Charges and Payments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'1111'!$B$40</c:f>
              <c:strCache>
                <c:ptCount val="1"/>
                <c:pt idx="0">
                  <c:v>MIRTM 3PO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'1111'!$A$41:$A$42</c:f>
              <c:strCache>
                <c:ptCount val="2"/>
                <c:pt idx="0">
                  <c:v>Total Charge to Load</c:v>
                </c:pt>
                <c:pt idx="1">
                  <c:v>Total Generator Revenue  </c:v>
                </c:pt>
              </c:strCache>
            </c:strRef>
          </c:cat>
          <c:val>
            <c:numRef>
              <c:f>'1111'!$B$41:$B$42</c:f>
              <c:numCache>
                <c:formatCode>_("$"* #,##0.00_);_("$"* \(#,##0.00\);_("$"* "-"??_);_(@_)</c:formatCode>
                <c:ptCount val="2"/>
                <c:pt idx="0">
                  <c:v>17028318.182599999</c:v>
                </c:pt>
                <c:pt idx="1">
                  <c:v>16247512.207999999</c:v>
                </c:pt>
              </c:numCache>
            </c:numRef>
          </c:val>
        </c:ser>
        <c:ser>
          <c:idx val="1"/>
          <c:order val="1"/>
          <c:tx>
            <c:strRef>
              <c:f>'1111'!$C$40</c:f>
              <c:strCache>
                <c:ptCount val="1"/>
                <c:pt idx="0">
                  <c:v>Seq. SCED 1b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'1111'!$A$41:$A$42</c:f>
              <c:strCache>
                <c:ptCount val="2"/>
                <c:pt idx="0">
                  <c:v>Total Charge to Load</c:v>
                </c:pt>
                <c:pt idx="1">
                  <c:v>Total Generator Revenue  </c:v>
                </c:pt>
              </c:strCache>
            </c:strRef>
          </c:cat>
          <c:val>
            <c:numRef>
              <c:f>'1111'!$C$41:$C$42</c:f>
              <c:numCache>
                <c:formatCode>_("$"* #,##0.00_);_("$"* \(#,##0.00\);_("$"* "-"??_);_(@_)</c:formatCode>
                <c:ptCount val="2"/>
                <c:pt idx="0">
                  <c:v>17258833.402799997</c:v>
                </c:pt>
                <c:pt idx="1">
                  <c:v>16473811.3606</c:v>
                </c:pt>
              </c:numCache>
            </c:numRef>
          </c:val>
        </c:ser>
        <c:ser>
          <c:idx val="2"/>
          <c:order val="2"/>
          <c:tx>
            <c:strRef>
              <c:f>'1111'!$D$40</c:f>
              <c:strCache>
                <c:ptCount val="1"/>
                <c:pt idx="0">
                  <c:v>Seq. SCED 2b</c:v>
                </c:pt>
              </c:strCache>
            </c:strRef>
          </c:tx>
          <c:spPr>
            <a:solidFill>
              <a:srgbClr val="890C58"/>
            </a:solidFill>
            <a:ln>
              <a:noFill/>
            </a:ln>
            <a:effectLst/>
          </c:spPr>
          <c:invertIfNegative val="0"/>
          <c:cat>
            <c:strRef>
              <c:f>'1111'!$A$41:$A$42</c:f>
              <c:strCache>
                <c:ptCount val="2"/>
                <c:pt idx="0">
                  <c:v>Total Charge to Load</c:v>
                </c:pt>
                <c:pt idx="1">
                  <c:v>Total Generator Revenue  </c:v>
                </c:pt>
              </c:strCache>
            </c:strRef>
          </c:cat>
          <c:val>
            <c:numRef>
              <c:f>'1111'!$D$41:$D$42</c:f>
              <c:numCache>
                <c:formatCode>_("$"* #,##0.00_);_("$"* \(#,##0.00\);_("$"* "-"??_);_(@_)</c:formatCode>
                <c:ptCount val="2"/>
                <c:pt idx="0">
                  <c:v>17303771.443700001</c:v>
                </c:pt>
                <c:pt idx="1">
                  <c:v>16517990.5529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34528"/>
        <c:axId val="165334136"/>
      </c:barChart>
      <c:catAx>
        <c:axId val="16533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4136"/>
        <c:crosses val="autoZero"/>
        <c:auto val="1"/>
        <c:lblAlgn val="ctr"/>
        <c:lblOffset val="100"/>
        <c:noMultiLvlLbl val="0"/>
      </c:catAx>
      <c:valAx>
        <c:axId val="16533413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4528"/>
        <c:crosses val="autoZero"/>
        <c:crossBetween val="between"/>
        <c:dispUnits>
          <c:builtInUnit val="millions"/>
        </c:dispUnits>
      </c:valAx>
      <c:spPr>
        <a:solidFill>
          <a:schemeClr val="tx2">
            <a:lumMod val="40000"/>
            <a:lumOff val="60000"/>
            <a:alpha val="60000"/>
          </a:schemeClr>
        </a:solidFill>
        <a:ln>
          <a:solidFill>
            <a:schemeClr val="lt1">
              <a:shade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11/27/2015 - Charges and Payments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'1127'!$B$40</c:f>
              <c:strCache>
                <c:ptCount val="1"/>
                <c:pt idx="0">
                  <c:v>MIRTM 3PO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'1127'!$A$41:$A$42</c:f>
              <c:strCache>
                <c:ptCount val="2"/>
                <c:pt idx="0">
                  <c:v>Total Charge to Load</c:v>
                </c:pt>
                <c:pt idx="1">
                  <c:v>Total Generator Revenue  </c:v>
                </c:pt>
              </c:strCache>
            </c:strRef>
          </c:cat>
          <c:val>
            <c:numRef>
              <c:f>'1127'!$B$41:$B$42</c:f>
              <c:numCache>
                <c:formatCode>_("$"* #,##0.00_);_("$"* \(#,##0.00\);_("$"* "-"??_);_(@_)</c:formatCode>
                <c:ptCount val="2"/>
                <c:pt idx="0">
                  <c:v>71756142.346699998</c:v>
                </c:pt>
                <c:pt idx="1">
                  <c:v>71541298.204600006</c:v>
                </c:pt>
              </c:numCache>
            </c:numRef>
          </c:val>
        </c:ser>
        <c:ser>
          <c:idx val="1"/>
          <c:order val="1"/>
          <c:tx>
            <c:strRef>
              <c:f>'1127'!$C$40</c:f>
              <c:strCache>
                <c:ptCount val="1"/>
                <c:pt idx="0">
                  <c:v>Seq. SCED 1b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'1127'!$A$41:$A$42</c:f>
              <c:strCache>
                <c:ptCount val="2"/>
                <c:pt idx="0">
                  <c:v>Total Charge to Load</c:v>
                </c:pt>
                <c:pt idx="1">
                  <c:v>Total Generator Revenue  </c:v>
                </c:pt>
              </c:strCache>
            </c:strRef>
          </c:cat>
          <c:val>
            <c:numRef>
              <c:f>'1127'!$C$41:$C$42</c:f>
              <c:numCache>
                <c:formatCode>_("$"* #,##0.00_);_("$"* \(#,##0.00\);_("$"* "-"??_);_(@_)</c:formatCode>
                <c:ptCount val="2"/>
                <c:pt idx="0">
                  <c:v>23236719.558600001</c:v>
                </c:pt>
                <c:pt idx="1">
                  <c:v>23164611.4734</c:v>
                </c:pt>
              </c:numCache>
            </c:numRef>
          </c:val>
        </c:ser>
        <c:ser>
          <c:idx val="2"/>
          <c:order val="2"/>
          <c:tx>
            <c:strRef>
              <c:f>'1127'!$D$40</c:f>
              <c:strCache>
                <c:ptCount val="1"/>
                <c:pt idx="0">
                  <c:v>Seq. SCED 2b</c:v>
                </c:pt>
              </c:strCache>
            </c:strRef>
          </c:tx>
          <c:spPr>
            <a:solidFill>
              <a:srgbClr val="890C58"/>
            </a:solidFill>
            <a:ln>
              <a:noFill/>
            </a:ln>
            <a:effectLst/>
          </c:spPr>
          <c:invertIfNegative val="0"/>
          <c:cat>
            <c:strRef>
              <c:f>'1127'!$A$41:$A$42</c:f>
              <c:strCache>
                <c:ptCount val="2"/>
                <c:pt idx="0">
                  <c:v>Total Charge to Load</c:v>
                </c:pt>
                <c:pt idx="1">
                  <c:v>Total Generator Revenue  </c:v>
                </c:pt>
              </c:strCache>
            </c:strRef>
          </c:cat>
          <c:val>
            <c:numRef>
              <c:f>'1127'!$D$41:$D$42</c:f>
              <c:numCache>
                <c:formatCode>_("$"* #,##0.00_);_("$"* \(#,##0.00\);_("$"* "-"??_);_(@_)</c:formatCode>
                <c:ptCount val="2"/>
                <c:pt idx="0">
                  <c:v>21359519.062600002</c:v>
                </c:pt>
                <c:pt idx="1">
                  <c:v>21308913.5154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33352"/>
        <c:axId val="165338056"/>
      </c:barChart>
      <c:catAx>
        <c:axId val="16533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8056"/>
        <c:crosses val="autoZero"/>
        <c:auto val="1"/>
        <c:lblAlgn val="ctr"/>
        <c:lblOffset val="100"/>
        <c:noMultiLvlLbl val="0"/>
      </c:catAx>
      <c:valAx>
        <c:axId val="165338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3352"/>
        <c:crosses val="autoZero"/>
        <c:crossBetween val="between"/>
        <c:dispUnits>
          <c:builtInUnit val="millions"/>
        </c:dispUnits>
      </c:valAx>
      <c:spPr>
        <a:solidFill>
          <a:schemeClr val="tx2">
            <a:lumMod val="40000"/>
            <a:lumOff val="60000"/>
            <a:alpha val="60000"/>
          </a:schemeClr>
        </a:solidFill>
        <a:ln>
          <a:solidFill>
            <a:schemeClr val="lt1">
              <a:shade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7/25/2016</a:t>
            </a:r>
            <a:r>
              <a:rPr lang="en-US" sz="1800" b="1" baseline="0"/>
              <a:t> </a:t>
            </a:r>
            <a:r>
              <a:rPr lang="en-US" sz="1800" b="1"/>
              <a:t>- Production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'0725'!$B$4</c:f>
              <c:strCache>
                <c:ptCount val="1"/>
                <c:pt idx="0">
                  <c:v>MIRTM 3PO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'0725'!$A$5:$A$7</c:f>
              <c:strCache>
                <c:ptCount val="3"/>
                <c:pt idx="0">
                  <c:v>FS Committable by MIRTM</c:v>
                </c:pt>
                <c:pt idx="1">
                  <c:v>Other Generation</c:v>
                </c:pt>
                <c:pt idx="2">
                  <c:v>Total </c:v>
                </c:pt>
              </c:strCache>
            </c:strRef>
          </c:cat>
          <c:val>
            <c:numRef>
              <c:f>'0725'!$B$5:$B$7</c:f>
              <c:numCache>
                <c:formatCode>_(* #,##0.00_);_(* \(#,##0.00\);_(* "-"??_);_(@_)</c:formatCode>
                <c:ptCount val="3"/>
                <c:pt idx="0">
                  <c:v>116311.44749999999</c:v>
                </c:pt>
                <c:pt idx="1">
                  <c:v>655071.33750000002</c:v>
                </c:pt>
                <c:pt idx="2" formatCode="General">
                  <c:v>4142441.1760000004</c:v>
                </c:pt>
              </c:numCache>
            </c:numRef>
          </c:val>
        </c:ser>
        <c:ser>
          <c:idx val="1"/>
          <c:order val="1"/>
          <c:tx>
            <c:strRef>
              <c:f>'0725'!$C$4</c:f>
              <c:strCache>
                <c:ptCount val="1"/>
                <c:pt idx="0">
                  <c:v>Seq. SCED 1b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'0725'!$A$5:$A$7</c:f>
              <c:strCache>
                <c:ptCount val="3"/>
                <c:pt idx="0">
                  <c:v>FS Committable by MIRTM</c:v>
                </c:pt>
                <c:pt idx="1">
                  <c:v>Other Generation</c:v>
                </c:pt>
                <c:pt idx="2">
                  <c:v>Total </c:v>
                </c:pt>
              </c:strCache>
            </c:strRef>
          </c:cat>
          <c:val>
            <c:numRef>
              <c:f>'0725'!$C$5:$C$7</c:f>
              <c:numCache>
                <c:formatCode>_(* #,##0.00_);_(* \(#,##0.00\);_(* "-"??_);_(@_)</c:formatCode>
                <c:ptCount val="3"/>
                <c:pt idx="0">
                  <c:v>40222.419199999997</c:v>
                </c:pt>
                <c:pt idx="1">
                  <c:v>751691.79460000002</c:v>
                </c:pt>
                <c:pt idx="2" formatCode="General">
                  <c:v>4150845.7283000001</c:v>
                </c:pt>
              </c:numCache>
            </c:numRef>
          </c:val>
        </c:ser>
        <c:ser>
          <c:idx val="2"/>
          <c:order val="2"/>
          <c:tx>
            <c:strRef>
              <c:f>'0725'!$D$4</c:f>
              <c:strCache>
                <c:ptCount val="1"/>
                <c:pt idx="0">
                  <c:v>Seq. SCED 2b</c:v>
                </c:pt>
              </c:strCache>
            </c:strRef>
          </c:tx>
          <c:spPr>
            <a:solidFill>
              <a:srgbClr val="890C58"/>
            </a:solidFill>
            <a:ln>
              <a:noFill/>
            </a:ln>
            <a:effectLst/>
          </c:spPr>
          <c:invertIfNegative val="0"/>
          <c:cat>
            <c:strRef>
              <c:f>'0725'!$A$5:$A$7</c:f>
              <c:strCache>
                <c:ptCount val="3"/>
                <c:pt idx="0">
                  <c:v>FS Committable by MIRTM</c:v>
                </c:pt>
                <c:pt idx="1">
                  <c:v>Other Generation</c:v>
                </c:pt>
                <c:pt idx="2">
                  <c:v>Total </c:v>
                </c:pt>
              </c:strCache>
            </c:strRef>
          </c:cat>
          <c:val>
            <c:numRef>
              <c:f>'0725'!$D$5:$D$7</c:f>
              <c:numCache>
                <c:formatCode>_(* #,##0.00_);_(* \(#,##0.00\);_(* "-"??_);_(@_)</c:formatCode>
                <c:ptCount val="3"/>
                <c:pt idx="0">
                  <c:v>42331.6656</c:v>
                </c:pt>
                <c:pt idx="1">
                  <c:v>765111.94039999996</c:v>
                </c:pt>
                <c:pt idx="2" formatCode="General">
                  <c:v>4259054.4304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338840"/>
        <c:axId val="165339232"/>
      </c:barChart>
      <c:catAx>
        <c:axId val="165338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9232"/>
        <c:crosses val="autoZero"/>
        <c:auto val="1"/>
        <c:lblAlgn val="ctr"/>
        <c:lblOffset val="100"/>
        <c:noMultiLvlLbl val="0"/>
      </c:catAx>
      <c:valAx>
        <c:axId val="16533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8840"/>
        <c:crosses val="autoZero"/>
        <c:crossBetween val="between"/>
        <c:dispUnits>
          <c:builtInUnit val="millions"/>
        </c:dispUnits>
      </c:valAx>
      <c:spPr>
        <a:solidFill>
          <a:schemeClr val="tx2">
            <a:lumMod val="40000"/>
            <a:lumOff val="60000"/>
            <a:alpha val="59000"/>
          </a:schemeClr>
        </a:solidFill>
        <a:ln>
          <a:solidFill>
            <a:schemeClr val="lt1">
              <a:shade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0.69375</cdr:x>
      <cdr:y>0.16973</cdr:y>
    </cdr:from>
    <cdr:to>
      <cdr:x>0.78175</cdr:x>
      <cdr:y>0.2064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6343635" y="931194"/>
          <a:ext cx="804672" cy="2011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1.7% more</a:t>
          </a:r>
        </a:p>
      </cdr:txBody>
    </cdr:sp>
  </cdr:relSizeAnchor>
  <cdr:relSizeAnchor xmlns:cdr="http://schemas.openxmlformats.org/drawingml/2006/chartDrawing">
    <cdr:from>
      <cdr:x>0.69111</cdr:x>
      <cdr:y>0.24805</cdr:y>
    </cdr:from>
    <cdr:to>
      <cdr:x>0.77911</cdr:x>
      <cdr:y>0.28472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6319495" y="1360923"/>
          <a:ext cx="804672" cy="2011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1.7% more</a:t>
          </a:r>
        </a:p>
      </cdr:txBody>
    </cdr:sp>
  </cdr:relSizeAnchor>
  <cdr:relSizeAnchor xmlns:cdr="http://schemas.openxmlformats.org/drawingml/2006/chartDrawing">
    <cdr:from>
      <cdr:x>0.72122</cdr:x>
      <cdr:y>0.58979</cdr:y>
    </cdr:from>
    <cdr:to>
      <cdr:x>0.80922</cdr:x>
      <cdr:y>0.62646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6594805" y="3235824"/>
          <a:ext cx="804672" cy="2011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1.4%</a:t>
          </a:r>
          <a:r>
            <a:rPr lang="en-US" sz="1100" baseline="0"/>
            <a:t> more</a:t>
          </a:r>
          <a:endParaRPr lang="en-US" sz="1100"/>
        </a:p>
      </cdr:txBody>
    </cdr:sp>
  </cdr:relSizeAnchor>
  <cdr:relSizeAnchor xmlns:cdr="http://schemas.openxmlformats.org/drawingml/2006/chartDrawing">
    <cdr:from>
      <cdr:x>0.72396</cdr:x>
      <cdr:y>0.51376</cdr:y>
    </cdr:from>
    <cdr:to>
      <cdr:x>0.81196</cdr:x>
      <cdr:y>0.55042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6619876" y="2818666"/>
          <a:ext cx="804672" cy="20116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1.6%</a:t>
          </a:r>
          <a:r>
            <a:rPr lang="en-US" sz="1100" baseline="0"/>
            <a:t> more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0.29271</cdr:x>
      <cdr:y>0.16973</cdr:y>
    </cdr:from>
    <cdr:to>
      <cdr:x>0.38071</cdr:x>
      <cdr:y>0.2064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2676510" y="931194"/>
          <a:ext cx="804672" cy="2011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70% less</a:t>
          </a:r>
        </a:p>
      </cdr:txBody>
    </cdr:sp>
  </cdr:relSizeAnchor>
  <cdr:relSizeAnchor xmlns:cdr="http://schemas.openxmlformats.org/drawingml/2006/chartDrawing">
    <cdr:from>
      <cdr:x>0.31194</cdr:x>
      <cdr:y>0.25153</cdr:y>
    </cdr:from>
    <cdr:to>
      <cdr:x>0.39994</cdr:x>
      <cdr:y>0.2882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2852395" y="1379973"/>
          <a:ext cx="804672" cy="2011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68% less</a:t>
          </a:r>
        </a:p>
      </cdr:txBody>
    </cdr:sp>
  </cdr:relSizeAnchor>
  <cdr:relSizeAnchor xmlns:cdr="http://schemas.openxmlformats.org/drawingml/2006/chartDrawing">
    <cdr:from>
      <cdr:x>0.31288</cdr:x>
      <cdr:y>0.59326</cdr:y>
    </cdr:from>
    <cdr:to>
      <cdr:x>0.40088</cdr:x>
      <cdr:y>0.62993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2861005" y="3254874"/>
          <a:ext cx="804672" cy="2011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68% less</a:t>
          </a:r>
        </a:p>
      </cdr:txBody>
    </cdr:sp>
  </cdr:relSizeAnchor>
  <cdr:relSizeAnchor xmlns:cdr="http://schemas.openxmlformats.org/drawingml/2006/chartDrawing">
    <cdr:from>
      <cdr:x>0.29479</cdr:x>
      <cdr:y>0.51376</cdr:y>
    </cdr:from>
    <cdr:to>
      <cdr:x>0.38279</cdr:x>
      <cdr:y>0.55042</cdr:y>
    </cdr:to>
    <cdr:sp macro="" textlink="">
      <cdr:nvSpPr>
        <cdr:cNvPr id="15" name="TextBox 4"/>
        <cdr:cNvSpPr txBox="1"/>
      </cdr:nvSpPr>
      <cdr:spPr>
        <a:xfrm xmlns:a="http://schemas.openxmlformats.org/drawingml/2006/main">
          <a:off x="2695590" y="2818693"/>
          <a:ext cx="804672" cy="2011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70% less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0.23672</cdr:x>
      <cdr:y>0.64635</cdr:y>
    </cdr:from>
    <cdr:to>
      <cdr:x>0.32472</cdr:x>
      <cdr:y>0.68301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164522" y="3546156"/>
          <a:ext cx="804672" cy="20113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65% less</a:t>
          </a:r>
        </a:p>
      </cdr:txBody>
    </cdr:sp>
  </cdr:relSizeAnchor>
  <cdr:relSizeAnchor xmlns:cdr="http://schemas.openxmlformats.org/drawingml/2006/chartDrawing">
    <cdr:from>
      <cdr:x>0.21341</cdr:x>
      <cdr:y>0.37385</cdr:y>
    </cdr:from>
    <cdr:to>
      <cdr:x>0.30141</cdr:x>
      <cdr:y>0.41052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1951452" y="2051078"/>
          <a:ext cx="804672" cy="2011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17% more</a:t>
          </a:r>
        </a:p>
      </cdr:txBody>
    </cdr:sp>
  </cdr:relSizeAnchor>
  <cdr:relSizeAnchor xmlns:cdr="http://schemas.openxmlformats.org/drawingml/2006/chartDrawing">
    <cdr:from>
      <cdr:x>0.21668</cdr:x>
      <cdr:y>0.41698</cdr:y>
    </cdr:from>
    <cdr:to>
      <cdr:x>0.30468</cdr:x>
      <cdr:y>0.45365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981352" y="2287707"/>
          <a:ext cx="804672" cy="2011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15% more</a:t>
          </a:r>
        </a:p>
      </cdr:txBody>
    </cdr:sp>
  </cdr:relSizeAnchor>
  <cdr:relSizeAnchor xmlns:cdr="http://schemas.openxmlformats.org/drawingml/2006/chartDrawing">
    <cdr:from>
      <cdr:x>0.79006</cdr:x>
      <cdr:y>0.14448</cdr:y>
    </cdr:from>
    <cdr:to>
      <cdr:x>0.87806</cdr:x>
      <cdr:y>0.18115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24263" y="792696"/>
          <a:ext cx="804672" cy="2011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5% more</a:t>
          </a:r>
        </a:p>
      </cdr:txBody>
    </cdr:sp>
  </cdr:relSizeAnchor>
  <cdr:relSizeAnchor xmlns:cdr="http://schemas.openxmlformats.org/drawingml/2006/chartDrawing">
    <cdr:from>
      <cdr:x>0.77396</cdr:x>
      <cdr:y>0.193</cdr:y>
    </cdr:from>
    <cdr:to>
      <cdr:x>0.86196</cdr:x>
      <cdr:y>0.22967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077075" y="1058893"/>
          <a:ext cx="804672" cy="20116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3% more</a:t>
          </a:r>
        </a:p>
      </cdr:txBody>
    </cdr:sp>
  </cdr:relSizeAnchor>
  <cdr:relSizeAnchor xmlns:cdr="http://schemas.openxmlformats.org/drawingml/2006/chartDrawing">
    <cdr:from>
      <cdr:x>0.23897</cdr:x>
      <cdr:y>0.60043</cdr:y>
    </cdr:from>
    <cdr:to>
      <cdr:x>0.32697</cdr:x>
      <cdr:y>0.6371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2185126" y="3294199"/>
          <a:ext cx="804672" cy="2011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45720" tIns="18288" rIns="45720" bIns="18288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64% less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3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6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1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7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13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5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7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6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8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71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58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77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3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5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3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5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9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16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57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32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2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3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891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8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4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Multi-Interval Real-Time Market (MIRTM)</a:t>
            </a:r>
          </a:p>
          <a:p>
            <a:endParaRPr lang="en-US" sz="2000" b="1" dirty="0"/>
          </a:p>
          <a:p>
            <a:r>
              <a:rPr lang="en-US" dirty="0" smtClean="0"/>
              <a:t>Supply Analysis Working Group</a:t>
            </a:r>
          </a:p>
          <a:p>
            <a:r>
              <a:rPr lang="en-US" dirty="0" smtClean="0"/>
              <a:t>January 17, 2017</a:t>
            </a:r>
          </a:p>
          <a:p>
            <a:endParaRPr lang="en-US" dirty="0"/>
          </a:p>
          <a:p>
            <a:r>
              <a:rPr lang="en-US" dirty="0" smtClean="0"/>
              <a:t>ERCOT Staff</a:t>
            </a:r>
          </a:p>
          <a:p>
            <a:r>
              <a:rPr lang="en-US" dirty="0" smtClean="0"/>
              <a:t>Market Design &amp;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– build a story day by day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876800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US" sz="2000" b="1" dirty="0" smtClean="0"/>
              <a:t>MIRTM 3PO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Production Costs, Average Prices, and Make Whole amounts for all days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Compare Production Cost</a:t>
            </a:r>
          </a:p>
          <a:p>
            <a:pPr lvl="2">
              <a:lnSpc>
                <a:spcPct val="150000"/>
              </a:lnSpc>
            </a:pPr>
            <a:r>
              <a:rPr lang="en-US" sz="1400" dirty="0" smtClean="0"/>
              <a:t>Main indicator of efficiency improvements, if any</a:t>
            </a:r>
            <a:endParaRPr lang="en-US" sz="1400" dirty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Charge to Load including Make Whole charge, if any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Generator Revenue including Make Whole payment, if any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en-US" sz="2000" b="1" dirty="0" smtClean="0"/>
              <a:t>MIRTM Load Only</a:t>
            </a:r>
            <a:endParaRPr lang="en-US" sz="2000" b="1" dirty="0"/>
          </a:p>
          <a:p>
            <a:pPr lvl="1">
              <a:lnSpc>
                <a:spcPct val="150000"/>
              </a:lnSpc>
            </a:pPr>
            <a:r>
              <a:rPr lang="en-US" sz="1600" dirty="0"/>
              <a:t>Production Costs, Average Prices, and Make Whole amounts for all </a:t>
            </a:r>
            <a:r>
              <a:rPr lang="en-US" sz="1600" dirty="0" smtClean="0"/>
              <a:t>days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Compare </a:t>
            </a:r>
            <a:r>
              <a:rPr lang="en-US" sz="1600" dirty="0"/>
              <a:t>Production Cost</a:t>
            </a:r>
          </a:p>
          <a:p>
            <a:pPr lvl="2">
              <a:lnSpc>
                <a:spcPct val="150000"/>
              </a:lnSpc>
            </a:pPr>
            <a:r>
              <a:rPr lang="en-US" sz="1400" dirty="0"/>
              <a:t>Main indicator of efficiency improvements, if any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Charge to Load including Make Whole charge, if any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Generator Revenue including Make Whole payment, if </a:t>
            </a:r>
            <a:r>
              <a:rPr lang="en-US" sz="1600" dirty="0" smtClean="0"/>
              <a:t>any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– Day by day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534400" cy="990600"/>
          </a:xfrm>
        </p:spPr>
        <p:txBody>
          <a:bodyPr/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en-US" sz="4000" b="1" dirty="0" smtClean="0"/>
              <a:t>MIRTM 3PO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3PO Production Cost for all days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17629"/>
            <a:ext cx="7842880" cy="56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3PO Average Prices for all days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778691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3PO Make Whole Payments for all days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21567"/>
            <a:ext cx="8016551" cy="58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Committable, Other Generation, and Transmission penalty costs.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3PO: August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3PO: August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Committable, Other Generation, and Transmission penalty costs.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3PO: August 13, 2015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3PO: August 13, 2015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Committable, Other Generation, and Transmission penalty costs.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3PO: November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5658"/>
            <a:ext cx="8534400" cy="5139531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Review ERCOT findings </a:t>
            </a:r>
            <a:r>
              <a:rPr lang="en-US" sz="1800" dirty="0" smtClean="0"/>
              <a:t>report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Review Capacity and Load Forecast error at different time horizons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Overview of recent activity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GTBD setup the same way as studies presented in October SAWG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Study design changed  in order to get a more “apples to apples” comparison so that all of the offers in each run, MIRTM and Sequential SCED (SSCED), are based on same approved Verifiable Costs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Review of Study day results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3PO: </a:t>
            </a:r>
            <a:r>
              <a:rPr lang="en-US" dirty="0"/>
              <a:t>November </a:t>
            </a:r>
            <a:r>
              <a:rPr lang="en-US" dirty="0" smtClean="0"/>
              <a:t>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691360"/>
              </p:ext>
            </p:extLst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38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3PO: </a:t>
            </a:r>
            <a:r>
              <a:rPr lang="en-US" dirty="0"/>
              <a:t>November </a:t>
            </a:r>
            <a:r>
              <a:rPr lang="en-US" dirty="0" smtClean="0"/>
              <a:t>27, 2015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Committable, Other Generation, and Transmission penalty costs.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3PO: </a:t>
            </a:r>
            <a:r>
              <a:rPr lang="en-US" dirty="0"/>
              <a:t>November </a:t>
            </a:r>
            <a:r>
              <a:rPr lang="en-US" dirty="0" smtClean="0"/>
              <a:t>27, 2015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748246"/>
              </p:ext>
            </p:extLst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4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3PO: March 27,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Committable, Other Generation, and Transmission penalty costs.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3PO: March 27,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3PO: July 25,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Committable, Other Generation, and Transmission penalty costs.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449377"/>
              </p:ext>
            </p:extLst>
          </p:nvPr>
        </p:nvGraphicFramePr>
        <p:xfrm>
          <a:off x="0" y="6858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96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3PO: July 25,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682514"/>
            <a:ext cx="9150889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– day by day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8534400" cy="990600"/>
          </a:xfrm>
        </p:spPr>
        <p:txBody>
          <a:bodyPr/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en-US" sz="4000" b="1" dirty="0" smtClean="0"/>
              <a:t>MIRTM Load Only (LO)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LO Production Costs all days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55267"/>
            <a:ext cx="7696200" cy="55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LO Average Prices all days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6" y="684920"/>
            <a:ext cx="8065384" cy="584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– Different commitment horizons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8200"/>
            <a:ext cx="85344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ERCOT performed studies to determine the </a:t>
            </a:r>
            <a:r>
              <a:rPr lang="en-US" sz="1800" dirty="0"/>
              <a:t>available committable </a:t>
            </a:r>
            <a:r>
              <a:rPr lang="en-US" sz="1800" dirty="0" smtClean="0"/>
              <a:t>capacity and net load forecast error </a:t>
            </a:r>
            <a:r>
              <a:rPr lang="en-US" sz="1800" dirty="0" smtClean="0"/>
              <a:t>with </a:t>
            </a:r>
            <a:r>
              <a:rPr lang="en-US" sz="1800" dirty="0" smtClean="0"/>
              <a:t>different commitment horizons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800" dirty="0" smtClean="0"/>
              <a:t>Although </a:t>
            </a:r>
            <a:r>
              <a:rPr lang="en-US" sz="1800" dirty="0" smtClean="0"/>
              <a:t>not studied by ERCOT, more capacity may be available if MIRTM can consider transitioning between different combined cycle </a:t>
            </a:r>
            <a:r>
              <a:rPr lang="en-US" sz="1800" dirty="0" smtClean="0"/>
              <a:t>configurations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1400" dirty="0" smtClean="0"/>
          </a:p>
          <a:p>
            <a:pPr marL="114300" indent="0">
              <a:lnSpc>
                <a:spcPct val="150000"/>
              </a:lnSpc>
              <a:buNone/>
            </a:pPr>
            <a:endParaRPr lang="en-US" sz="14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sz="1400" dirty="0" smtClean="0"/>
              <a:t>*combination of data sources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62717"/>
              </p:ext>
            </p:extLst>
          </p:nvPr>
        </p:nvGraphicFramePr>
        <p:xfrm>
          <a:off x="266700" y="1905000"/>
          <a:ext cx="8534401" cy="240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700"/>
                <a:gridCol w="2438400"/>
                <a:gridCol w="1828800"/>
                <a:gridCol w="2857501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Horizon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Mean Absolute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Error of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Net Load Forecast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in 2016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Load Resources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DSWG Survey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Generation Resources * (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DSL, SCLE90, SCGT90)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15 minutes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197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247 </a:t>
                      </a:r>
                      <a:r>
                        <a:rPr lang="en-US" sz="1800" b="0" dirty="0" smtClean="0">
                          <a:effectLst/>
                        </a:rPr>
                        <a:t>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30 minutes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2983 </a:t>
                      </a:r>
                      <a:r>
                        <a:rPr lang="en-US" sz="1800" b="0" dirty="0" smtClean="0">
                          <a:effectLst/>
                        </a:rPr>
                        <a:t>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45 minutes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485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3340 </a:t>
                      </a:r>
                      <a:r>
                        <a:rPr lang="en-US" sz="1800" b="0" dirty="0" smtClean="0">
                          <a:effectLst/>
                        </a:rPr>
                        <a:t>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Hour Ahead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575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3403 </a:t>
                      </a:r>
                      <a:r>
                        <a:rPr lang="en-US" sz="1800" b="0" dirty="0" smtClean="0">
                          <a:effectLst/>
                        </a:rPr>
                        <a:t>MW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LO Make Whole Payments all days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48" y="761330"/>
            <a:ext cx="7998140" cy="58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LO: August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Blocky Load Curtailment, Other Generation, and Transmission penalty costs.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770913"/>
            <a:ext cx="9150889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LO: August 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LO: August 13,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Blocky Load Curtailment, Other Generation, and Transmission penalty costs.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770913"/>
            <a:ext cx="9150889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LO: August 13,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LO: </a:t>
            </a:r>
            <a:r>
              <a:rPr lang="en-US" dirty="0"/>
              <a:t>November </a:t>
            </a:r>
            <a:r>
              <a:rPr lang="en-US" dirty="0" smtClean="0"/>
              <a:t>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Blocky Load Curtailment, Other Generation, and Transmission penalty costs.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LO: </a:t>
            </a:r>
            <a:r>
              <a:rPr lang="en-US" dirty="0"/>
              <a:t>November </a:t>
            </a:r>
            <a:r>
              <a:rPr lang="en-US" dirty="0" smtClean="0"/>
              <a:t>11, 2015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LO: </a:t>
            </a:r>
            <a:r>
              <a:rPr lang="en-US" dirty="0"/>
              <a:t>November </a:t>
            </a:r>
            <a:r>
              <a:rPr lang="en-US" dirty="0" smtClean="0"/>
              <a:t>27, 2015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Blocky Load Curtailment, Other Generation, and Transmission penalty costs.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770913"/>
            <a:ext cx="9150889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LO: </a:t>
            </a:r>
            <a:r>
              <a:rPr lang="en-US" dirty="0"/>
              <a:t>November </a:t>
            </a:r>
            <a:r>
              <a:rPr lang="en-US" dirty="0" smtClean="0"/>
              <a:t>27, 2015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LO: March 27,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Blocky Load Curtailment, Other Generation, and Transmission penalty costs.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– MIRTM Study design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62000"/>
            <a:ext cx="8534400" cy="5105400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US" sz="2200" b="1" dirty="0" smtClean="0"/>
              <a:t>Changes to MIRTM inputs and outputs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Any resource that self committed at any point in the study period was treated as self committed in MIRTM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The list of committable </a:t>
            </a:r>
            <a:r>
              <a:rPr lang="en-US" sz="1800" dirty="0"/>
              <a:t>F</a:t>
            </a:r>
            <a:r>
              <a:rPr lang="en-US" sz="1800" dirty="0" smtClean="0"/>
              <a:t>ast </a:t>
            </a:r>
            <a:r>
              <a:rPr lang="en-US" sz="1800" dirty="0"/>
              <a:t>S</a:t>
            </a:r>
            <a:r>
              <a:rPr lang="en-US" sz="1800" dirty="0" smtClean="0"/>
              <a:t>tart (FS) resources was changed to include </a:t>
            </a:r>
            <a:r>
              <a:rPr lang="en-US" sz="1800" dirty="0"/>
              <a:t>only </a:t>
            </a:r>
            <a:r>
              <a:rPr lang="en-US" sz="1800" dirty="0" smtClean="0"/>
              <a:t>resources that either:</a:t>
            </a:r>
          </a:p>
          <a:p>
            <a:pPr lvl="3">
              <a:lnSpc>
                <a:spcPct val="150000"/>
              </a:lnSpc>
            </a:pPr>
            <a:r>
              <a:rPr lang="en-US" sz="1800" dirty="0" smtClean="0"/>
              <a:t>ran </a:t>
            </a:r>
            <a:r>
              <a:rPr lang="en-US" sz="1800" dirty="0"/>
              <a:t>in </a:t>
            </a:r>
            <a:r>
              <a:rPr lang="en-US" sz="1800" dirty="0" smtClean="0"/>
              <a:t>quick start </a:t>
            </a:r>
            <a:r>
              <a:rPr lang="en-US" sz="1800" dirty="0"/>
              <a:t>mode </a:t>
            </a:r>
            <a:r>
              <a:rPr lang="en-US" sz="1800" dirty="0" smtClean="0"/>
              <a:t>during Production SCED </a:t>
            </a:r>
            <a:r>
              <a:rPr lang="en-US" sz="1800" dirty="0"/>
              <a:t>study </a:t>
            </a:r>
            <a:r>
              <a:rPr lang="en-US" sz="1800" dirty="0" smtClean="0"/>
              <a:t>period; </a:t>
            </a:r>
            <a:r>
              <a:rPr lang="en-US" sz="1800" dirty="0"/>
              <a:t>or</a:t>
            </a:r>
          </a:p>
          <a:p>
            <a:pPr lvl="3">
              <a:lnSpc>
                <a:spcPct val="150000"/>
              </a:lnSpc>
            </a:pPr>
            <a:r>
              <a:rPr lang="en-US" sz="1800" dirty="0" smtClean="0"/>
              <a:t>had status of </a:t>
            </a:r>
            <a:r>
              <a:rPr lang="en-US" sz="1800" dirty="0"/>
              <a:t>OFF for the </a:t>
            </a:r>
            <a:r>
              <a:rPr lang="en-US" sz="1800" dirty="0" smtClean="0"/>
              <a:t>entire study period</a:t>
            </a:r>
          </a:p>
          <a:p>
            <a:pPr lvl="3">
              <a:lnSpc>
                <a:spcPct val="150000"/>
              </a:lnSpc>
            </a:pPr>
            <a:r>
              <a:rPr lang="en-US" sz="1800" dirty="0" smtClean="0"/>
              <a:t>List of MIRTM committable Resource reduced</a:t>
            </a:r>
            <a:endParaRPr lang="en-US" sz="1800" dirty="0"/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For each study day, run MIRTM with FS resources as committable (no load resources)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For each study day, run MIRTM with load resources as committable (no FS resources)</a:t>
            </a:r>
            <a:endParaRPr lang="en-US" sz="1800" dirty="0"/>
          </a:p>
          <a:p>
            <a:pPr lvl="2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LO: March 27,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</a:t>
            </a:r>
            <a:r>
              <a:rPr lang="en-US" dirty="0"/>
              <a:t>– MIRTM </a:t>
            </a:r>
            <a:r>
              <a:rPr lang="en-US" dirty="0" smtClean="0"/>
              <a:t>LO: July 25,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Total Production Costs are the sum of Blocky Load Curtailment, Other Generation, and Transmission penalty costs.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770913"/>
            <a:ext cx="9150889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Study Day – MIRTM LO: July 25, 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3" y="770913"/>
            <a:ext cx="9156986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– Build a story day by day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US" sz="2000" dirty="0" smtClean="0"/>
              <a:t>Committable FS Resources and Total MW for each study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46300"/>
              </p:ext>
            </p:extLst>
          </p:nvPr>
        </p:nvGraphicFramePr>
        <p:xfrm>
          <a:off x="1181100" y="1828800"/>
          <a:ext cx="6781800" cy="388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450"/>
                <a:gridCol w="1688297"/>
                <a:gridCol w="1716911"/>
                <a:gridCol w="1774142"/>
              </a:tblGrid>
              <a:tr h="336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Number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8/11/2015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17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552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956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8/13/2015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17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584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956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11/11/2015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535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768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11/27/2015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934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1592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3/27/2016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26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943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1541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1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7/25/2016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23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905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1400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stCxn id="21" idx="2"/>
            <a:endCxn id="23" idx="0"/>
          </p:cNvCxnSpPr>
          <p:nvPr/>
        </p:nvCxnSpPr>
        <p:spPr>
          <a:xfrm>
            <a:off x="4054656" y="3332190"/>
            <a:ext cx="0" cy="6070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3PO vs. </a:t>
            </a:r>
            <a:r>
              <a:rPr lang="en-US" dirty="0"/>
              <a:t>S</a:t>
            </a:r>
            <a:r>
              <a:rPr lang="en-US" dirty="0" smtClean="0"/>
              <a:t>SCED Study design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418345"/>
            <a:ext cx="1920240" cy="64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Start (FS)</a:t>
            </a:r>
          </a:p>
          <a:p>
            <a:pPr algn="ctr"/>
            <a:r>
              <a:rPr lang="en-US" dirty="0" smtClean="0"/>
              <a:t>Start 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325" y="79766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MIRTM Three Part Offer (3PO)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7897" y="80235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SCED 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80235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SSCED 2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33400" y="2065308"/>
            <a:ext cx="1920240" cy="64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Start </a:t>
            </a:r>
          </a:p>
          <a:p>
            <a:pPr algn="ctr"/>
            <a:r>
              <a:rPr lang="en-US" dirty="0" smtClean="0"/>
              <a:t>Min Gen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" y="2695063"/>
            <a:ext cx="1920240" cy="64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Start</a:t>
            </a:r>
          </a:p>
          <a:p>
            <a:pPr algn="ctr"/>
            <a:r>
              <a:rPr lang="en-US" dirty="0" smtClean="0"/>
              <a:t>EOC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03096" y="1411950"/>
            <a:ext cx="210312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Run a:</a:t>
            </a:r>
          </a:p>
          <a:p>
            <a:pPr algn="ctr"/>
            <a:r>
              <a:rPr lang="en-US" sz="1600" dirty="0" smtClean="0"/>
              <a:t>EOC = MOC</a:t>
            </a:r>
          </a:p>
          <a:p>
            <a:pPr algn="ctr"/>
            <a:r>
              <a:rPr lang="en-US" sz="1600" dirty="0" smtClean="0"/>
              <a:t>(SU/ME Amortized over 2+ hours)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Set FS LSL = 0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003096" y="3939193"/>
            <a:ext cx="210312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b: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F</a:t>
            </a:r>
            <a:r>
              <a:rPr lang="en-US" dirty="0" smtClean="0"/>
              <a:t>S BP </a:t>
            </a:r>
            <a:r>
              <a:rPr lang="en-US" dirty="0"/>
              <a:t>&gt; </a:t>
            </a:r>
            <a:r>
              <a:rPr lang="en-US" dirty="0" smtClean="0"/>
              <a:t>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Set LSL = Actual LSL</a:t>
            </a:r>
          </a:p>
        </p:txBody>
      </p:sp>
      <p:cxnSp>
        <p:nvCxnSpPr>
          <p:cNvPr id="26" name="Straight Arrow Connector 25"/>
          <p:cNvCxnSpPr>
            <a:stCxn id="28" idx="2"/>
            <a:endCxn id="29" idx="0"/>
          </p:cNvCxnSpPr>
          <p:nvPr/>
        </p:nvCxnSpPr>
        <p:spPr>
          <a:xfrm>
            <a:off x="6794909" y="3332189"/>
            <a:ext cx="8903" cy="607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43349" y="1411949"/>
            <a:ext cx="210312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Run a:</a:t>
            </a:r>
          </a:p>
          <a:p>
            <a:pPr algn="ctr"/>
            <a:r>
              <a:rPr lang="en-US" sz="1600" dirty="0" smtClean="0"/>
              <a:t>EOC = MOC</a:t>
            </a:r>
          </a:p>
          <a:p>
            <a:pPr algn="ctr"/>
            <a:r>
              <a:rPr lang="en-US" sz="1600" dirty="0"/>
              <a:t>(SU/ME Amortized </a:t>
            </a:r>
            <a:r>
              <a:rPr lang="en-US" sz="1600" dirty="0" smtClean="0"/>
              <a:t>over 15 min.)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Set LSL = 0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5752252" y="3939193"/>
            <a:ext cx="210312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b</a:t>
            </a:r>
            <a:r>
              <a:rPr lang="en-US" dirty="0" smtClean="0"/>
              <a:t>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For </a:t>
            </a:r>
            <a:r>
              <a:rPr lang="en-US" dirty="0" smtClean="0"/>
              <a:t>FS BP </a:t>
            </a:r>
            <a:r>
              <a:rPr lang="en-US" dirty="0"/>
              <a:t>&gt; </a:t>
            </a:r>
            <a:r>
              <a:rPr lang="en-US" dirty="0" smtClean="0"/>
              <a:t>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Set LSL = Actual LSL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62200" y="6248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Note: A SSCED 3b run was also done using Production EOCs. The comparison graphs are made available for review but are not included in comparison slides.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02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3PO vs. SSCED Study design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055429" cy="4453731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1600" dirty="0" smtClean="0"/>
              <a:t>Changes to SSCED inputs, design, and outputs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Using the same</a:t>
            </a:r>
            <a:r>
              <a:rPr lang="en-US" sz="1600" dirty="0"/>
              <a:t> approved verifiable </a:t>
            </a:r>
            <a:r>
              <a:rPr lang="en-US" sz="1600" dirty="0" smtClean="0"/>
              <a:t>costs as the MIRTM 3PO, single part Energy Offer Curves were created two ways: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RUN 1: The </a:t>
            </a:r>
            <a:r>
              <a:rPr lang="en-US" sz="1600" dirty="0"/>
              <a:t>Start Up/ Min Energy component </a:t>
            </a:r>
            <a:r>
              <a:rPr lang="en-US" sz="1600" dirty="0" smtClean="0"/>
              <a:t>is amortized in the production Mitigated </a:t>
            </a:r>
            <a:r>
              <a:rPr lang="en-US" sz="1600" dirty="0"/>
              <a:t>Offer Cap </a:t>
            </a:r>
            <a:r>
              <a:rPr lang="en-US" sz="1600" dirty="0" smtClean="0"/>
              <a:t>over a minimum of 2 hour recovery time</a:t>
            </a:r>
            <a:endParaRPr lang="en-US" sz="1600" dirty="0"/>
          </a:p>
          <a:p>
            <a:pPr lvl="2">
              <a:lnSpc>
                <a:spcPct val="150000"/>
              </a:lnSpc>
            </a:pPr>
            <a:r>
              <a:rPr lang="en-US" sz="1600" dirty="0"/>
              <a:t>RUN </a:t>
            </a:r>
            <a:r>
              <a:rPr lang="en-US" sz="1600" dirty="0" smtClean="0"/>
              <a:t>2: The </a:t>
            </a:r>
            <a:r>
              <a:rPr lang="en-US" sz="1600" dirty="0"/>
              <a:t>same as </a:t>
            </a:r>
            <a:r>
              <a:rPr lang="en-US" sz="1600" dirty="0" smtClean="0"/>
              <a:t>above but </a:t>
            </a:r>
            <a:r>
              <a:rPr lang="en-US" sz="1600" dirty="0"/>
              <a:t>amortized </a:t>
            </a:r>
            <a:r>
              <a:rPr lang="en-US" sz="1600" dirty="0" smtClean="0"/>
              <a:t>over </a:t>
            </a:r>
            <a:r>
              <a:rPr lang="en-US" sz="1600" dirty="0"/>
              <a:t>a 15 minute recovery </a:t>
            </a:r>
            <a:r>
              <a:rPr lang="en-US" sz="1600" dirty="0" smtClean="0"/>
              <a:t>time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1600" dirty="0"/>
              <a:t>For </a:t>
            </a:r>
            <a:r>
              <a:rPr lang="en-US" sz="1600" dirty="0" smtClean="0"/>
              <a:t>both RUN 1 &amp; 2</a:t>
            </a:r>
            <a:r>
              <a:rPr lang="en-US" sz="1600" dirty="0"/>
              <a:t> in order for SSCED to </a:t>
            </a:r>
            <a:r>
              <a:rPr lang="en-US" sz="1600" dirty="0" smtClean="0"/>
              <a:t>simulate treatment of current SCED for any Fast Start (FS) online resource : 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Run </a:t>
            </a:r>
            <a:r>
              <a:rPr lang="en-US" sz="1600" dirty="0"/>
              <a:t>an </a:t>
            </a:r>
            <a:r>
              <a:rPr lang="en-US" sz="1600" dirty="0" smtClean="0"/>
              <a:t>“a” </a:t>
            </a:r>
            <a:r>
              <a:rPr lang="en-US" sz="1600" dirty="0"/>
              <a:t>run where </a:t>
            </a:r>
            <a:r>
              <a:rPr lang="en-US" sz="1600" dirty="0" smtClean="0"/>
              <a:t>all committable FS resources are “ON” </a:t>
            </a:r>
            <a:r>
              <a:rPr lang="en-US" sz="1600" dirty="0"/>
              <a:t>with LSL = </a:t>
            </a:r>
            <a:r>
              <a:rPr lang="en-US" sz="1600" dirty="0" smtClean="0"/>
              <a:t>0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RUN a “b” run where, for each five minute interval, if the FS resources in the a run with BP &gt; 0 set LSL = actual LSL and status “ON”, else set status “OFF”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Compare both 1b and 2b runs to MIRTM run in order to get a “range” of outcomes</a:t>
            </a:r>
            <a:endParaRPr lang="en-US" sz="2000" dirty="0" smtClean="0"/>
          </a:p>
          <a:p>
            <a:pPr lvl="2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Load Only vs. Seq. SCED Study design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2514600"/>
            <a:ext cx="2293257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366 MW of Committable Loads</a:t>
            </a:r>
          </a:p>
          <a:p>
            <a:pPr algn="ctr"/>
            <a:r>
              <a:rPr lang="en-US" dirty="0" smtClean="0"/>
              <a:t>FS treated same as Production SCED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1295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MIRTM Loads Only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13249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Sequential SCED 4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4343400" y="2514600"/>
            <a:ext cx="3657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Resources not included in SSCED;</a:t>
            </a:r>
          </a:p>
          <a:p>
            <a:pPr algn="ctr"/>
            <a:r>
              <a:rPr lang="en-US" dirty="0" smtClean="0"/>
              <a:t>However, 366 MW added to ORDC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MIRTM Load Only vs. SSCED Study design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914400"/>
            <a:ext cx="8153400" cy="4453731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endParaRPr lang="en-US" sz="1400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dirty="0" smtClean="0"/>
              <a:t>A separate SSCED (RUN 4) run was done to compare with the MIRTM Load only case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The Load Resources were not modeled in SSCED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366 MW of additional Load Resources capacity </a:t>
            </a:r>
            <a:r>
              <a:rPr lang="en-US" sz="1800" dirty="0" smtClean="0"/>
              <a:t>was added to the </a:t>
            </a:r>
            <a:r>
              <a:rPr lang="en-US" sz="1800" dirty="0"/>
              <a:t>ORDC calculation for </a:t>
            </a:r>
            <a:r>
              <a:rPr lang="en-US" sz="1800" dirty="0" smtClean="0"/>
              <a:t>SSCED to align with MIRTM Load only run </a:t>
            </a:r>
          </a:p>
          <a:p>
            <a:pPr lvl="3">
              <a:lnSpc>
                <a:spcPct val="150000"/>
              </a:lnSpc>
            </a:pPr>
            <a:endParaRPr lang="en-US" sz="1400" dirty="0"/>
          </a:p>
          <a:p>
            <a:pPr lvl="2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18049</TotalTime>
  <Words>1545</Words>
  <Application>Microsoft Office PowerPoint</Application>
  <PresentationFormat>On-screen Show (4:3)</PresentationFormat>
  <Paragraphs>301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1_Custom Design</vt:lpstr>
      <vt:lpstr>Office Theme</vt:lpstr>
      <vt:lpstr>PowerPoint Presentation</vt:lpstr>
      <vt:lpstr>Today’s Agenda</vt:lpstr>
      <vt:lpstr>MIRTM – Different commitment horizons</vt:lpstr>
      <vt:lpstr>MIRTM – MIRTM Study design</vt:lpstr>
      <vt:lpstr>MIRTM – Build a story day by day</vt:lpstr>
      <vt:lpstr>MIRTM 3PO vs. SSCED Study design</vt:lpstr>
      <vt:lpstr>MIRTM 3PO vs. SSCED Study design</vt:lpstr>
      <vt:lpstr>MIRTM Load Only vs. Seq. SCED Study design</vt:lpstr>
      <vt:lpstr>MIRTM Load Only vs. SSCED Study design</vt:lpstr>
      <vt:lpstr>MIRTM – build a story day by day</vt:lpstr>
      <vt:lpstr>MIRTM – Day by day</vt:lpstr>
      <vt:lpstr>MIRTM 3PO Production Cost for all days</vt:lpstr>
      <vt:lpstr>MIRTM 3PO Average Prices for all days</vt:lpstr>
      <vt:lpstr>MIRTM 3PO Make Whole Payments for all days</vt:lpstr>
      <vt:lpstr>Study Day – MIRTM 3PO: August 11, 2015</vt:lpstr>
      <vt:lpstr>Study Day – MIRTM 3PO: August 11, 2015</vt:lpstr>
      <vt:lpstr>Study Day – MIRTM 3PO: August 13, 2015</vt:lpstr>
      <vt:lpstr>Study Day – MIRTM 3PO: August 13, 2015</vt:lpstr>
      <vt:lpstr>Study Day – MIRTM 3PO: November 11, 2015</vt:lpstr>
      <vt:lpstr>Study Day – MIRTM 3PO: November 11, 2015</vt:lpstr>
      <vt:lpstr>Study Day – MIRTM 3PO: November 27, 2015</vt:lpstr>
      <vt:lpstr>Study Day – MIRTM 3PO: November 27, 2015</vt:lpstr>
      <vt:lpstr>Study Day – MIRTM 3PO: March 27, 2016</vt:lpstr>
      <vt:lpstr>Study Day – MIRTM 3PO: March 27, 2016</vt:lpstr>
      <vt:lpstr>Study Day – MIRTM 3PO: July 25, 2016</vt:lpstr>
      <vt:lpstr>Study Day – MIRTM 3PO: July 25, 2016</vt:lpstr>
      <vt:lpstr>MIRTM – day by day</vt:lpstr>
      <vt:lpstr>MIRTM LO Production Costs all days</vt:lpstr>
      <vt:lpstr>MIRTM LO Average Prices all days</vt:lpstr>
      <vt:lpstr>MIRTM LO Make Whole Payments all days</vt:lpstr>
      <vt:lpstr>Study Day – MIRTM LO: August 11, 2015</vt:lpstr>
      <vt:lpstr>Study Day – MIRTM LO: August 11, 2015</vt:lpstr>
      <vt:lpstr>Study Day – MIRTM LO: August 13, 2015</vt:lpstr>
      <vt:lpstr>Study Day – MIRTM LO: August 13, 2015</vt:lpstr>
      <vt:lpstr>Study Day – MIRTM LO: November 11, 2015</vt:lpstr>
      <vt:lpstr>Study Day – MIRTM LO: November 11, 2015</vt:lpstr>
      <vt:lpstr>Study Day – MIRTM LO: November 27, 2015</vt:lpstr>
      <vt:lpstr>Study Day – MIRTM LO: November 27, 2015</vt:lpstr>
      <vt:lpstr>Study Day – MIRTM LO: March 27, 2016</vt:lpstr>
      <vt:lpstr>Study Day – MIRTM LO: March 27, 2016</vt:lpstr>
      <vt:lpstr>Study Day – MIRTM LO: July 25, 2016</vt:lpstr>
      <vt:lpstr>Study Day – MIRTM LO: July 25, 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Shaw, Pamela</cp:lastModifiedBy>
  <cp:revision>520</cp:revision>
  <cp:lastPrinted>2016-01-21T20:53:15Z</cp:lastPrinted>
  <dcterms:created xsi:type="dcterms:W3CDTF">2016-01-21T15:20:31Z</dcterms:created>
  <dcterms:modified xsi:type="dcterms:W3CDTF">2017-01-03T19:09:10Z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