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60" r:id="rId4"/>
    <p:sldId id="262" r:id="rId5"/>
    <p:sldId id="261" r:id="rId6"/>
    <p:sldId id="264" r:id="rId7"/>
    <p:sldId id="259"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2098" y="-5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1568B-5DA3-4B11-86A2-B350F980F904}" type="datetimeFigureOut">
              <a:rPr lang="en-US" smtClean="0"/>
              <a:t>12/2/2016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70B8-C1E9-42C8-8C32-757BAA47EF38}" type="slidenum">
              <a:rPr lang="en-US" smtClean="0"/>
              <a:t>‹#›</a:t>
            </a:fld>
            <a:endParaRPr lang="en-US"/>
          </a:p>
        </p:txBody>
      </p:sp>
    </p:spTree>
    <p:extLst>
      <p:ext uri="{BB962C8B-B14F-4D97-AF65-F5344CB8AC3E}">
        <p14:creationId xmlns:p14="http://schemas.microsoft.com/office/powerpoint/2010/main" val="2791329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FEBA9C-394B-4B9F-A3FF-638CD91567B0}" type="datetimeFigureOut">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37751-7456-43DB-9146-BAE58EEC1228}" type="slidenum">
              <a:rPr lang="en-US" smtClean="0"/>
              <a:t>‹#›</a:t>
            </a:fld>
            <a:endParaRPr lang="en-US"/>
          </a:p>
        </p:txBody>
      </p:sp>
    </p:spTree>
    <p:extLst>
      <p:ext uri="{BB962C8B-B14F-4D97-AF65-F5344CB8AC3E}">
        <p14:creationId xmlns:p14="http://schemas.microsoft.com/office/powerpoint/2010/main" val="633770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FEBA9C-394B-4B9F-A3FF-638CD91567B0}" type="datetimeFigureOut">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37751-7456-43DB-9146-BAE58EEC1228}" type="slidenum">
              <a:rPr lang="en-US" smtClean="0"/>
              <a:t>‹#›</a:t>
            </a:fld>
            <a:endParaRPr lang="en-US"/>
          </a:p>
        </p:txBody>
      </p:sp>
    </p:spTree>
    <p:extLst>
      <p:ext uri="{BB962C8B-B14F-4D97-AF65-F5344CB8AC3E}">
        <p14:creationId xmlns:p14="http://schemas.microsoft.com/office/powerpoint/2010/main" val="2971626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FEBA9C-394B-4B9F-A3FF-638CD91567B0}" type="datetimeFigureOut">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37751-7456-43DB-9146-BAE58EEC1228}" type="slidenum">
              <a:rPr lang="en-US" smtClean="0"/>
              <a:t>‹#›</a:t>
            </a:fld>
            <a:endParaRPr lang="en-US"/>
          </a:p>
        </p:txBody>
      </p:sp>
    </p:spTree>
    <p:extLst>
      <p:ext uri="{BB962C8B-B14F-4D97-AF65-F5344CB8AC3E}">
        <p14:creationId xmlns:p14="http://schemas.microsoft.com/office/powerpoint/2010/main" val="470681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FEBA9C-394B-4B9F-A3FF-638CD91567B0}" type="datetimeFigureOut">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37751-7456-43DB-9146-BAE58EEC1228}" type="slidenum">
              <a:rPr lang="en-US" smtClean="0"/>
              <a:t>‹#›</a:t>
            </a:fld>
            <a:endParaRPr lang="en-US"/>
          </a:p>
        </p:txBody>
      </p:sp>
    </p:spTree>
    <p:extLst>
      <p:ext uri="{BB962C8B-B14F-4D97-AF65-F5344CB8AC3E}">
        <p14:creationId xmlns:p14="http://schemas.microsoft.com/office/powerpoint/2010/main" val="147199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FEBA9C-394B-4B9F-A3FF-638CD91567B0}" type="datetimeFigureOut">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37751-7456-43DB-9146-BAE58EEC1228}" type="slidenum">
              <a:rPr lang="en-US" smtClean="0"/>
              <a:t>‹#›</a:t>
            </a:fld>
            <a:endParaRPr lang="en-US"/>
          </a:p>
        </p:txBody>
      </p:sp>
    </p:spTree>
    <p:extLst>
      <p:ext uri="{BB962C8B-B14F-4D97-AF65-F5344CB8AC3E}">
        <p14:creationId xmlns:p14="http://schemas.microsoft.com/office/powerpoint/2010/main" val="163288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FEBA9C-394B-4B9F-A3FF-638CD91567B0}" type="datetimeFigureOut">
              <a:rPr lang="en-US" smtClean="0"/>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37751-7456-43DB-9146-BAE58EEC1228}" type="slidenum">
              <a:rPr lang="en-US" smtClean="0"/>
              <a:t>‹#›</a:t>
            </a:fld>
            <a:endParaRPr lang="en-US"/>
          </a:p>
        </p:txBody>
      </p:sp>
    </p:spTree>
    <p:extLst>
      <p:ext uri="{BB962C8B-B14F-4D97-AF65-F5344CB8AC3E}">
        <p14:creationId xmlns:p14="http://schemas.microsoft.com/office/powerpoint/2010/main" val="162074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FEBA9C-394B-4B9F-A3FF-638CD91567B0}" type="datetimeFigureOut">
              <a:rPr lang="en-US" smtClean="0"/>
              <a:t>12/2/2016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337751-7456-43DB-9146-BAE58EEC1228}" type="slidenum">
              <a:rPr lang="en-US" smtClean="0"/>
              <a:t>‹#›</a:t>
            </a:fld>
            <a:endParaRPr lang="en-US"/>
          </a:p>
        </p:txBody>
      </p:sp>
    </p:spTree>
    <p:extLst>
      <p:ext uri="{BB962C8B-B14F-4D97-AF65-F5344CB8AC3E}">
        <p14:creationId xmlns:p14="http://schemas.microsoft.com/office/powerpoint/2010/main" val="672528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FEBA9C-394B-4B9F-A3FF-638CD91567B0}" type="datetimeFigureOut">
              <a:rPr lang="en-US" smtClean="0"/>
              <a:t>12/2/2016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337751-7456-43DB-9146-BAE58EEC1228}" type="slidenum">
              <a:rPr lang="en-US" smtClean="0"/>
              <a:t>‹#›</a:t>
            </a:fld>
            <a:endParaRPr lang="en-US"/>
          </a:p>
        </p:txBody>
      </p:sp>
    </p:spTree>
    <p:extLst>
      <p:ext uri="{BB962C8B-B14F-4D97-AF65-F5344CB8AC3E}">
        <p14:creationId xmlns:p14="http://schemas.microsoft.com/office/powerpoint/2010/main" val="1604464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EBA9C-394B-4B9F-A3FF-638CD91567B0}" type="datetimeFigureOut">
              <a:rPr lang="en-US" smtClean="0"/>
              <a:t>12/2/2016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337751-7456-43DB-9146-BAE58EEC1228}" type="slidenum">
              <a:rPr lang="en-US" smtClean="0"/>
              <a:t>‹#›</a:t>
            </a:fld>
            <a:endParaRPr lang="en-US"/>
          </a:p>
        </p:txBody>
      </p:sp>
    </p:spTree>
    <p:extLst>
      <p:ext uri="{BB962C8B-B14F-4D97-AF65-F5344CB8AC3E}">
        <p14:creationId xmlns:p14="http://schemas.microsoft.com/office/powerpoint/2010/main" val="3790767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FEBA9C-394B-4B9F-A3FF-638CD91567B0}" type="datetimeFigureOut">
              <a:rPr lang="en-US" smtClean="0"/>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37751-7456-43DB-9146-BAE58EEC1228}" type="slidenum">
              <a:rPr lang="en-US" smtClean="0"/>
              <a:t>‹#›</a:t>
            </a:fld>
            <a:endParaRPr lang="en-US"/>
          </a:p>
        </p:txBody>
      </p:sp>
    </p:spTree>
    <p:extLst>
      <p:ext uri="{BB962C8B-B14F-4D97-AF65-F5344CB8AC3E}">
        <p14:creationId xmlns:p14="http://schemas.microsoft.com/office/powerpoint/2010/main" val="339350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FEBA9C-394B-4B9F-A3FF-638CD91567B0}" type="datetimeFigureOut">
              <a:rPr lang="en-US" smtClean="0"/>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37751-7456-43DB-9146-BAE58EEC1228}" type="slidenum">
              <a:rPr lang="en-US" smtClean="0"/>
              <a:t>‹#›</a:t>
            </a:fld>
            <a:endParaRPr lang="en-US"/>
          </a:p>
        </p:txBody>
      </p:sp>
    </p:spTree>
    <p:extLst>
      <p:ext uri="{BB962C8B-B14F-4D97-AF65-F5344CB8AC3E}">
        <p14:creationId xmlns:p14="http://schemas.microsoft.com/office/powerpoint/2010/main" val="415685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33CC"/>
            </a:gs>
            <a:gs pos="38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FEBA9C-394B-4B9F-A3FF-638CD91567B0}" type="datetimeFigureOut">
              <a:rPr lang="en-US" smtClean="0"/>
              <a:t>12/2/2016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37751-7456-43DB-9146-BAE58EEC1228}" type="slidenum">
              <a:rPr lang="en-US" smtClean="0"/>
              <a:t>‹#›</a:t>
            </a:fld>
            <a:endParaRPr lang="en-US"/>
          </a:p>
        </p:txBody>
      </p:sp>
    </p:spTree>
    <p:extLst>
      <p:ext uri="{BB962C8B-B14F-4D97-AF65-F5344CB8AC3E}">
        <p14:creationId xmlns:p14="http://schemas.microsoft.com/office/powerpoint/2010/main" val="256792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 to RMS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January 10, </a:t>
            </a:r>
            <a:r>
              <a:rPr lang="en-US" dirty="0" smtClean="0">
                <a:solidFill>
                  <a:schemeClr val="tx1"/>
                </a:solidFill>
              </a:rPr>
              <a:t>2017</a:t>
            </a:r>
            <a:endParaRPr lang="en-US" dirty="0">
              <a:solidFill>
                <a:schemeClr val="tx1"/>
              </a:solidFill>
            </a:endParaRPr>
          </a:p>
        </p:txBody>
      </p:sp>
      <p:grpSp>
        <p:nvGrpSpPr>
          <p:cNvPr id="5" name="Group 4"/>
          <p:cNvGrpSpPr/>
          <p:nvPr/>
        </p:nvGrpSpPr>
        <p:grpSpPr>
          <a:xfrm>
            <a:off x="304800" y="228600"/>
            <a:ext cx="1303020" cy="1524000"/>
            <a:chOff x="304800" y="228600"/>
            <a:chExt cx="1303020" cy="1524000"/>
          </a:xfrm>
        </p:grpSpPr>
        <p:pic>
          <p:nvPicPr>
            <p:cNvPr id="1029" name="Picture 5" descr="C:\Users\UA2525\AppData\Local\Microsoft\Windows\Temporary Internet Files\Content.IE5\33KRKYVU\texa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1303020" cy="1524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73901" y="838200"/>
              <a:ext cx="609600" cy="646331"/>
            </a:xfrm>
            <a:prstGeom prst="rect">
              <a:avLst/>
            </a:prstGeom>
            <a:noFill/>
          </p:spPr>
          <p:txBody>
            <a:bodyPr wrap="square" rtlCol="0">
              <a:spAutoFit/>
            </a:bodyPr>
            <a:lstStyle/>
            <a:p>
              <a:r>
                <a:rPr lang="en-US" dirty="0" smtClean="0"/>
                <a:t>TX SET</a:t>
              </a:r>
              <a:endParaRPr lang="en-US" dirty="0"/>
            </a:p>
          </p:txBody>
        </p:sp>
      </p:grpSp>
    </p:spTree>
    <p:extLst>
      <p:ext uri="{BB962C8B-B14F-4D97-AF65-F5344CB8AC3E}">
        <p14:creationId xmlns:p14="http://schemas.microsoft.com/office/powerpoint/2010/main" val="1158743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81000" y="196723"/>
            <a:ext cx="8510588" cy="762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b="1" dirty="0" smtClean="0"/>
              <a:t>November 30, 2016 Meeting</a:t>
            </a:r>
            <a:endParaRPr lang="en-US" sz="4800" b="1" dirty="0" smtClean="0"/>
          </a:p>
        </p:txBody>
      </p:sp>
      <p:sp>
        <p:nvSpPr>
          <p:cNvPr id="4" name="Rectangle 3"/>
          <p:cNvSpPr txBox="1">
            <a:spLocks noChangeArrowheads="1"/>
          </p:cNvSpPr>
          <p:nvPr/>
        </p:nvSpPr>
        <p:spPr>
          <a:xfrm>
            <a:off x="405882" y="841375"/>
            <a:ext cx="8540750" cy="60166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2" indent="-342900">
              <a:defRPr/>
            </a:pPr>
            <a:r>
              <a:rPr lang="en-US" dirty="0" smtClean="0"/>
              <a:t>Flight Update from ERCOT</a:t>
            </a:r>
          </a:p>
          <a:p>
            <a:pPr marL="800100" lvl="3" indent="-342900">
              <a:defRPr/>
            </a:pPr>
            <a:r>
              <a:rPr lang="en-US" dirty="0" smtClean="0"/>
              <a:t>IBANK01 and 02 language update</a:t>
            </a:r>
            <a:endParaRPr lang="en-US" dirty="0" smtClean="0"/>
          </a:p>
          <a:p>
            <a:pPr marL="342900" lvl="2" indent="-342900">
              <a:defRPr/>
            </a:pPr>
            <a:r>
              <a:rPr lang="en-US" dirty="0"/>
              <a:t>Draft RMGRR, Elimination of TDSP Requirement to Maintain a Secure List, by REP DUNS, of All ESI IDs with Switch </a:t>
            </a:r>
            <a:r>
              <a:rPr lang="en-US" dirty="0" smtClean="0"/>
              <a:t>Holds</a:t>
            </a:r>
          </a:p>
          <a:p>
            <a:pPr marL="342900" lvl="2" indent="-342900">
              <a:defRPr/>
            </a:pPr>
            <a:r>
              <a:rPr lang="en-US" dirty="0" smtClean="0"/>
              <a:t>NPRR796</a:t>
            </a:r>
            <a:r>
              <a:rPr lang="en-US" dirty="0"/>
              <a:t>, Extended Character Set Clean </a:t>
            </a:r>
            <a:r>
              <a:rPr lang="en-US" dirty="0" smtClean="0"/>
              <a:t>Up</a:t>
            </a:r>
          </a:p>
          <a:p>
            <a:pPr marL="342900" lvl="2" indent="-342900">
              <a:defRPr/>
            </a:pPr>
            <a:r>
              <a:rPr lang="en-US" dirty="0"/>
              <a:t>Issue 2016-I141, Allow for cancel and date change requests to be processed at ERCOT and TDUs within the </a:t>
            </a:r>
            <a:r>
              <a:rPr lang="en-US" dirty="0" smtClean="0"/>
              <a:t>1 day </a:t>
            </a:r>
            <a:r>
              <a:rPr lang="en-US" dirty="0"/>
              <a:t>window time frame without being </a:t>
            </a:r>
            <a:r>
              <a:rPr lang="en-US" dirty="0" smtClean="0"/>
              <a:t>rejected</a:t>
            </a:r>
          </a:p>
          <a:p>
            <a:pPr marL="342900" lvl="2" indent="-342900">
              <a:defRPr/>
            </a:pPr>
            <a:r>
              <a:rPr lang="en-US" dirty="0" smtClean="0"/>
              <a:t>New Entrant Documents</a:t>
            </a:r>
          </a:p>
          <a:p>
            <a:pPr marL="800100" lvl="3" indent="-342900">
              <a:defRPr/>
            </a:pPr>
            <a:r>
              <a:rPr lang="en-US" dirty="0" smtClean="0"/>
              <a:t>Opt In Check List</a:t>
            </a:r>
          </a:p>
          <a:p>
            <a:pPr marL="800100" lvl="3" indent="-342900">
              <a:defRPr/>
            </a:pPr>
            <a:r>
              <a:rPr lang="en-US" dirty="0" smtClean="0"/>
              <a:t>Draft RMGRR, Add Mass Customer List (MCL) to Appendices </a:t>
            </a:r>
            <a:r>
              <a:rPr lang="en-US" dirty="0"/>
              <a:t> </a:t>
            </a:r>
            <a:r>
              <a:rPr lang="en-US" dirty="0" smtClean="0"/>
              <a:t>in Retail Market Guide</a:t>
            </a:r>
          </a:p>
          <a:p>
            <a:pPr marL="342900" lvl="2" indent="-342900">
              <a:defRPr/>
            </a:pPr>
            <a:r>
              <a:rPr lang="en-US" dirty="0" smtClean="0"/>
              <a:t>Market Continuity Workshop Discussions</a:t>
            </a:r>
            <a:r>
              <a:rPr lang="en-US" dirty="0"/>
              <a:t>	</a:t>
            </a:r>
            <a:endParaRPr lang="en-US" dirty="0" smtClean="0"/>
          </a:p>
          <a:p>
            <a:pPr marL="342900" lvl="2" indent="-342900">
              <a:buClr>
                <a:schemeClr val="bg1"/>
              </a:buClr>
              <a:defRPr/>
            </a:pPr>
            <a:endParaRPr lang="en-US" sz="2800" b="1" dirty="0" smtClean="0"/>
          </a:p>
          <a:p>
            <a:pPr marL="342900" lvl="2" indent="-342900">
              <a:buClr>
                <a:schemeClr val="bg1"/>
              </a:buClr>
              <a:defRPr/>
            </a:pPr>
            <a:endParaRPr lang="en-US" sz="800" b="1" dirty="0" smtClean="0"/>
          </a:p>
          <a:p>
            <a:pPr marL="342900" lvl="2" indent="-342900">
              <a:buClr>
                <a:schemeClr val="bg1"/>
              </a:buClr>
              <a:defRPr/>
            </a:pPr>
            <a:endParaRPr lang="en-US" sz="800" b="1" dirty="0" smtClean="0"/>
          </a:p>
          <a:p>
            <a:pPr marL="342900" lvl="2" indent="-342900">
              <a:defRPr/>
            </a:pPr>
            <a:endParaRPr lang="en-US" sz="2800" b="1" dirty="0" smtClean="0"/>
          </a:p>
          <a:p>
            <a:pPr lvl="2">
              <a:defRPr/>
            </a:pPr>
            <a:endParaRPr lang="en-US" b="1" dirty="0" smtClean="0"/>
          </a:p>
          <a:p>
            <a:pPr>
              <a:defRPr/>
            </a:pPr>
            <a:endParaRPr lang="en-US" sz="800" b="1" dirty="0" smtClean="0"/>
          </a:p>
          <a:p>
            <a:pPr>
              <a:buFont typeface="Agency FB" pitchFamily="34" charset="0"/>
              <a:buNone/>
              <a:defRPr/>
            </a:pPr>
            <a:endParaRPr lang="en-US" b="1" dirty="0" smtClean="0"/>
          </a:p>
          <a:p>
            <a:pPr>
              <a:defRPr/>
            </a:pPr>
            <a:endParaRPr lang="en-US" sz="2000" b="1" dirty="0" smtClean="0"/>
          </a:p>
          <a:p>
            <a:pPr>
              <a:defRPr/>
            </a:pPr>
            <a:endParaRPr lang="en-US" b="1" dirty="0" smtClean="0"/>
          </a:p>
          <a:p>
            <a:pPr>
              <a:buFont typeface="Agency FB" pitchFamily="34" charset="0"/>
              <a:buNone/>
              <a:defRPr/>
            </a:pPr>
            <a:endParaRPr lang="en-US" b="1" dirty="0" smtClean="0"/>
          </a:p>
          <a:p>
            <a:pPr>
              <a:buFont typeface="Agency FB" pitchFamily="34" charset="0"/>
              <a:buNone/>
              <a:defRPr/>
            </a:pPr>
            <a:endParaRPr lang="en-US" b="1" dirty="0" smtClean="0"/>
          </a:p>
          <a:p>
            <a:pPr>
              <a:buFont typeface="Agency FB" pitchFamily="34" charset="0"/>
              <a:buNone/>
              <a:defRPr/>
            </a:pPr>
            <a:endParaRPr lang="en-US" b="1" dirty="0" smtClean="0"/>
          </a:p>
          <a:p>
            <a:pPr>
              <a:defRPr/>
            </a:pPr>
            <a:endParaRPr lang="en-US" b="1" dirty="0" smtClean="0"/>
          </a:p>
          <a:p>
            <a:pPr lvl="1">
              <a:buFont typeface="Arial" pitchFamily="34" charset="0"/>
              <a:buChar char="•"/>
              <a:defRPr/>
            </a:pPr>
            <a:endParaRPr lang="en-US" b="1" dirty="0" smtClean="0"/>
          </a:p>
          <a:p>
            <a:pPr>
              <a:buFont typeface="Agency FB" pitchFamily="34" charset="0"/>
              <a:buNone/>
              <a:defRPr/>
            </a:pPr>
            <a:endParaRPr lang="en-US" b="1" dirty="0" smtClean="0"/>
          </a:p>
          <a:p>
            <a:pPr lvl="1">
              <a:defRPr/>
            </a:pPr>
            <a:endParaRPr lang="en-US" sz="3200" b="1" dirty="0" smtClean="0"/>
          </a:p>
          <a:p>
            <a:pPr>
              <a:defRPr/>
            </a:pPr>
            <a:endParaRPr lang="en-US" sz="2800" dirty="0" smtClean="0">
              <a:latin typeface="Arial" charset="0"/>
            </a:endParaRPr>
          </a:p>
        </p:txBody>
      </p:sp>
    </p:spTree>
    <p:extLst>
      <p:ext uri="{BB962C8B-B14F-4D97-AF65-F5344CB8AC3E}">
        <p14:creationId xmlns:p14="http://schemas.microsoft.com/office/powerpoint/2010/main" val="2230064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81000" y="196723"/>
            <a:ext cx="8510588" cy="762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b="1" dirty="0" smtClean="0"/>
              <a:t>2016 Accomplishments</a:t>
            </a:r>
          </a:p>
        </p:txBody>
      </p:sp>
      <p:sp>
        <p:nvSpPr>
          <p:cNvPr id="4" name="Rectangle 3"/>
          <p:cNvSpPr txBox="1">
            <a:spLocks noChangeArrowheads="1"/>
          </p:cNvSpPr>
          <p:nvPr/>
        </p:nvSpPr>
        <p:spPr>
          <a:xfrm>
            <a:off x="405882" y="841375"/>
            <a:ext cx="8540750" cy="60166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2" indent="-457200">
              <a:buFont typeface="+mj-lt"/>
              <a:buAutoNum type="arabicPeriod"/>
              <a:defRPr/>
            </a:pPr>
            <a:r>
              <a:rPr lang="en-US" dirty="0" smtClean="0"/>
              <a:t>Updated Retail </a:t>
            </a:r>
            <a:r>
              <a:rPr lang="en-US" dirty="0"/>
              <a:t>Market Guide and </a:t>
            </a:r>
            <a:r>
              <a:rPr lang="en-US" dirty="0" smtClean="0"/>
              <a:t>Protocols</a:t>
            </a:r>
          </a:p>
          <a:p>
            <a:pPr marL="800100" lvl="3" indent="-342900">
              <a:buFont typeface="Courier New" panose="02070309020205020404" pitchFamily="49" charset="0"/>
              <a:buChar char="o"/>
              <a:defRPr/>
            </a:pPr>
            <a:r>
              <a:rPr lang="en-US" dirty="0" smtClean="0"/>
              <a:t> </a:t>
            </a:r>
            <a:r>
              <a:rPr lang="en-US" dirty="0" smtClean="0"/>
              <a:t>NPRR’s </a:t>
            </a:r>
            <a:r>
              <a:rPr lang="en-US" dirty="0" smtClean="0"/>
              <a:t>Approved</a:t>
            </a:r>
          </a:p>
          <a:p>
            <a:pPr marL="1257300" lvl="4" indent="-342900">
              <a:buFont typeface="Arial" panose="020B0604020202020204" pitchFamily="34" charset="0"/>
              <a:buChar char="•"/>
              <a:defRPr/>
            </a:pPr>
            <a:r>
              <a:rPr lang="en-US" dirty="0" smtClean="0"/>
              <a:t>NPRR771, </a:t>
            </a:r>
            <a:r>
              <a:rPr lang="en-US" dirty="0"/>
              <a:t>Clarifications to New ESI ID Creation </a:t>
            </a:r>
            <a:r>
              <a:rPr lang="en-US" dirty="0" smtClean="0"/>
              <a:t>Process</a:t>
            </a:r>
          </a:p>
          <a:p>
            <a:pPr marL="1257300" lvl="4" indent="-342900">
              <a:buFont typeface="Arial" panose="020B0604020202020204" pitchFamily="34" charset="0"/>
              <a:buChar char="•"/>
              <a:defRPr/>
            </a:pPr>
            <a:r>
              <a:rPr lang="en-US" dirty="0"/>
              <a:t>NPRR778, Modifications to Date Change and Cancellation Evaluation Window</a:t>
            </a:r>
            <a:endParaRPr lang="en-US" dirty="0"/>
          </a:p>
          <a:p>
            <a:pPr marL="800100" lvl="3" indent="-342900">
              <a:buFont typeface="Courier New" panose="02070309020205020404" pitchFamily="49" charset="0"/>
              <a:buChar char="o"/>
              <a:defRPr/>
            </a:pPr>
            <a:r>
              <a:rPr lang="en-US" dirty="0" smtClean="0"/>
              <a:t>RMGRR’s </a:t>
            </a:r>
            <a:r>
              <a:rPr lang="en-US" dirty="0"/>
              <a:t>Approved</a:t>
            </a:r>
          </a:p>
          <a:p>
            <a:pPr marL="1257300" lvl="4" indent="-342900">
              <a:buFont typeface="Arial" panose="020B0604020202020204" pitchFamily="34" charset="0"/>
              <a:buChar char="•"/>
              <a:defRPr/>
            </a:pPr>
            <a:r>
              <a:rPr lang="en-US" dirty="0"/>
              <a:t>RMGRR137, Timeline and Completion Process for Correcting Customer Billing Contact Information Files</a:t>
            </a:r>
            <a:endParaRPr lang="en-US" dirty="0" smtClean="0"/>
          </a:p>
          <a:p>
            <a:pPr marL="1257300" lvl="4" indent="-342900">
              <a:buFont typeface="Arial" panose="020B0604020202020204" pitchFamily="34" charset="0"/>
              <a:buChar char="•"/>
              <a:defRPr/>
            </a:pPr>
            <a:r>
              <a:rPr lang="en-US" dirty="0"/>
              <a:t>RMGRR</a:t>
            </a:r>
            <a:r>
              <a:rPr lang="en-US" dirty="0" smtClean="0"/>
              <a:t>139</a:t>
            </a:r>
            <a:r>
              <a:rPr lang="en-US" dirty="0"/>
              <a:t>, Alignment with NPRR778, Modifications to Date Change and Cancellation Evaluation Window</a:t>
            </a:r>
            <a:endParaRPr lang="en-US" dirty="0" smtClean="0"/>
          </a:p>
          <a:p>
            <a:pPr marL="1257300" lvl="4" indent="-342900">
              <a:buFont typeface="Arial" panose="020B0604020202020204" pitchFamily="34" charset="0"/>
              <a:buChar char="•"/>
              <a:defRPr/>
            </a:pPr>
            <a:r>
              <a:rPr lang="en-US" dirty="0"/>
              <a:t>RMGRR</a:t>
            </a:r>
            <a:r>
              <a:rPr lang="en-US" dirty="0" smtClean="0"/>
              <a:t>140</a:t>
            </a:r>
            <a:r>
              <a:rPr lang="en-US" dirty="0"/>
              <a:t>, Efficiencies for Acquisition Transfer Process</a:t>
            </a:r>
            <a:endParaRPr lang="en-US" dirty="0" smtClean="0"/>
          </a:p>
          <a:p>
            <a:pPr marL="1257300" lvl="4" indent="-342900">
              <a:buFont typeface="Arial" panose="020B0604020202020204" pitchFamily="34" charset="0"/>
              <a:buChar char="•"/>
              <a:defRPr/>
            </a:pPr>
            <a:r>
              <a:rPr lang="en-US" dirty="0"/>
              <a:t>RMGRR141, Clarifying Procedures for Market Participants During an Extended Unplanned System Outage </a:t>
            </a:r>
          </a:p>
          <a:p>
            <a:pPr marL="800100" lvl="3" indent="-342900">
              <a:buFont typeface="Courier New" panose="02070309020205020404" pitchFamily="49" charset="0"/>
              <a:buChar char="o"/>
              <a:defRPr/>
            </a:pPr>
            <a:r>
              <a:rPr lang="en-US" dirty="0" smtClean="0"/>
              <a:t>Change </a:t>
            </a:r>
            <a:r>
              <a:rPr lang="en-US" dirty="0"/>
              <a:t>Control Approved</a:t>
            </a:r>
          </a:p>
          <a:p>
            <a:pPr marL="1257300" lvl="4" indent="-342900">
              <a:buFont typeface="Arial" panose="020B0604020202020204" pitchFamily="34" charset="0"/>
              <a:buChar char="•"/>
              <a:defRPr/>
            </a:pPr>
            <a:r>
              <a:rPr lang="en-US" dirty="0"/>
              <a:t>804, Add a new SAC04 code of "MSC056" for Deferred Cost Recovery Charge</a:t>
            </a:r>
            <a:r>
              <a:rPr lang="en-US" dirty="0"/>
              <a:t>	</a:t>
            </a:r>
            <a:endParaRPr lang="en-US" dirty="0"/>
          </a:p>
          <a:p>
            <a:pPr marL="342900" lvl="2" indent="-342900">
              <a:buClr>
                <a:schemeClr val="bg1"/>
              </a:buClr>
              <a:defRPr/>
            </a:pPr>
            <a:endParaRPr lang="en-US" sz="2800" b="1" dirty="0" smtClean="0"/>
          </a:p>
          <a:p>
            <a:pPr marL="342900" lvl="2" indent="-342900">
              <a:buClr>
                <a:schemeClr val="bg1"/>
              </a:buClr>
              <a:defRPr/>
            </a:pPr>
            <a:endParaRPr lang="en-US" sz="800" b="1" dirty="0" smtClean="0"/>
          </a:p>
          <a:p>
            <a:pPr marL="342900" lvl="2" indent="-342900">
              <a:buClr>
                <a:schemeClr val="bg1"/>
              </a:buClr>
              <a:defRPr/>
            </a:pPr>
            <a:endParaRPr lang="en-US" sz="800" b="1" dirty="0" smtClean="0"/>
          </a:p>
          <a:p>
            <a:pPr marL="342900" lvl="2" indent="-342900">
              <a:defRPr/>
            </a:pPr>
            <a:endParaRPr lang="en-US" sz="2800" b="1" dirty="0" smtClean="0"/>
          </a:p>
          <a:p>
            <a:pPr lvl="2">
              <a:defRPr/>
            </a:pPr>
            <a:endParaRPr lang="en-US" b="1" dirty="0" smtClean="0"/>
          </a:p>
          <a:p>
            <a:pPr>
              <a:defRPr/>
            </a:pPr>
            <a:endParaRPr lang="en-US" sz="800" b="1" dirty="0" smtClean="0"/>
          </a:p>
          <a:p>
            <a:pPr>
              <a:buFont typeface="Agency FB" pitchFamily="34" charset="0"/>
              <a:buNone/>
              <a:defRPr/>
            </a:pPr>
            <a:endParaRPr lang="en-US" b="1" dirty="0" smtClean="0"/>
          </a:p>
          <a:p>
            <a:pPr>
              <a:defRPr/>
            </a:pPr>
            <a:endParaRPr lang="en-US" sz="2000" b="1" dirty="0" smtClean="0"/>
          </a:p>
          <a:p>
            <a:pPr>
              <a:defRPr/>
            </a:pPr>
            <a:endParaRPr lang="en-US" b="1" dirty="0" smtClean="0"/>
          </a:p>
          <a:p>
            <a:pPr>
              <a:buFont typeface="Agency FB" pitchFamily="34" charset="0"/>
              <a:buNone/>
              <a:defRPr/>
            </a:pPr>
            <a:endParaRPr lang="en-US" b="1" dirty="0" smtClean="0"/>
          </a:p>
          <a:p>
            <a:pPr>
              <a:buFont typeface="Agency FB" pitchFamily="34" charset="0"/>
              <a:buNone/>
              <a:defRPr/>
            </a:pPr>
            <a:endParaRPr lang="en-US" b="1" dirty="0" smtClean="0"/>
          </a:p>
          <a:p>
            <a:pPr>
              <a:buFont typeface="Agency FB" pitchFamily="34" charset="0"/>
              <a:buNone/>
              <a:defRPr/>
            </a:pPr>
            <a:endParaRPr lang="en-US" b="1" dirty="0" smtClean="0"/>
          </a:p>
          <a:p>
            <a:pPr>
              <a:defRPr/>
            </a:pPr>
            <a:endParaRPr lang="en-US" b="1" dirty="0" smtClean="0"/>
          </a:p>
          <a:p>
            <a:pPr lvl="1">
              <a:buFont typeface="Arial" pitchFamily="34" charset="0"/>
              <a:buChar char="•"/>
              <a:defRPr/>
            </a:pPr>
            <a:endParaRPr lang="en-US" b="1" dirty="0" smtClean="0"/>
          </a:p>
          <a:p>
            <a:pPr>
              <a:buFont typeface="Agency FB" pitchFamily="34" charset="0"/>
              <a:buNone/>
              <a:defRPr/>
            </a:pPr>
            <a:endParaRPr lang="en-US" b="1" dirty="0" smtClean="0"/>
          </a:p>
          <a:p>
            <a:pPr lvl="1">
              <a:defRPr/>
            </a:pPr>
            <a:endParaRPr lang="en-US" sz="3200" b="1" dirty="0" smtClean="0"/>
          </a:p>
          <a:p>
            <a:pPr>
              <a:defRPr/>
            </a:pPr>
            <a:endParaRPr lang="en-US" sz="2800" dirty="0" smtClean="0">
              <a:latin typeface="Arial" charset="0"/>
            </a:endParaRPr>
          </a:p>
        </p:txBody>
      </p:sp>
    </p:spTree>
    <p:extLst>
      <p:ext uri="{BB962C8B-B14F-4D97-AF65-F5344CB8AC3E}">
        <p14:creationId xmlns:p14="http://schemas.microsoft.com/office/powerpoint/2010/main" val="2405271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81000" y="196723"/>
            <a:ext cx="8510588" cy="762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b="1" dirty="0" smtClean="0"/>
              <a:t>2016 Accomplishments</a:t>
            </a:r>
          </a:p>
        </p:txBody>
      </p:sp>
      <p:sp>
        <p:nvSpPr>
          <p:cNvPr id="4" name="Rectangle 3"/>
          <p:cNvSpPr txBox="1">
            <a:spLocks noChangeArrowheads="1"/>
          </p:cNvSpPr>
          <p:nvPr/>
        </p:nvSpPr>
        <p:spPr>
          <a:xfrm>
            <a:off x="405882" y="841375"/>
            <a:ext cx="8540750" cy="60166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2" indent="-457200">
              <a:buFont typeface="+mj-lt"/>
              <a:buAutoNum type="arabicPeriod"/>
              <a:defRPr/>
            </a:pPr>
            <a:endParaRPr lang="en-US" dirty="0" smtClean="0"/>
          </a:p>
          <a:p>
            <a:pPr marL="457200" lvl="2" indent="-457200">
              <a:buFont typeface="+mj-lt"/>
              <a:buAutoNum type="arabicPeriod"/>
              <a:defRPr/>
            </a:pPr>
            <a:r>
              <a:rPr lang="en-US" dirty="0" smtClean="0"/>
              <a:t>Updated </a:t>
            </a:r>
            <a:r>
              <a:rPr lang="en-US" dirty="0"/>
              <a:t>Retail Market Guide and </a:t>
            </a:r>
            <a:r>
              <a:rPr lang="en-US" dirty="0" smtClean="0"/>
              <a:t>Protocols (Cont.)</a:t>
            </a:r>
          </a:p>
          <a:p>
            <a:pPr marL="800100" lvl="3" indent="-342900">
              <a:buFont typeface="Courier New" panose="02070309020205020404" pitchFamily="49" charset="0"/>
              <a:buChar char="o"/>
              <a:defRPr/>
            </a:pPr>
            <a:r>
              <a:rPr lang="en-US" dirty="0" smtClean="0"/>
              <a:t>Retail </a:t>
            </a:r>
            <a:r>
              <a:rPr lang="en-US" dirty="0"/>
              <a:t>Market Continuity Analyzed </a:t>
            </a:r>
            <a:r>
              <a:rPr lang="en-US" dirty="0" smtClean="0"/>
              <a:t>Issues presented to Texas SET</a:t>
            </a:r>
          </a:p>
          <a:p>
            <a:pPr marL="800100" lvl="3" indent="-342900">
              <a:buFont typeface="Courier New" panose="02070309020205020404" pitchFamily="49" charset="0"/>
              <a:buChar char="o"/>
              <a:defRPr/>
            </a:pPr>
            <a:r>
              <a:rPr lang="en-US" dirty="0" smtClean="0"/>
              <a:t>Issues </a:t>
            </a:r>
            <a:r>
              <a:rPr lang="en-US" dirty="0" smtClean="0"/>
              <a:t>Reviewed and Closed	</a:t>
            </a:r>
          </a:p>
          <a:p>
            <a:pPr marL="1257300" lvl="4" indent="-342900">
              <a:buFont typeface="Arial" panose="020B0604020202020204" pitchFamily="34" charset="0"/>
              <a:buChar char="•"/>
              <a:defRPr/>
            </a:pPr>
            <a:r>
              <a:rPr lang="en-US" dirty="0" smtClean="0"/>
              <a:t>140, </a:t>
            </a:r>
            <a:r>
              <a:rPr lang="en-US" dirty="0"/>
              <a:t>Requesting review of Move Outs and how they interact with CSAs</a:t>
            </a:r>
            <a:endParaRPr lang="en-US" dirty="0" smtClean="0"/>
          </a:p>
          <a:p>
            <a:pPr marL="1257300" lvl="4" indent="-342900">
              <a:buFont typeface="Arial" panose="020B0604020202020204" pitchFamily="34" charset="0"/>
              <a:buChar char="•"/>
              <a:defRPr/>
            </a:pPr>
            <a:r>
              <a:rPr lang="en-US" dirty="0" smtClean="0"/>
              <a:t>141, </a:t>
            </a:r>
            <a:r>
              <a:rPr lang="en-US" dirty="0" smtClean="0"/>
              <a:t> </a:t>
            </a:r>
            <a:r>
              <a:rPr lang="en-US" dirty="0"/>
              <a:t>Allow for cancel and date change requests to be processed at ERCOT and TDUs within the 1day window time frame without being rejected</a:t>
            </a:r>
            <a:endParaRPr lang="en-US" dirty="0" smtClean="0"/>
          </a:p>
          <a:p>
            <a:pPr marL="1257300" lvl="4" indent="-342900">
              <a:buFont typeface="Arial" panose="020B0604020202020204" pitchFamily="34" charset="0"/>
              <a:buChar char="•"/>
              <a:defRPr/>
            </a:pPr>
            <a:r>
              <a:rPr lang="en-US" dirty="0" smtClean="0"/>
              <a:t>142, </a:t>
            </a:r>
            <a:r>
              <a:rPr lang="en-US" dirty="0"/>
              <a:t>Better understanding how Market (REPS and ERCOT) should handle DEV request by TDSP, what the acceptable time frame is before the actual ESI creation date is and billing of the customer</a:t>
            </a:r>
            <a:endParaRPr lang="en-US" dirty="0" smtClean="0"/>
          </a:p>
          <a:p>
            <a:pPr marL="0" lvl="1" indent="-400050">
              <a:buClr>
                <a:schemeClr val="bg1"/>
              </a:buClr>
              <a:defRPr/>
            </a:pPr>
            <a:endParaRPr lang="en-US" sz="3200" b="1" dirty="0" smtClean="0"/>
          </a:p>
          <a:p>
            <a:pPr marL="342900" lvl="2" indent="-342900">
              <a:buClr>
                <a:schemeClr val="bg1"/>
              </a:buClr>
              <a:defRPr/>
            </a:pPr>
            <a:endParaRPr lang="en-US" sz="800" b="1" dirty="0" smtClean="0"/>
          </a:p>
          <a:p>
            <a:pPr marL="342900" lvl="2" indent="-342900">
              <a:buClr>
                <a:schemeClr val="bg1"/>
              </a:buClr>
              <a:defRPr/>
            </a:pPr>
            <a:endParaRPr lang="en-US" sz="800" b="1" dirty="0" smtClean="0"/>
          </a:p>
          <a:p>
            <a:pPr marL="342900" lvl="2" indent="-342900">
              <a:defRPr/>
            </a:pPr>
            <a:endParaRPr lang="en-US" sz="2800" b="1" dirty="0" smtClean="0"/>
          </a:p>
          <a:p>
            <a:pPr lvl="2">
              <a:defRPr/>
            </a:pPr>
            <a:endParaRPr lang="en-US" b="1" dirty="0" smtClean="0"/>
          </a:p>
          <a:p>
            <a:pPr>
              <a:defRPr/>
            </a:pPr>
            <a:endParaRPr lang="en-US" sz="800" b="1" dirty="0" smtClean="0"/>
          </a:p>
          <a:p>
            <a:pPr>
              <a:buFont typeface="Agency FB" pitchFamily="34" charset="0"/>
              <a:buNone/>
              <a:defRPr/>
            </a:pPr>
            <a:endParaRPr lang="en-US" b="1" dirty="0" smtClean="0"/>
          </a:p>
          <a:p>
            <a:pPr>
              <a:defRPr/>
            </a:pPr>
            <a:endParaRPr lang="en-US" sz="2000" b="1" dirty="0" smtClean="0"/>
          </a:p>
          <a:p>
            <a:pPr>
              <a:defRPr/>
            </a:pPr>
            <a:endParaRPr lang="en-US" b="1" dirty="0" smtClean="0"/>
          </a:p>
          <a:p>
            <a:pPr>
              <a:buFont typeface="Agency FB" pitchFamily="34" charset="0"/>
              <a:buNone/>
              <a:defRPr/>
            </a:pPr>
            <a:endParaRPr lang="en-US" b="1" dirty="0" smtClean="0"/>
          </a:p>
          <a:p>
            <a:pPr>
              <a:buFont typeface="Agency FB" pitchFamily="34" charset="0"/>
              <a:buNone/>
              <a:defRPr/>
            </a:pPr>
            <a:endParaRPr lang="en-US" b="1" dirty="0" smtClean="0"/>
          </a:p>
          <a:p>
            <a:pPr>
              <a:buFont typeface="Agency FB" pitchFamily="34" charset="0"/>
              <a:buNone/>
              <a:defRPr/>
            </a:pPr>
            <a:endParaRPr lang="en-US" b="1" dirty="0" smtClean="0"/>
          </a:p>
          <a:p>
            <a:pPr>
              <a:defRPr/>
            </a:pPr>
            <a:endParaRPr lang="en-US" b="1" dirty="0" smtClean="0"/>
          </a:p>
          <a:p>
            <a:pPr lvl="1">
              <a:buFont typeface="Arial" pitchFamily="34" charset="0"/>
              <a:buChar char="•"/>
              <a:defRPr/>
            </a:pPr>
            <a:endParaRPr lang="en-US" b="1" dirty="0" smtClean="0"/>
          </a:p>
          <a:p>
            <a:pPr>
              <a:buFont typeface="Agency FB" pitchFamily="34" charset="0"/>
              <a:buNone/>
              <a:defRPr/>
            </a:pPr>
            <a:endParaRPr lang="en-US" b="1" dirty="0" smtClean="0"/>
          </a:p>
          <a:p>
            <a:pPr lvl="1">
              <a:defRPr/>
            </a:pPr>
            <a:endParaRPr lang="en-US" sz="3200" b="1" dirty="0" smtClean="0"/>
          </a:p>
          <a:p>
            <a:pPr>
              <a:defRPr/>
            </a:pPr>
            <a:endParaRPr lang="en-US" sz="2800" dirty="0" smtClean="0">
              <a:latin typeface="Arial" charset="0"/>
            </a:endParaRPr>
          </a:p>
        </p:txBody>
      </p:sp>
    </p:spTree>
    <p:extLst>
      <p:ext uri="{BB962C8B-B14F-4D97-AF65-F5344CB8AC3E}">
        <p14:creationId xmlns:p14="http://schemas.microsoft.com/office/powerpoint/2010/main" val="3162314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81000" y="196723"/>
            <a:ext cx="8510588" cy="762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b="1" dirty="0" smtClean="0"/>
              <a:t>2016 Accomplishments</a:t>
            </a:r>
          </a:p>
        </p:txBody>
      </p:sp>
      <p:sp>
        <p:nvSpPr>
          <p:cNvPr id="4" name="Rectangle 3"/>
          <p:cNvSpPr txBox="1">
            <a:spLocks noChangeArrowheads="1"/>
          </p:cNvSpPr>
          <p:nvPr/>
        </p:nvSpPr>
        <p:spPr>
          <a:xfrm>
            <a:off x="405882" y="841375"/>
            <a:ext cx="8540750" cy="60166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2" indent="-457200">
              <a:buFont typeface="+mj-lt"/>
              <a:buAutoNum type="arabicPeriod" startAt="2"/>
              <a:defRPr/>
            </a:pPr>
            <a:endParaRPr lang="en-US" dirty="0" smtClean="0"/>
          </a:p>
          <a:p>
            <a:pPr marL="457200" lvl="2" indent="-457200">
              <a:buFont typeface="+mj-lt"/>
              <a:buAutoNum type="arabicPeriod" startAt="2"/>
              <a:defRPr/>
            </a:pPr>
            <a:r>
              <a:rPr lang="en-US" dirty="0" smtClean="0"/>
              <a:t>Monitored </a:t>
            </a:r>
            <a:r>
              <a:rPr lang="en-US" dirty="0"/>
              <a:t>Flight Testing and Recommended Changes to Scripts</a:t>
            </a:r>
          </a:p>
          <a:p>
            <a:pPr marL="800100" lvl="3" indent="-342900">
              <a:buFont typeface="Courier New" panose="02070309020205020404" pitchFamily="49" charset="0"/>
              <a:buChar char="o"/>
              <a:defRPr/>
            </a:pPr>
            <a:r>
              <a:rPr lang="en-US" dirty="0"/>
              <a:t>Modified the Script Pack</a:t>
            </a:r>
          </a:p>
          <a:p>
            <a:pPr marL="1257300" lvl="4" indent="-342900">
              <a:buFont typeface="Arial" panose="020B0604020202020204" pitchFamily="34" charset="0"/>
              <a:buChar char="•"/>
              <a:defRPr/>
            </a:pPr>
            <a:r>
              <a:rPr lang="en-US" dirty="0"/>
              <a:t>Removed the Inventory List </a:t>
            </a:r>
          </a:p>
          <a:p>
            <a:pPr marL="1257300" lvl="4" indent="-342900">
              <a:buFont typeface="Arial" panose="020B0604020202020204" pitchFamily="34" charset="0"/>
              <a:buChar char="•"/>
              <a:defRPr/>
            </a:pPr>
            <a:r>
              <a:rPr lang="en-US" dirty="0"/>
              <a:t>Updated the IOU Testing Matrix</a:t>
            </a:r>
          </a:p>
          <a:p>
            <a:pPr marL="1257300" lvl="4" indent="-342900">
              <a:buFont typeface="Arial" panose="020B0604020202020204" pitchFamily="34" charset="0"/>
              <a:buChar char="•"/>
              <a:defRPr/>
            </a:pPr>
            <a:r>
              <a:rPr lang="en-US" dirty="0"/>
              <a:t>Updated the MOU Testing Matrix</a:t>
            </a:r>
          </a:p>
          <a:p>
            <a:pPr marL="1257300" lvl="4" indent="-342900">
              <a:buFont typeface="Arial" panose="020B0604020202020204" pitchFamily="34" charset="0"/>
              <a:buChar char="•"/>
              <a:defRPr/>
            </a:pPr>
            <a:r>
              <a:rPr lang="en-US" dirty="0"/>
              <a:t>Modified Scripts for:</a:t>
            </a:r>
          </a:p>
          <a:p>
            <a:pPr marL="1714500" lvl="5" indent="-342900">
              <a:defRPr/>
            </a:pPr>
            <a:r>
              <a:rPr lang="en-US" dirty="0"/>
              <a:t>IBANK01, 02, 03, and 04, SOR01, SOR02 and ENR01</a:t>
            </a:r>
          </a:p>
          <a:p>
            <a:pPr marL="457200" lvl="2" indent="-457200">
              <a:buFont typeface="+mj-lt"/>
              <a:buAutoNum type="arabicPeriod" startAt="3"/>
              <a:defRPr/>
            </a:pPr>
            <a:r>
              <a:rPr lang="en-US" dirty="0" smtClean="0"/>
              <a:t>Provided </a:t>
            </a:r>
            <a:r>
              <a:rPr lang="en-US" dirty="0" smtClean="0"/>
              <a:t>Recommendations to ERCOT and TDTMS for the Implementation of SCR786, Retail Market Test Environment</a:t>
            </a:r>
          </a:p>
          <a:p>
            <a:pPr marL="457200" lvl="2" indent="-457200">
              <a:buFont typeface="+mj-lt"/>
              <a:buAutoNum type="arabicPeriod" startAt="4"/>
              <a:defRPr/>
            </a:pPr>
            <a:r>
              <a:rPr lang="en-US" dirty="0"/>
              <a:t>Updated the Texas SET Swimlanes</a:t>
            </a:r>
          </a:p>
          <a:p>
            <a:pPr marL="342900" lvl="2" indent="-342900">
              <a:buClr>
                <a:schemeClr val="bg1"/>
              </a:buClr>
              <a:defRPr/>
            </a:pPr>
            <a:endParaRPr lang="en-US" sz="800" b="1" dirty="0" smtClean="0"/>
          </a:p>
          <a:p>
            <a:pPr marL="342900" lvl="2" indent="-342900">
              <a:buClr>
                <a:schemeClr val="bg1"/>
              </a:buClr>
              <a:defRPr/>
            </a:pPr>
            <a:endParaRPr lang="en-US" sz="800" b="1" dirty="0" smtClean="0"/>
          </a:p>
          <a:p>
            <a:pPr marL="342900" lvl="2" indent="-342900">
              <a:defRPr/>
            </a:pPr>
            <a:endParaRPr lang="en-US" sz="2800" b="1" dirty="0" smtClean="0"/>
          </a:p>
          <a:p>
            <a:pPr lvl="2">
              <a:defRPr/>
            </a:pPr>
            <a:endParaRPr lang="en-US" b="1" dirty="0" smtClean="0"/>
          </a:p>
          <a:p>
            <a:pPr>
              <a:defRPr/>
            </a:pPr>
            <a:endParaRPr lang="en-US" sz="800" b="1" dirty="0" smtClean="0"/>
          </a:p>
          <a:p>
            <a:pPr>
              <a:buFont typeface="Agency FB" pitchFamily="34" charset="0"/>
              <a:buNone/>
              <a:defRPr/>
            </a:pPr>
            <a:endParaRPr lang="en-US" b="1" dirty="0" smtClean="0"/>
          </a:p>
          <a:p>
            <a:pPr>
              <a:defRPr/>
            </a:pPr>
            <a:endParaRPr lang="en-US" sz="2000" b="1" dirty="0" smtClean="0"/>
          </a:p>
          <a:p>
            <a:pPr>
              <a:defRPr/>
            </a:pPr>
            <a:endParaRPr lang="en-US" b="1" dirty="0" smtClean="0"/>
          </a:p>
          <a:p>
            <a:pPr>
              <a:buFont typeface="Agency FB" pitchFamily="34" charset="0"/>
              <a:buNone/>
              <a:defRPr/>
            </a:pPr>
            <a:endParaRPr lang="en-US" b="1" dirty="0" smtClean="0"/>
          </a:p>
          <a:p>
            <a:pPr>
              <a:buFont typeface="Agency FB" pitchFamily="34" charset="0"/>
              <a:buNone/>
              <a:defRPr/>
            </a:pPr>
            <a:endParaRPr lang="en-US" b="1" dirty="0" smtClean="0"/>
          </a:p>
          <a:p>
            <a:pPr>
              <a:buFont typeface="Agency FB" pitchFamily="34" charset="0"/>
              <a:buNone/>
              <a:defRPr/>
            </a:pPr>
            <a:endParaRPr lang="en-US" b="1" dirty="0" smtClean="0"/>
          </a:p>
          <a:p>
            <a:pPr>
              <a:defRPr/>
            </a:pPr>
            <a:endParaRPr lang="en-US" b="1" dirty="0" smtClean="0"/>
          </a:p>
          <a:p>
            <a:pPr lvl="1">
              <a:buFont typeface="Arial" pitchFamily="34" charset="0"/>
              <a:buChar char="•"/>
              <a:defRPr/>
            </a:pPr>
            <a:endParaRPr lang="en-US" b="1" dirty="0" smtClean="0"/>
          </a:p>
          <a:p>
            <a:pPr>
              <a:buFont typeface="Agency FB" pitchFamily="34" charset="0"/>
              <a:buNone/>
              <a:defRPr/>
            </a:pPr>
            <a:endParaRPr lang="en-US" b="1" dirty="0" smtClean="0"/>
          </a:p>
          <a:p>
            <a:pPr lvl="1">
              <a:defRPr/>
            </a:pPr>
            <a:endParaRPr lang="en-US" sz="3200" b="1" dirty="0" smtClean="0"/>
          </a:p>
          <a:p>
            <a:pPr>
              <a:defRPr/>
            </a:pPr>
            <a:endParaRPr lang="en-US" sz="2800" dirty="0" smtClean="0">
              <a:latin typeface="Arial" charset="0"/>
            </a:endParaRPr>
          </a:p>
        </p:txBody>
      </p:sp>
    </p:spTree>
    <p:extLst>
      <p:ext uri="{BB962C8B-B14F-4D97-AF65-F5344CB8AC3E}">
        <p14:creationId xmlns:p14="http://schemas.microsoft.com/office/powerpoint/2010/main" val="251964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81000" y="196723"/>
            <a:ext cx="8510588" cy="762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b="1" dirty="0" smtClean="0"/>
              <a:t>2016 Accomplishments</a:t>
            </a:r>
          </a:p>
        </p:txBody>
      </p:sp>
      <p:sp>
        <p:nvSpPr>
          <p:cNvPr id="4" name="Rectangle 3"/>
          <p:cNvSpPr txBox="1">
            <a:spLocks noChangeArrowheads="1"/>
          </p:cNvSpPr>
          <p:nvPr/>
        </p:nvSpPr>
        <p:spPr>
          <a:xfrm>
            <a:off x="405882" y="841375"/>
            <a:ext cx="8540750" cy="60166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2" indent="-457200">
              <a:buFont typeface="+mj-lt"/>
              <a:buAutoNum type="arabicPeriod" startAt="5"/>
              <a:defRPr/>
            </a:pPr>
            <a:endParaRPr lang="en-US" dirty="0" smtClean="0"/>
          </a:p>
          <a:p>
            <a:pPr marL="457200" lvl="2" indent="-457200">
              <a:buFont typeface="+mj-lt"/>
              <a:buAutoNum type="arabicPeriod" startAt="5"/>
              <a:defRPr/>
            </a:pPr>
            <a:endParaRPr lang="en-US" dirty="0"/>
          </a:p>
          <a:p>
            <a:pPr marL="457200" lvl="2" indent="-457200">
              <a:buFont typeface="+mj-lt"/>
              <a:buAutoNum type="arabicPeriod" startAt="5"/>
              <a:defRPr/>
            </a:pPr>
            <a:r>
              <a:rPr lang="en-US" dirty="0" smtClean="0"/>
              <a:t>Modified </a:t>
            </a:r>
            <a:r>
              <a:rPr lang="en-US" dirty="0"/>
              <a:t>the Extended Unplanned System Outages Procedure</a:t>
            </a:r>
          </a:p>
          <a:p>
            <a:pPr marL="457200" lvl="2" indent="-457200">
              <a:buFont typeface="+mj-lt"/>
              <a:buAutoNum type="arabicPeriod" startAt="6"/>
              <a:defRPr/>
            </a:pPr>
            <a:r>
              <a:rPr lang="en-US" dirty="0"/>
              <a:t>Created Draft New Entrant Procedures and Documentation</a:t>
            </a:r>
          </a:p>
          <a:p>
            <a:pPr marL="800100" lvl="3" indent="-342900">
              <a:buFont typeface="Courier New" panose="02070309020205020404" pitchFamily="49" charset="0"/>
              <a:buChar char="o"/>
              <a:defRPr/>
            </a:pPr>
            <a:r>
              <a:rPr lang="en-US" sz="2400" dirty="0"/>
              <a:t>Opt-in Check List</a:t>
            </a:r>
          </a:p>
          <a:p>
            <a:pPr marL="800100" lvl="3" indent="-342900">
              <a:buFont typeface="Courier New" panose="02070309020205020404" pitchFamily="49" charset="0"/>
              <a:buChar char="o"/>
              <a:defRPr/>
            </a:pPr>
            <a:r>
              <a:rPr lang="en-US" sz="2400" dirty="0" smtClean="0"/>
              <a:t>Retail Market Guide, Mass </a:t>
            </a:r>
            <a:r>
              <a:rPr lang="en-US" sz="2400" dirty="0"/>
              <a:t>Customer List </a:t>
            </a:r>
            <a:r>
              <a:rPr lang="en-US" sz="2400" dirty="0" smtClean="0"/>
              <a:t>(MCL) Appendix </a:t>
            </a:r>
            <a:endParaRPr lang="en-US" sz="2400" dirty="0"/>
          </a:p>
          <a:p>
            <a:pPr marL="342900" lvl="2" indent="-342900">
              <a:buClr>
                <a:schemeClr val="bg1"/>
              </a:buClr>
              <a:defRPr/>
            </a:pPr>
            <a:endParaRPr lang="en-US" sz="800" b="1" dirty="0" smtClean="0"/>
          </a:p>
          <a:p>
            <a:pPr marL="342900" lvl="2" indent="-342900">
              <a:buClr>
                <a:schemeClr val="bg1"/>
              </a:buClr>
              <a:defRPr/>
            </a:pPr>
            <a:endParaRPr lang="en-US" sz="800" b="1" dirty="0" smtClean="0"/>
          </a:p>
          <a:p>
            <a:pPr marL="342900" lvl="2" indent="-342900">
              <a:defRPr/>
            </a:pPr>
            <a:endParaRPr lang="en-US" sz="2800" b="1" dirty="0" smtClean="0"/>
          </a:p>
          <a:p>
            <a:pPr lvl="2">
              <a:defRPr/>
            </a:pPr>
            <a:endParaRPr lang="en-US" b="1" dirty="0" smtClean="0"/>
          </a:p>
          <a:p>
            <a:pPr>
              <a:defRPr/>
            </a:pPr>
            <a:endParaRPr lang="en-US" sz="800" b="1" dirty="0" smtClean="0"/>
          </a:p>
          <a:p>
            <a:pPr>
              <a:buFont typeface="Agency FB" pitchFamily="34" charset="0"/>
              <a:buNone/>
              <a:defRPr/>
            </a:pPr>
            <a:endParaRPr lang="en-US" b="1" dirty="0" smtClean="0"/>
          </a:p>
          <a:p>
            <a:pPr>
              <a:defRPr/>
            </a:pPr>
            <a:endParaRPr lang="en-US" sz="2000" b="1" dirty="0" smtClean="0"/>
          </a:p>
          <a:p>
            <a:pPr>
              <a:defRPr/>
            </a:pPr>
            <a:endParaRPr lang="en-US" b="1" dirty="0" smtClean="0"/>
          </a:p>
          <a:p>
            <a:pPr>
              <a:buFont typeface="Agency FB" pitchFamily="34" charset="0"/>
              <a:buNone/>
              <a:defRPr/>
            </a:pPr>
            <a:endParaRPr lang="en-US" b="1" dirty="0" smtClean="0"/>
          </a:p>
          <a:p>
            <a:pPr>
              <a:buFont typeface="Agency FB" pitchFamily="34" charset="0"/>
              <a:buNone/>
              <a:defRPr/>
            </a:pPr>
            <a:endParaRPr lang="en-US" b="1" dirty="0" smtClean="0"/>
          </a:p>
          <a:p>
            <a:pPr>
              <a:buFont typeface="Agency FB" pitchFamily="34" charset="0"/>
              <a:buNone/>
              <a:defRPr/>
            </a:pPr>
            <a:endParaRPr lang="en-US" b="1" dirty="0" smtClean="0"/>
          </a:p>
          <a:p>
            <a:pPr>
              <a:defRPr/>
            </a:pPr>
            <a:endParaRPr lang="en-US" b="1" dirty="0" smtClean="0"/>
          </a:p>
          <a:p>
            <a:pPr lvl="1">
              <a:buFont typeface="Arial" pitchFamily="34" charset="0"/>
              <a:buChar char="•"/>
              <a:defRPr/>
            </a:pPr>
            <a:endParaRPr lang="en-US" b="1" dirty="0" smtClean="0"/>
          </a:p>
          <a:p>
            <a:pPr>
              <a:buFont typeface="Agency FB" pitchFamily="34" charset="0"/>
              <a:buNone/>
              <a:defRPr/>
            </a:pPr>
            <a:endParaRPr lang="en-US" b="1" dirty="0" smtClean="0"/>
          </a:p>
          <a:p>
            <a:pPr lvl="1">
              <a:defRPr/>
            </a:pPr>
            <a:endParaRPr lang="en-US" sz="3200" b="1" dirty="0" smtClean="0"/>
          </a:p>
          <a:p>
            <a:pPr>
              <a:defRPr/>
            </a:pPr>
            <a:endParaRPr lang="en-US" sz="2800" dirty="0" smtClean="0">
              <a:latin typeface="Arial" charset="0"/>
            </a:endParaRPr>
          </a:p>
        </p:txBody>
      </p:sp>
    </p:spTree>
    <p:extLst>
      <p:ext uri="{BB962C8B-B14F-4D97-AF65-F5344CB8AC3E}">
        <p14:creationId xmlns:p14="http://schemas.microsoft.com/office/powerpoint/2010/main" val="3197622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a:defRPr/>
            </a:pPr>
            <a:fld id="{404EFD66-638C-46E7-89A9-ED5B6C14A3E7}" type="slidenum">
              <a:rPr lang="en-US" sz="1400">
                <a:effectLst>
                  <a:outerShdw blurRad="38100" dist="38100" dir="2700000" algn="tl">
                    <a:srgbClr val="000000"/>
                  </a:outerShdw>
                </a:effectLst>
                <a:latin typeface="Arial" charset="0"/>
                <a:cs typeface="+mn-cs"/>
              </a:rPr>
              <a:pPr algn="r">
                <a:defRPr/>
              </a:pPr>
              <a:t>7</a:t>
            </a:fld>
            <a:endParaRPr lang="en-US" sz="1400" dirty="0">
              <a:effectLst>
                <a:outerShdw blurRad="38100" dist="38100" dir="2700000" algn="tl">
                  <a:srgbClr val="000000"/>
                </a:outerShdw>
              </a:effectLst>
              <a:latin typeface="Arial" charset="0"/>
              <a:cs typeface="+mn-cs"/>
            </a:endParaRPr>
          </a:p>
        </p:txBody>
      </p:sp>
      <p:sp>
        <p:nvSpPr>
          <p:cNvPr id="5123" name="Rectangle 2"/>
          <p:cNvSpPr>
            <a:spLocks noGrp="1" noChangeArrowheads="1"/>
          </p:cNvSpPr>
          <p:nvPr>
            <p:ph type="title" idx="4294967295"/>
          </p:nvPr>
        </p:nvSpPr>
        <p:spPr>
          <a:xfrm>
            <a:off x="457200" y="609600"/>
            <a:ext cx="8229600" cy="6096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4800" b="1" dirty="0" smtClean="0">
                <a:effectLst/>
              </a:rPr>
              <a:t/>
            </a:r>
            <a:br>
              <a:rPr lang="en-US" sz="4800" b="1" dirty="0" smtClean="0">
                <a:effectLst/>
              </a:rPr>
            </a:br>
            <a:r>
              <a:rPr lang="en-US" sz="4800" b="1" dirty="0"/>
              <a:t/>
            </a:r>
            <a:br>
              <a:rPr lang="en-US" sz="4800" b="1" dirty="0"/>
            </a:br>
            <a:r>
              <a:rPr lang="en-US" sz="4800" b="1" dirty="0" smtClean="0">
                <a:effectLst/>
              </a:rPr>
              <a:t>Next Meeting January 24, 2017</a:t>
            </a:r>
            <a:br>
              <a:rPr lang="en-US" sz="4800" b="1" dirty="0" smtClean="0">
                <a:effectLst/>
              </a:rPr>
            </a:br>
            <a:r>
              <a:rPr lang="en-US" sz="4800" b="1" dirty="0" smtClean="0"/>
              <a:t>Elections</a:t>
            </a:r>
            <a:r>
              <a:rPr lang="en-US" sz="4800" b="1" dirty="0" smtClean="0">
                <a:effectLst/>
              </a:rPr>
              <a:t/>
            </a:r>
            <a:br>
              <a:rPr lang="en-US" sz="4800" b="1" dirty="0" smtClean="0">
                <a:effectLst/>
              </a:rPr>
            </a:br>
            <a:endParaRPr lang="en-US" sz="4800" b="1" dirty="0" smtClean="0">
              <a:effectLst/>
            </a:endParaRPr>
          </a:p>
        </p:txBody>
      </p:sp>
      <p:grpSp>
        <p:nvGrpSpPr>
          <p:cNvPr id="5" name="Group 4"/>
          <p:cNvGrpSpPr/>
          <p:nvPr/>
        </p:nvGrpSpPr>
        <p:grpSpPr>
          <a:xfrm>
            <a:off x="3657600" y="1161365"/>
            <a:ext cx="1303020" cy="1524000"/>
            <a:chOff x="304800" y="228600"/>
            <a:chExt cx="1303020" cy="1524000"/>
          </a:xfrm>
        </p:grpSpPr>
        <p:pic>
          <p:nvPicPr>
            <p:cNvPr id="6" name="Picture 5" descr="C:\Users\UA2525\AppData\Local\Microsoft\Windows\Temporary Internet Files\Content.IE5\33KRKYVU\texa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1303020" cy="1524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973901" y="838200"/>
              <a:ext cx="609600" cy="646331"/>
            </a:xfrm>
            <a:prstGeom prst="rect">
              <a:avLst/>
            </a:prstGeom>
            <a:noFill/>
          </p:spPr>
          <p:txBody>
            <a:bodyPr wrap="square" rtlCol="0">
              <a:spAutoFit/>
            </a:bodyPr>
            <a:lstStyle/>
            <a:p>
              <a:r>
                <a:rPr lang="en-US" dirty="0" smtClean="0"/>
                <a:t>TX SET</a:t>
              </a:r>
              <a:endParaRPr lang="en-US" dirty="0"/>
            </a:p>
          </p:txBody>
        </p:sp>
      </p:grpSp>
    </p:spTree>
    <p:extLst>
      <p:ext uri="{BB962C8B-B14F-4D97-AF65-F5344CB8AC3E}">
        <p14:creationId xmlns:p14="http://schemas.microsoft.com/office/powerpoint/2010/main" val="4188473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a:defRPr/>
            </a:pPr>
            <a:fld id="{404EFD66-638C-46E7-89A9-ED5B6C14A3E7}" type="slidenum">
              <a:rPr lang="en-US" sz="1400">
                <a:effectLst>
                  <a:outerShdw blurRad="38100" dist="38100" dir="2700000" algn="tl">
                    <a:srgbClr val="000000"/>
                  </a:outerShdw>
                </a:effectLst>
                <a:latin typeface="Arial" charset="0"/>
                <a:cs typeface="+mn-cs"/>
              </a:rPr>
              <a:pPr algn="r">
                <a:defRPr/>
              </a:pPr>
              <a:t>8</a:t>
            </a:fld>
            <a:endParaRPr lang="en-US" sz="1400" dirty="0">
              <a:effectLst>
                <a:outerShdw blurRad="38100" dist="38100" dir="2700000" algn="tl">
                  <a:srgbClr val="000000"/>
                </a:outerShdw>
              </a:effectLst>
              <a:latin typeface="Arial" charset="0"/>
              <a:cs typeface="+mn-cs"/>
            </a:endParaRPr>
          </a:p>
        </p:txBody>
      </p:sp>
      <p:sp>
        <p:nvSpPr>
          <p:cNvPr id="5123" name="Rectangle 2"/>
          <p:cNvSpPr>
            <a:spLocks noGrp="1" noChangeArrowheads="1"/>
          </p:cNvSpPr>
          <p:nvPr>
            <p:ph type="title" idx="4294967295"/>
          </p:nvPr>
        </p:nvSpPr>
        <p:spPr>
          <a:xfrm>
            <a:off x="457200" y="609600"/>
            <a:ext cx="8229600" cy="6096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4800" b="1" dirty="0" smtClean="0">
                <a:effectLst/>
              </a:rPr>
              <a:t>Any questions?</a:t>
            </a:r>
            <a:endParaRPr lang="en-US" sz="4800" b="1" dirty="0" smtClean="0">
              <a:effectLst/>
            </a:endParaRPr>
          </a:p>
        </p:txBody>
      </p:sp>
      <p:grpSp>
        <p:nvGrpSpPr>
          <p:cNvPr id="5" name="Group 4"/>
          <p:cNvGrpSpPr/>
          <p:nvPr/>
        </p:nvGrpSpPr>
        <p:grpSpPr>
          <a:xfrm>
            <a:off x="3657600" y="1161365"/>
            <a:ext cx="1303020" cy="1524000"/>
            <a:chOff x="304800" y="228600"/>
            <a:chExt cx="1303020" cy="1524000"/>
          </a:xfrm>
        </p:grpSpPr>
        <p:pic>
          <p:nvPicPr>
            <p:cNvPr id="6" name="Picture 5" descr="C:\Users\UA2525\AppData\Local\Microsoft\Windows\Temporary Internet Files\Content.IE5\33KRKYVU\texa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1303020" cy="1524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973901" y="838200"/>
              <a:ext cx="609600" cy="646331"/>
            </a:xfrm>
            <a:prstGeom prst="rect">
              <a:avLst/>
            </a:prstGeom>
            <a:noFill/>
          </p:spPr>
          <p:txBody>
            <a:bodyPr wrap="square" rtlCol="0">
              <a:spAutoFit/>
            </a:bodyPr>
            <a:lstStyle/>
            <a:p>
              <a:r>
                <a:rPr lang="en-US" dirty="0" smtClean="0"/>
                <a:t>TX SET</a:t>
              </a:r>
              <a:endParaRPr lang="en-US" dirty="0"/>
            </a:p>
          </p:txBody>
        </p:sp>
      </p:grpSp>
    </p:spTree>
    <p:extLst>
      <p:ext uri="{BB962C8B-B14F-4D97-AF65-F5344CB8AC3E}">
        <p14:creationId xmlns:p14="http://schemas.microsoft.com/office/powerpoint/2010/main" val="3890741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336</Words>
  <Application>Microsoft Office PowerPoint</Application>
  <PresentationFormat>On-screen Show (4:3)</PresentationFormat>
  <Paragraphs>130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Update to RMS</vt:lpstr>
      <vt:lpstr>PowerPoint Presentation</vt:lpstr>
      <vt:lpstr>PowerPoint Presentation</vt:lpstr>
      <vt:lpstr>PowerPoint Presentation</vt:lpstr>
      <vt:lpstr>PowerPoint Presentation</vt:lpstr>
      <vt:lpstr>PowerPoint Presentation</vt:lpstr>
      <vt:lpstr>  Next Meeting January 24, 2017 Elections </vt:lpstr>
      <vt:lpstr>Any questions?</vt:lpstr>
    </vt:vector>
  </TitlesOfParts>
  <Company>PNMR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TNMP11092015</dc:creator>
  <cp:lastModifiedBy>TXSET11302016</cp:lastModifiedBy>
  <cp:revision>46</cp:revision>
  <dcterms:created xsi:type="dcterms:W3CDTF">2015-12-11T22:27:18Z</dcterms:created>
  <dcterms:modified xsi:type="dcterms:W3CDTF">2016-12-02T19:27:00Z</dcterms:modified>
</cp:coreProperties>
</file>