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sldIdLst>
    <p:sldId id="370" r:id="rId2"/>
    <p:sldId id="390" r:id="rId3"/>
    <p:sldId id="379" r:id="rId4"/>
    <p:sldId id="382" r:id="rId5"/>
    <p:sldId id="385" r:id="rId6"/>
    <p:sldId id="391" r:id="rId7"/>
    <p:sldId id="392" r:id="rId8"/>
    <p:sldId id="393" r:id="rId9"/>
    <p:sldId id="394" r:id="rId10"/>
    <p:sldId id="395" r:id="rId11"/>
    <p:sldId id="380" r:id="rId12"/>
    <p:sldId id="381"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224">
          <p15:clr>
            <a:srgbClr val="A4A3A4"/>
          </p15:clr>
        </p15:guide>
        <p15:guide id="2" pos="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294171"/>
    <a:srgbClr val="40949A"/>
    <a:srgbClr val="DDDDDD"/>
    <a:srgbClr val="FF3300"/>
    <a:srgbClr val="FF9900"/>
    <a:srgbClr val="5469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36" autoAdjust="0"/>
    <p:restoredTop sz="94660"/>
  </p:normalViewPr>
  <p:slideViewPr>
    <p:cSldViewPr>
      <p:cViewPr varScale="1">
        <p:scale>
          <a:sx n="95" d="100"/>
          <a:sy n="95" d="100"/>
        </p:scale>
        <p:origin x="804" y="84"/>
      </p:cViewPr>
      <p:guideLst>
        <p:guide orient="horz" pos="4224"/>
        <p:guide pos="1536"/>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1E67AEE-8CC1-4A0B-A9B6-7A0EA26C2515}" type="slidenum">
              <a:rPr lang="en-US"/>
              <a:pPr>
                <a:defRPr/>
              </a:pPr>
              <a:t>‹#›</a:t>
            </a:fld>
            <a:endParaRPr lang="en-US" dirty="0"/>
          </a:p>
        </p:txBody>
      </p:sp>
    </p:spTree>
    <p:extLst>
      <p:ext uri="{BB962C8B-B14F-4D97-AF65-F5344CB8AC3E}">
        <p14:creationId xmlns:p14="http://schemas.microsoft.com/office/powerpoint/2010/main" val="26341852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userDrawn="1"/>
        </p:nvSpPr>
        <p:spPr bwMode="auto">
          <a:xfrm>
            <a:off x="0" y="11430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5" name="Rectangle 10"/>
          <p:cNvSpPr>
            <a:spLocks noGrp="1" noChangeArrowheads="1"/>
          </p:cNvSpPr>
          <p:nvPr>
            <p:ph type="dt" sz="half" idx="10"/>
          </p:nvPr>
        </p:nvSpPr>
        <p:spPr>
          <a:xfrm>
            <a:off x="2333625" y="5467350"/>
            <a:ext cx="6276975" cy="476250"/>
          </a:xfrm>
        </p:spPr>
        <p:txBody>
          <a:bodyPr/>
          <a:lstStyle>
            <a:lvl1pPr>
              <a:defRPr sz="1800" b="1">
                <a:solidFill>
                  <a:schemeClr val="tx1"/>
                </a:solidFill>
              </a:defRPr>
            </a:lvl1pPr>
          </a:lstStyle>
          <a:p>
            <a:pPr>
              <a:defRPr/>
            </a:pPr>
            <a:r>
              <a:rPr lang="en-US"/>
              <a:t>May 5, 2015</a:t>
            </a:r>
          </a:p>
        </p:txBody>
      </p:sp>
      <p:sp>
        <p:nvSpPr>
          <p:cNvPr id="6" name="Rectangle 15"/>
          <p:cNvSpPr>
            <a:spLocks noGrp="1" noChangeArrowheads="1"/>
          </p:cNvSpPr>
          <p:nvPr>
            <p:ph type="ftr" sz="quarter" idx="11"/>
          </p:nvPr>
        </p:nvSpPr>
        <p:spPr>
          <a:xfrm>
            <a:off x="2333625" y="5067300"/>
            <a:ext cx="6276975" cy="419100"/>
          </a:xfrm>
        </p:spPr>
        <p:txBody>
          <a:bodyPr/>
          <a:lstStyle>
            <a:lvl1pPr algn="l">
              <a:defRPr sz="1800" b="1">
                <a:solidFill>
                  <a:schemeClr val="tx1"/>
                </a:solidFill>
              </a:defRPr>
            </a:lvl1pPr>
          </a:lstStyle>
          <a:p>
            <a:pPr>
              <a:defRPr/>
            </a:pPr>
            <a:r>
              <a:rPr lang="en-US"/>
              <a:t>Retail Market Training Task Force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25F4E91-82B0-4B0A-B027-BD0D9A9E2FD3}"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9E63C12-58CE-4440-A1BF-0B7C561A990D}"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a:t>Click to edit Master title style</a:t>
            </a:r>
          </a:p>
        </p:txBody>
      </p:sp>
      <p:sp>
        <p:nvSpPr>
          <p:cNvPr id="3" name="Table Placeholder 2"/>
          <p:cNvSpPr>
            <a:spLocks noGrp="1"/>
          </p:cNvSpPr>
          <p:nvPr>
            <p:ph type="tbl" idx="1"/>
          </p:nvPr>
        </p:nvSpPr>
        <p:spPr>
          <a:xfrm>
            <a:off x="457200" y="1066800"/>
            <a:ext cx="8229600" cy="4724400"/>
          </a:xfr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0E6B53AA-B243-4AFA-AE7D-A4D34BCED2EC}"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185C669-FB09-4A92-913B-0BA846DAB37C}"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E09CC92-127D-4848-9213-EA7DAAA4121A}" type="slidenum">
              <a:rPr lang="en-US"/>
              <a:pPr>
                <a:defRPr/>
              </a:pPr>
              <a:t>‹#›</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F21EDB76-CD43-480E-8EA0-CC06EF22C0A1}"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5166B115-F29F-48A1-9E11-9E3CE3F393CF}" type="slidenum">
              <a:rPr lang="en-US"/>
              <a:pPr>
                <a:defRPr/>
              </a:pPr>
              <a:t>‹#›</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9"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A8CFD4DE-F1B7-4669-99F6-06BC1BE7749A}" type="slidenum">
              <a:rPr lang="en-US"/>
              <a:pPr>
                <a:defRPr/>
              </a:pPr>
              <a:t>‹#›</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5"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C45D72C-229D-4F03-A50E-FE97AACDD8E8}" type="slidenum">
              <a:rPr lang="en-US"/>
              <a:pPr>
                <a:defRPr/>
              </a:pPr>
              <a:t>‹#›</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4"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79E0F6C-C800-4268-B636-BF74DBEF15B6}"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C1CB72A-E33B-43FC-913A-F3DE954CEE9D}" type="slidenum">
              <a:rPr lang="en-US"/>
              <a:pPr>
                <a:defRPr/>
              </a:pPr>
              <a:t>‹#›</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a:defRPr/>
            </a:pPr>
            <a:r>
              <a:rPr lang="en-US"/>
              <a:t>May 5, 2015</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EE74527-A6B7-4978-8CA2-A96E52BABC27}" type="slidenum">
              <a:rPr lang="en-US"/>
              <a:pPr>
                <a:defRPr/>
              </a:pPr>
              <a:t>‹#›</a:t>
            </a:fld>
            <a:endParaRPr lang="en-US" dirty="0"/>
          </a:p>
        </p:txBody>
      </p:sp>
      <p:sp>
        <p:nvSpPr>
          <p:cNvPr id="23559" name="Rectangle 7"/>
          <p:cNvSpPr>
            <a:spLocks noChangeArrowheads="1"/>
          </p:cNvSpPr>
          <p:nvPr userDrawn="1"/>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a:defRPr/>
            </a:pPr>
            <a:endParaRPr lang="en-US" dirty="0"/>
          </a:p>
        </p:txBody>
      </p:sp>
      <p:sp>
        <p:nvSpPr>
          <p:cNvPr id="1029"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r>
              <a:rPr lang="en-US"/>
              <a:t>Retail Market Training Task Force</a:t>
            </a:r>
          </a:p>
        </p:txBody>
      </p:sp>
      <p:sp>
        <p:nvSpPr>
          <p:cNvPr id="2356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p:spPr>
        <p:txBody>
          <a:bodyPr/>
          <a:lstStyle/>
          <a:p>
            <a:pPr>
              <a:defRPr/>
            </a:pPr>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a:t>May 5, 2015</a:t>
            </a:r>
          </a:p>
        </p:txBody>
      </p:sp>
      <p:sp>
        <p:nvSpPr>
          <p:cNvPr id="23564"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a:defRPr/>
            </a:pPr>
            <a:fld id="{30AE3F6D-6E55-4F4D-8DFA-3811BE74B05E}" type="slidenum">
              <a:rPr lang="en-US" sz="1200"/>
              <a:pPr algn="ctr">
                <a:defRPr/>
              </a:pPr>
              <a:t>‹#›</a:t>
            </a:fld>
            <a:endParaRPr lang="en-US" sz="1200" dirty="0"/>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www.ercot.com/services/train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5"/>
          <p:cNvSpPr txBox="1">
            <a:spLocks noGrp="1" noChangeArrowheads="1"/>
          </p:cNvSpPr>
          <p:nvPr/>
        </p:nvSpPr>
        <p:spPr bwMode="auto">
          <a:xfrm>
            <a:off x="1981200" y="5067300"/>
            <a:ext cx="4419600" cy="419100"/>
          </a:xfrm>
          <a:prstGeom prst="rect">
            <a:avLst/>
          </a:prstGeom>
          <a:noFill/>
          <a:ln w="9525">
            <a:noFill/>
            <a:miter lim="800000"/>
            <a:headEnd/>
            <a:tailEnd/>
          </a:ln>
        </p:spPr>
        <p:txBody>
          <a:bodyPr/>
          <a:lstStyle/>
          <a:p>
            <a:endParaRPr lang="en-US" b="1" dirty="0"/>
          </a:p>
        </p:txBody>
      </p:sp>
      <p:sp>
        <p:nvSpPr>
          <p:cNvPr id="15364" name="Rectangle 20"/>
          <p:cNvSpPr>
            <a:spLocks noGrp="1" noChangeArrowheads="1"/>
          </p:cNvSpPr>
          <p:nvPr>
            <p:ph type="subTitle" idx="1"/>
          </p:nvPr>
        </p:nvSpPr>
        <p:spPr>
          <a:xfrm>
            <a:off x="1524000" y="3505200"/>
            <a:ext cx="6324600" cy="1143000"/>
          </a:xfrm>
        </p:spPr>
        <p:txBody>
          <a:bodyPr/>
          <a:lstStyle/>
          <a:p>
            <a:pPr marL="0" indent="0" algn="ctr">
              <a:buNone/>
            </a:pPr>
            <a:r>
              <a:rPr lang="en-US" sz="2800" b="0" dirty="0">
                <a:latin typeface="Calibri" panose="020F0502020204030204" pitchFamily="34" charset="0"/>
              </a:rPr>
              <a:t>Update to RMS</a:t>
            </a:r>
          </a:p>
          <a:p>
            <a:pPr marL="0" indent="0" algn="ctr">
              <a:buNone/>
            </a:pPr>
            <a:r>
              <a:rPr lang="en-US" sz="2800" dirty="0">
                <a:latin typeface="Calibri" panose="020F0502020204030204" pitchFamily="34" charset="0"/>
              </a:rPr>
              <a:t>Tuesday, January 10th, 2017</a:t>
            </a:r>
            <a:endParaRPr lang="en-US" sz="2800" b="0" dirty="0">
              <a:latin typeface="Calibri" panose="020F0502020204030204" pitchFamily="34" charset="0"/>
            </a:endParaRPr>
          </a:p>
        </p:txBody>
      </p:sp>
      <p:sp>
        <p:nvSpPr>
          <p:cNvPr id="15363" name="Rectangle 18"/>
          <p:cNvSpPr>
            <a:spLocks noGrp="1" noChangeArrowheads="1"/>
          </p:cNvSpPr>
          <p:nvPr>
            <p:ph type="ctrTitle"/>
          </p:nvPr>
        </p:nvSpPr>
        <p:spPr>
          <a:xfrm>
            <a:off x="762000" y="1295400"/>
            <a:ext cx="7543800" cy="1828800"/>
          </a:xfrm>
        </p:spPr>
        <p:txBody>
          <a:bodyPr/>
          <a:lstStyle/>
          <a:p>
            <a:pPr algn="ctr" eaLnBrk="1" hangingPunct="1"/>
            <a:r>
              <a:rPr lang="en-US" sz="4400" b="1" dirty="0">
                <a:latin typeface="Calibri" panose="020F0502020204030204" pitchFamily="34" charset="0"/>
              </a:rPr>
              <a:t>ERCOT</a:t>
            </a:r>
            <a:br>
              <a:rPr lang="en-US" sz="4400" b="1" dirty="0">
                <a:latin typeface="Calibri" panose="020F0502020204030204" pitchFamily="34" charset="0"/>
              </a:rPr>
            </a:br>
            <a:r>
              <a:rPr lang="en-US" sz="4400" b="1" dirty="0">
                <a:latin typeface="Calibri" panose="020F0502020204030204" pitchFamily="34" charset="0"/>
              </a:rPr>
              <a:t> Retail Market Training</a:t>
            </a:r>
            <a:br>
              <a:rPr lang="en-US" sz="4400" b="1" dirty="0">
                <a:latin typeface="Calibri" panose="020F0502020204030204" pitchFamily="34" charset="0"/>
              </a:rPr>
            </a:br>
            <a:r>
              <a:rPr lang="en-US" sz="4400" b="1" dirty="0">
                <a:latin typeface="Calibri" panose="020F0502020204030204" pitchFamily="34" charset="0"/>
              </a:rPr>
              <a:t> Task Force</a:t>
            </a:r>
          </a:p>
        </p:txBody>
      </p:sp>
      <p:sp>
        <p:nvSpPr>
          <p:cNvPr id="3" name="Footer Placeholder 2"/>
          <p:cNvSpPr>
            <a:spLocks noGrp="1"/>
          </p:cNvSpPr>
          <p:nvPr>
            <p:ph type="ftr" sz="quarter" idx="11"/>
          </p:nvPr>
        </p:nvSpPr>
        <p:spPr>
          <a:xfrm>
            <a:off x="0" y="4724400"/>
            <a:ext cx="9144000" cy="1752600"/>
          </a:xfrm>
        </p:spPr>
        <p:txBody>
          <a:bodyPr/>
          <a:lstStyle/>
          <a:p>
            <a:pPr algn="ctr">
              <a:defRPr/>
            </a:pPr>
            <a:r>
              <a:rPr lang="en-US" dirty="0">
                <a:latin typeface="Calibri" panose="020F0502020204030204" pitchFamily="34" charset="0"/>
              </a:rPr>
              <a:t>        Co-Chairs:                                                      </a:t>
            </a:r>
          </a:p>
          <a:p>
            <a:pPr algn="ctr">
              <a:defRPr/>
            </a:pPr>
            <a:endParaRPr lang="en-US" dirty="0">
              <a:latin typeface="Calibri" panose="020F0502020204030204" pitchFamily="34" charset="0"/>
            </a:endParaRPr>
          </a:p>
          <a:p>
            <a:pPr algn="ctr">
              <a:defRPr/>
            </a:pPr>
            <a:r>
              <a:rPr lang="en-US" dirty="0">
                <a:latin typeface="Calibri" panose="020F0502020204030204" pitchFamily="34" charset="0"/>
              </a:rPr>
              <a:t>Deborah McKeever, Oncor         Tomas Fernandez, NRG          Sheri </a:t>
            </a:r>
            <a:r>
              <a:rPr lang="en-US" dirty="0" err="1">
                <a:latin typeface="Calibri" panose="020F0502020204030204" pitchFamily="34" charset="0"/>
              </a:rPr>
              <a:t>Wiegand</a:t>
            </a:r>
            <a:r>
              <a:rPr lang="en-US" dirty="0">
                <a:latin typeface="Calibri" panose="020F0502020204030204" pitchFamily="34" charset="0"/>
              </a:rPr>
              <a:t>, TXU Energy</a:t>
            </a:r>
          </a:p>
          <a:p>
            <a:pPr algn="ctr">
              <a:defRPr/>
            </a:pPr>
            <a:endParaRPr lang="en-US" sz="1600" dirty="0">
              <a:latin typeface="Calibri" panose="020F0502020204030204" pitchFamily="34" charset="0"/>
            </a:endParaRPr>
          </a:p>
          <a:p>
            <a:pPr algn="ctr">
              <a:defRPr/>
            </a:pPr>
            <a:endParaRPr lang="en-US" sz="2400" dirty="0">
              <a:latin typeface="Calibri" panose="020F0502020204030204" pitchFamily="34" charset="0"/>
            </a:endParaRPr>
          </a:p>
          <a:p>
            <a:pPr algn="ctr">
              <a:defRPr/>
            </a:pPr>
            <a:endParaRPr lang="en-US" sz="2400" dirty="0">
              <a:latin typeface="Calibri" panose="020F0502020204030204" pitchFamily="34" charset="0"/>
            </a:endParaRPr>
          </a:p>
          <a:p>
            <a:pPr algn="ctr">
              <a:defRPr/>
            </a:pPr>
            <a:endParaRPr lang="en-US" sz="2400" dirty="0">
              <a:latin typeface="Calibri" panose="020F0502020204030204" pitchFamily="34" charset="0"/>
            </a:endParaRPr>
          </a:p>
          <a:p>
            <a:pPr algn="ctr">
              <a:defRPr/>
            </a:pPr>
            <a:endParaRPr lang="en-US" sz="2000" dirty="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Many thanks!</a:t>
            </a:r>
          </a:p>
        </p:txBody>
      </p:sp>
      <p:sp>
        <p:nvSpPr>
          <p:cNvPr id="3" name="Content Placeholder 2"/>
          <p:cNvSpPr>
            <a:spLocks noGrp="1"/>
          </p:cNvSpPr>
          <p:nvPr>
            <p:ph idx="1"/>
          </p:nvPr>
        </p:nvSpPr>
        <p:spPr/>
        <p:txBody>
          <a:bodyPr/>
          <a:lstStyle/>
          <a:p>
            <a:r>
              <a:rPr lang="en-US" b="0" dirty="0"/>
              <a:t>Sincere thanks to the many Market Participant representatives that supported the effort to provide training for the retail segment of the market.</a:t>
            </a:r>
          </a:p>
          <a:p>
            <a:pPr marL="0" indent="0">
              <a:buNone/>
            </a:pPr>
            <a:r>
              <a:rPr lang="en-US" b="0" dirty="0"/>
              <a:t> </a:t>
            </a:r>
          </a:p>
          <a:p>
            <a:r>
              <a:rPr lang="en-US" b="0" dirty="0"/>
              <a:t>Special thanks to ERCOT including Matt, Tammy, Patrick, Bill, and Ted for their continued support during the development of training materials and to the ERCOT presenters Sarah, Dave, David, Brett, and Bill.</a:t>
            </a:r>
          </a:p>
        </p:txBody>
      </p:sp>
      <p:sp>
        <p:nvSpPr>
          <p:cNvPr id="4" name="Footer Placeholder 3"/>
          <p:cNvSpPr>
            <a:spLocks noGrp="1"/>
          </p:cNvSpPr>
          <p:nvPr>
            <p:ph type="ftr" sz="quarter" idx="11"/>
          </p:nvPr>
        </p:nvSpPr>
        <p:spPr/>
        <p:txBody>
          <a:bodyPr/>
          <a:lstStyle/>
          <a:p>
            <a:pPr>
              <a:defRPr/>
            </a:pPr>
            <a:r>
              <a:rPr lang="en-US">
                <a:solidFill>
                  <a:srgbClr val="000000"/>
                </a:solidFill>
              </a:rPr>
              <a:t>Retail Market Training Task Force</a:t>
            </a:r>
          </a:p>
        </p:txBody>
      </p:sp>
      <p:sp>
        <p:nvSpPr>
          <p:cNvPr id="5" name="Date Placeholder 4"/>
          <p:cNvSpPr>
            <a:spLocks noGrp="1"/>
          </p:cNvSpPr>
          <p:nvPr>
            <p:ph type="dt" sz="half" idx="12"/>
          </p:nvPr>
        </p:nvSpPr>
        <p:spPr/>
        <p:txBody>
          <a:bodyPr/>
          <a:lstStyle/>
          <a:p>
            <a:pPr>
              <a:defRPr/>
            </a:pPr>
            <a:r>
              <a:rPr lang="en-US">
                <a:solidFill>
                  <a:srgbClr val="000000"/>
                </a:solidFill>
              </a:rPr>
              <a:t>May 5, 2015</a:t>
            </a:r>
          </a:p>
        </p:txBody>
      </p:sp>
    </p:spTree>
    <p:extLst>
      <p:ext uri="{BB962C8B-B14F-4D97-AF65-F5344CB8AC3E}">
        <p14:creationId xmlns:p14="http://schemas.microsoft.com/office/powerpoint/2010/main" val="2482634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0"/>
          <p:cNvSpPr>
            <a:spLocks noGrp="1" noChangeArrowheads="1"/>
          </p:cNvSpPr>
          <p:nvPr>
            <p:ph type="subTitle" idx="1"/>
          </p:nvPr>
        </p:nvSpPr>
        <p:spPr>
          <a:xfrm>
            <a:off x="1447800" y="1981200"/>
            <a:ext cx="6248400" cy="1676400"/>
          </a:xfrm>
        </p:spPr>
        <p:txBody>
          <a:bodyPr/>
          <a:lstStyle/>
          <a:p>
            <a:pPr marL="0" indent="0" algn="ctr">
              <a:buNone/>
            </a:pPr>
            <a:r>
              <a:rPr lang="en-US" sz="2600" dirty="0">
                <a:latin typeface="Calibri" panose="020F0502020204030204" pitchFamily="34" charset="0"/>
              </a:rPr>
              <a:t>January 12th, </a:t>
            </a:r>
            <a:r>
              <a:rPr lang="en-US" sz="2600" b="0" dirty="0">
                <a:latin typeface="Calibri" panose="020F0502020204030204" pitchFamily="34" charset="0"/>
              </a:rPr>
              <a:t>2017</a:t>
            </a:r>
          </a:p>
          <a:p>
            <a:pPr marL="0" indent="0" algn="ctr">
              <a:spcBef>
                <a:spcPts val="0"/>
              </a:spcBef>
              <a:buNone/>
            </a:pPr>
            <a:r>
              <a:rPr lang="en-US" sz="2600" dirty="0">
                <a:latin typeface="Calibri" panose="020F0502020204030204" pitchFamily="34" charset="0"/>
              </a:rPr>
              <a:t>9:30 AM to 3:30 PM</a:t>
            </a:r>
          </a:p>
          <a:p>
            <a:pPr marL="0" indent="0" algn="ctr">
              <a:spcBef>
                <a:spcPts val="0"/>
              </a:spcBef>
              <a:buNone/>
            </a:pPr>
            <a:r>
              <a:rPr lang="en-US" sz="2600" b="0" dirty="0">
                <a:latin typeface="Calibri" panose="020F0502020204030204" pitchFamily="34" charset="0"/>
              </a:rPr>
              <a:t>ERCOT Met Center</a:t>
            </a:r>
          </a:p>
          <a:p>
            <a:pPr marL="0" indent="0" algn="ctr">
              <a:spcBef>
                <a:spcPts val="0"/>
              </a:spcBef>
              <a:buNone/>
            </a:pPr>
            <a:r>
              <a:rPr lang="en-US" sz="2600" dirty="0">
                <a:latin typeface="Calibri" panose="020F0502020204030204" pitchFamily="34" charset="0"/>
              </a:rPr>
              <a:t>Room 102</a:t>
            </a:r>
            <a:endParaRPr lang="en-US" sz="2600" b="0" dirty="0"/>
          </a:p>
        </p:txBody>
      </p:sp>
      <p:sp>
        <p:nvSpPr>
          <p:cNvPr id="15363" name="Rectangle 18"/>
          <p:cNvSpPr>
            <a:spLocks noGrp="1" noChangeArrowheads="1"/>
          </p:cNvSpPr>
          <p:nvPr>
            <p:ph type="ctrTitle"/>
          </p:nvPr>
        </p:nvSpPr>
        <p:spPr>
          <a:xfrm>
            <a:off x="1828800" y="685800"/>
            <a:ext cx="5486400" cy="914400"/>
          </a:xfrm>
        </p:spPr>
        <p:txBody>
          <a:bodyPr/>
          <a:lstStyle/>
          <a:p>
            <a:pPr algn="ctr" eaLnBrk="1" hangingPunct="1"/>
            <a:r>
              <a:rPr lang="en-US" sz="3600" b="1" dirty="0">
                <a:latin typeface="Calibri" panose="020F0502020204030204" pitchFamily="34" charset="0"/>
              </a:rPr>
              <a:t>Please join us for our Next RMTTF Meeting</a:t>
            </a:r>
          </a:p>
        </p:txBody>
      </p:sp>
      <p:sp>
        <p:nvSpPr>
          <p:cNvPr id="2" name="Date Placeholder 1"/>
          <p:cNvSpPr>
            <a:spLocks noGrp="1"/>
          </p:cNvSpPr>
          <p:nvPr>
            <p:ph type="dt" sz="half" idx="10"/>
          </p:nvPr>
        </p:nvSpPr>
        <p:spPr>
          <a:xfrm>
            <a:off x="76200" y="3962400"/>
            <a:ext cx="8839200" cy="2057400"/>
          </a:xfrm>
        </p:spPr>
        <p:txBody>
          <a:bodyPr/>
          <a:lstStyle/>
          <a:p>
            <a:pPr algn="ctr">
              <a:defRPr/>
            </a:pPr>
            <a:r>
              <a:rPr lang="en-US" sz="2600" u="sng" dirty="0">
                <a:latin typeface="Calibri" panose="020F0502020204030204" pitchFamily="34" charset="0"/>
              </a:rPr>
              <a:t>RMTTF January 12th  Primary Agenda Items Include:</a:t>
            </a:r>
          </a:p>
          <a:p>
            <a:pPr marL="1371600" lvl="2" indent="-457200">
              <a:buFont typeface="Wingdings" panose="05000000000000000000" pitchFamily="2" charset="2"/>
              <a:buChar char="§"/>
              <a:defRPr/>
            </a:pPr>
            <a:r>
              <a:rPr lang="en-US" sz="2400" b="0" dirty="0">
                <a:latin typeface="Calibri" panose="020F0502020204030204" pitchFamily="34" charset="0"/>
              </a:rPr>
              <a:t>Review Retail 101 – Web based training</a:t>
            </a:r>
          </a:p>
          <a:p>
            <a:pPr marL="1371600" lvl="2" indent="-457200">
              <a:buFont typeface="Wingdings" panose="05000000000000000000" pitchFamily="2" charset="2"/>
              <a:buChar char="§"/>
              <a:defRPr/>
            </a:pPr>
            <a:r>
              <a:rPr lang="en-US" sz="2400" dirty="0">
                <a:latin typeface="Calibri" panose="020F0502020204030204" pitchFamily="34" charset="0"/>
              </a:rPr>
              <a:t>Review Email MT module</a:t>
            </a:r>
          </a:p>
          <a:p>
            <a:pPr marL="1371600" lvl="2" indent="-457200">
              <a:buFont typeface="Wingdings" panose="05000000000000000000" pitchFamily="2" charset="2"/>
              <a:buChar char="§"/>
              <a:defRPr/>
            </a:pPr>
            <a:r>
              <a:rPr lang="en-US" sz="2400" b="0" dirty="0">
                <a:latin typeface="Calibri" panose="020F0502020204030204" pitchFamily="34" charset="0"/>
              </a:rPr>
              <a:t>Continue review of Reporting outline/script</a:t>
            </a:r>
          </a:p>
          <a:p>
            <a:pPr marL="457200" indent="-457200" algn="ctr">
              <a:buFont typeface="Wingdings" panose="05000000000000000000" pitchFamily="2" charset="2"/>
              <a:buChar char="Ø"/>
              <a:defRPr/>
            </a:pPr>
            <a:endParaRPr lang="en-US" sz="2400" b="0" dirty="0">
              <a:latin typeface="Calibri" panose="020F0502020204030204" pitchFamily="34" charset="0"/>
            </a:endParaRPr>
          </a:p>
          <a:p>
            <a:pPr marL="457200" indent="-457200" algn="ctr">
              <a:buFont typeface="Wingdings" panose="05000000000000000000" pitchFamily="2" charset="2"/>
              <a:buChar char="§"/>
              <a:defRPr/>
            </a:pPr>
            <a:endParaRPr lang="en-US" sz="2800" b="0" dirty="0">
              <a:latin typeface="Calibri" panose="020F0502020204030204" pitchFamily="34" charset="0"/>
            </a:endParaRPr>
          </a:p>
          <a:p>
            <a:pPr marL="457200" indent="-457200" algn="ctr">
              <a:buFont typeface="Arial" panose="020B0604020202020204" pitchFamily="34" charset="0"/>
              <a:buChar char="•"/>
              <a:defRPr/>
            </a:pPr>
            <a:endParaRPr lang="en-US" sz="2800" b="0" dirty="0">
              <a:latin typeface="Calibri" panose="020F0502020204030204" pitchFamily="34" charset="0"/>
            </a:endParaRPr>
          </a:p>
          <a:p>
            <a:pPr>
              <a:defRPr/>
            </a:pPr>
            <a:endParaRPr lang="en-US" sz="28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429788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endParaRPr lang="en-US" dirty="0"/>
          </a:p>
        </p:txBody>
      </p:sp>
      <p:sp>
        <p:nvSpPr>
          <p:cNvPr id="4" name="Footer Placeholder 3"/>
          <p:cNvSpPr>
            <a:spLocks noGrp="1"/>
          </p:cNvSpPr>
          <p:nvPr>
            <p:ph type="ftr" sz="quarter" idx="11"/>
          </p:nvPr>
        </p:nvSpPr>
        <p:spPr/>
        <p:txBody>
          <a:bodyPr/>
          <a:lstStyle/>
          <a:p>
            <a:pPr>
              <a:defRPr/>
            </a:pPr>
            <a:r>
              <a:rPr lang="en-US"/>
              <a:t>Retail Market Training Task Force</a:t>
            </a:r>
          </a:p>
        </p:txBody>
      </p:sp>
      <p:sp>
        <p:nvSpPr>
          <p:cNvPr id="6" name="TextBox 5"/>
          <p:cNvSpPr txBox="1"/>
          <p:nvPr/>
        </p:nvSpPr>
        <p:spPr>
          <a:xfrm>
            <a:off x="2493579" y="2996625"/>
            <a:ext cx="4191000" cy="1015663"/>
          </a:xfrm>
          <a:prstGeom prst="rect">
            <a:avLst/>
          </a:prstGeom>
          <a:noFill/>
        </p:spPr>
        <p:txBody>
          <a:bodyPr wrap="square" rtlCol="0">
            <a:spAutoFit/>
          </a:bodyPr>
          <a:lstStyle/>
          <a:p>
            <a:pPr algn="ctr"/>
            <a:r>
              <a:rPr lang="en-US" sz="6000" b="1" dirty="0">
                <a:latin typeface="Calibri" panose="020F0502020204030204" pitchFamily="34" charset="0"/>
              </a:rPr>
              <a:t>Thank you!</a:t>
            </a:r>
          </a:p>
        </p:txBody>
      </p:sp>
      <p:sp>
        <p:nvSpPr>
          <p:cNvPr id="3" name="Content Placeholder 2"/>
          <p:cNvSpPr>
            <a:spLocks noGrp="1"/>
          </p:cNvSpPr>
          <p:nvPr>
            <p:ph idx="1"/>
          </p:nvPr>
        </p:nvSpPr>
        <p:spPr>
          <a:xfrm>
            <a:off x="457200" y="1066800"/>
            <a:ext cx="8229600" cy="838200"/>
          </a:xfrm>
        </p:spPr>
        <p:txBody>
          <a:bodyPr/>
          <a:lstStyle/>
          <a:p>
            <a:endParaRPr lang="en-US" dirty="0"/>
          </a:p>
        </p:txBody>
      </p:sp>
    </p:spTree>
    <p:extLst>
      <p:ext uri="{BB962C8B-B14F-4D97-AF65-F5344CB8AC3E}">
        <p14:creationId xmlns:p14="http://schemas.microsoft.com/office/powerpoint/2010/main" val="2483464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Retail Training Instructor Led Classes - 2017</a:t>
            </a:r>
          </a:p>
        </p:txBody>
      </p:sp>
      <p:sp>
        <p:nvSpPr>
          <p:cNvPr id="3" name="Content Placeholder 2"/>
          <p:cNvSpPr>
            <a:spLocks noGrp="1"/>
          </p:cNvSpPr>
          <p:nvPr>
            <p:ph idx="1"/>
          </p:nvPr>
        </p:nvSpPr>
        <p:spPr>
          <a:xfrm>
            <a:off x="0" y="685800"/>
            <a:ext cx="9067800" cy="5562600"/>
          </a:xfrm>
        </p:spPr>
        <p:txBody>
          <a:bodyPr/>
          <a:lstStyle/>
          <a:p>
            <a:pPr marL="0" indent="0">
              <a:buNone/>
            </a:pPr>
            <a:r>
              <a:rPr lang="en-US" sz="2400" dirty="0"/>
              <a:t>Training Roadshow for 2017 </a:t>
            </a:r>
          </a:p>
          <a:p>
            <a:pPr marL="0" indent="0">
              <a:buNone/>
            </a:pPr>
            <a:endParaRPr lang="en-US" sz="2400" dirty="0"/>
          </a:p>
          <a:p>
            <a:pPr marL="0" indent="0">
              <a:buNone/>
            </a:pPr>
            <a:r>
              <a:rPr lang="en-US" sz="2400" dirty="0">
                <a:solidFill>
                  <a:schemeClr val="accent1">
                    <a:lumMod val="50000"/>
                  </a:schemeClr>
                </a:solidFill>
              </a:rPr>
              <a:t>     AUSTIN 		</a:t>
            </a:r>
            <a:r>
              <a:rPr lang="en-US" sz="2400" i="1" u="sng" dirty="0"/>
              <a:t>Georgetown Library</a:t>
            </a:r>
            <a:r>
              <a:rPr lang="en-US" sz="2400" dirty="0"/>
              <a:t>	</a:t>
            </a:r>
          </a:p>
          <a:p>
            <a:pPr lvl="4"/>
            <a:r>
              <a:rPr lang="en-US" sz="2400" b="1" dirty="0"/>
              <a:t>Retail 101 – </a:t>
            </a:r>
            <a:r>
              <a:rPr lang="en-US" sz="2400" dirty="0"/>
              <a:t>Tues, January 31</a:t>
            </a:r>
            <a:r>
              <a:rPr lang="en-US" sz="2400" baseline="30000" dirty="0"/>
              <a:t>st</a:t>
            </a:r>
            <a:r>
              <a:rPr lang="en-US" sz="2400" dirty="0"/>
              <a:t>, 2017</a:t>
            </a:r>
          </a:p>
          <a:p>
            <a:pPr lvl="4"/>
            <a:r>
              <a:rPr lang="en-US" sz="2400" b="1" dirty="0" err="1"/>
              <a:t>MarkeTrak</a:t>
            </a:r>
            <a:r>
              <a:rPr lang="en-US" sz="2400" b="1" dirty="0"/>
              <a:t>  101 – </a:t>
            </a:r>
            <a:r>
              <a:rPr lang="en-US" sz="2400" dirty="0"/>
              <a:t>Wed, February 1</a:t>
            </a:r>
            <a:r>
              <a:rPr lang="en-US" sz="2400" baseline="30000" dirty="0"/>
              <a:t>st</a:t>
            </a:r>
            <a:r>
              <a:rPr lang="en-US" sz="2400" dirty="0"/>
              <a:t>, 2017 </a:t>
            </a:r>
          </a:p>
          <a:p>
            <a:pPr marL="0" indent="0">
              <a:buNone/>
            </a:pPr>
            <a:r>
              <a:rPr lang="en-US" sz="2400" i="1" dirty="0">
                <a:solidFill>
                  <a:schemeClr val="accent1">
                    <a:lumMod val="50000"/>
                  </a:schemeClr>
                </a:solidFill>
              </a:rPr>
              <a:t>     </a:t>
            </a:r>
            <a:r>
              <a:rPr lang="en-US" sz="2400" dirty="0">
                <a:solidFill>
                  <a:schemeClr val="accent1">
                    <a:lumMod val="50000"/>
                  </a:schemeClr>
                </a:solidFill>
              </a:rPr>
              <a:t>DALLAS		</a:t>
            </a:r>
            <a:r>
              <a:rPr lang="en-US" sz="2400" i="1" u="sng" dirty="0" err="1"/>
              <a:t>Oncor</a:t>
            </a:r>
            <a:r>
              <a:rPr lang="en-US" sz="2400" i="1" u="sng" dirty="0"/>
              <a:t> </a:t>
            </a:r>
          </a:p>
          <a:p>
            <a:pPr lvl="4"/>
            <a:r>
              <a:rPr lang="en-US" sz="2400" b="1" dirty="0"/>
              <a:t>Retail 101 – </a:t>
            </a:r>
            <a:r>
              <a:rPr lang="en-US" sz="2400" dirty="0"/>
              <a:t> Wed, May 3</a:t>
            </a:r>
            <a:r>
              <a:rPr lang="en-US" sz="2400" baseline="30000" dirty="0"/>
              <a:t>rd</a:t>
            </a:r>
            <a:r>
              <a:rPr lang="en-US" sz="2400" dirty="0"/>
              <a:t>, 2017</a:t>
            </a:r>
            <a:endParaRPr lang="en-US" sz="2400" b="1" dirty="0"/>
          </a:p>
          <a:p>
            <a:pPr lvl="4"/>
            <a:r>
              <a:rPr lang="en-US" sz="2400" b="1" dirty="0"/>
              <a:t>Inadvertent Gain Training – </a:t>
            </a:r>
            <a:r>
              <a:rPr lang="en-US" sz="2400" dirty="0"/>
              <a:t>Thurs, May 4</a:t>
            </a:r>
            <a:r>
              <a:rPr lang="en-US" sz="2400" baseline="30000" dirty="0"/>
              <a:t>th</a:t>
            </a:r>
            <a:r>
              <a:rPr lang="en-US" sz="2400" dirty="0"/>
              <a:t> </a:t>
            </a:r>
            <a:r>
              <a:rPr lang="en-US" i="1" dirty="0">
                <a:solidFill>
                  <a:schemeClr val="accent1">
                    <a:lumMod val="50000"/>
                  </a:schemeClr>
                </a:solidFill>
              </a:rPr>
              <a:t>	</a:t>
            </a:r>
            <a:r>
              <a:rPr lang="en-US" dirty="0">
                <a:solidFill>
                  <a:schemeClr val="accent1">
                    <a:lumMod val="50000"/>
                  </a:schemeClr>
                </a:solidFill>
              </a:rPr>
              <a:t>	</a:t>
            </a:r>
          </a:p>
          <a:p>
            <a:pPr marL="0" indent="0">
              <a:buNone/>
            </a:pPr>
            <a:r>
              <a:rPr lang="en-US" sz="2400" dirty="0"/>
              <a:t>     </a:t>
            </a:r>
            <a:r>
              <a:rPr lang="en-US" sz="2400" dirty="0">
                <a:solidFill>
                  <a:schemeClr val="accent1">
                    <a:lumMod val="50000"/>
                  </a:schemeClr>
                </a:solidFill>
              </a:rPr>
              <a:t>HOUSTON	</a:t>
            </a:r>
            <a:r>
              <a:rPr lang="en-US" sz="2400" i="1" u="sng" dirty="0" err="1"/>
              <a:t>CenterPoint</a:t>
            </a:r>
            <a:endParaRPr lang="en-US" sz="2400" i="1" u="sng" dirty="0"/>
          </a:p>
          <a:p>
            <a:pPr lvl="4"/>
            <a:r>
              <a:rPr lang="en-US" sz="2400" b="1" dirty="0"/>
              <a:t>Retail 101 -  </a:t>
            </a:r>
            <a:r>
              <a:rPr lang="en-US" sz="2400" dirty="0"/>
              <a:t>Tues, Sept. 26</a:t>
            </a:r>
            <a:r>
              <a:rPr lang="en-US" sz="2400" baseline="30000" dirty="0"/>
              <a:t>th</a:t>
            </a:r>
            <a:r>
              <a:rPr lang="en-US" sz="2400" dirty="0"/>
              <a:t> </a:t>
            </a:r>
          </a:p>
          <a:p>
            <a:pPr lvl="4"/>
            <a:r>
              <a:rPr lang="en-US" sz="2400" b="1" dirty="0"/>
              <a:t>Inadvertent Gain Training – </a:t>
            </a:r>
            <a:r>
              <a:rPr lang="en-US" sz="2400" dirty="0"/>
              <a:t>Wed, Sept. 27</a:t>
            </a:r>
            <a:r>
              <a:rPr lang="en-US" sz="2400" baseline="30000" dirty="0"/>
              <a:t>th</a:t>
            </a:r>
            <a:r>
              <a:rPr lang="en-US" sz="2400" dirty="0"/>
              <a:t> </a:t>
            </a:r>
            <a:r>
              <a:rPr lang="en-US" b="1" dirty="0"/>
              <a:t>	</a:t>
            </a:r>
            <a:r>
              <a:rPr lang="en-US" dirty="0"/>
              <a:t>		</a:t>
            </a:r>
            <a:endParaRPr lang="en-US" sz="1100" dirty="0"/>
          </a:p>
        </p:txBody>
      </p:sp>
      <p:sp>
        <p:nvSpPr>
          <p:cNvPr id="4" name="Footer Placeholder 3"/>
          <p:cNvSpPr>
            <a:spLocks noGrp="1"/>
          </p:cNvSpPr>
          <p:nvPr>
            <p:ph type="ftr" sz="quarter" idx="11"/>
          </p:nvPr>
        </p:nvSpPr>
        <p:spPr>
          <a:xfrm>
            <a:off x="6477000" y="6553200"/>
            <a:ext cx="2514600" cy="457200"/>
          </a:xfrm>
        </p:spPr>
        <p:txBody>
          <a:bodyPr/>
          <a:lstStyle/>
          <a:p>
            <a:pPr>
              <a:defRPr/>
            </a:pPr>
            <a:r>
              <a:rPr lang="en-US" dirty="0">
                <a:solidFill>
                  <a:srgbClr val="000000"/>
                </a:solidFill>
              </a:rPr>
              <a:t>Retail Market Training Task Force</a:t>
            </a:r>
          </a:p>
        </p:txBody>
      </p:sp>
      <p:sp>
        <p:nvSpPr>
          <p:cNvPr id="5" name="5-Point Star 4"/>
          <p:cNvSpPr/>
          <p:nvPr/>
        </p:nvSpPr>
        <p:spPr>
          <a:xfrm>
            <a:off x="8001000" y="2438400"/>
            <a:ext cx="457200" cy="3810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p:cNvSpPr/>
          <p:nvPr/>
        </p:nvSpPr>
        <p:spPr>
          <a:xfrm>
            <a:off x="1447800" y="2454310"/>
            <a:ext cx="457200" cy="3810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188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lstStyle/>
          <a:p>
            <a:pPr algn="ctr"/>
            <a:r>
              <a:rPr lang="en-US" sz="2800" b="1" dirty="0">
                <a:latin typeface="Calibri" panose="020F0502020204030204" pitchFamily="34" charset="0"/>
              </a:rPr>
              <a:t>MarkeTrak On-line Training Modules Update! </a:t>
            </a:r>
            <a:endParaRPr lang="en-US" sz="2800" dirty="0"/>
          </a:p>
        </p:txBody>
      </p:sp>
      <p:sp>
        <p:nvSpPr>
          <p:cNvPr id="3" name="Content Placeholder 2"/>
          <p:cNvSpPr>
            <a:spLocks noGrp="1"/>
          </p:cNvSpPr>
          <p:nvPr>
            <p:ph idx="1"/>
          </p:nvPr>
        </p:nvSpPr>
        <p:spPr>
          <a:xfrm>
            <a:off x="381000" y="762000"/>
            <a:ext cx="8534400" cy="5638800"/>
          </a:xfrm>
        </p:spPr>
        <p:txBody>
          <a:bodyPr/>
          <a:lstStyle/>
          <a:p>
            <a:pPr lvl="1">
              <a:buClr>
                <a:srgbClr val="FF0000"/>
              </a:buClr>
              <a:buFont typeface="Wingdings" panose="05000000000000000000" pitchFamily="2" charset="2"/>
              <a:buChar char="ü"/>
            </a:pPr>
            <a:r>
              <a:rPr lang="en-US" sz="2400" dirty="0">
                <a:latin typeface="Calibri" panose="020F0502020204030204" pitchFamily="34" charset="0"/>
              </a:rPr>
              <a:t>Marketrak Overview</a:t>
            </a:r>
          </a:p>
          <a:p>
            <a:pPr lvl="1">
              <a:buClr>
                <a:srgbClr val="FF0000"/>
              </a:buClr>
              <a:buFont typeface="Wingdings" panose="05000000000000000000" pitchFamily="2" charset="2"/>
              <a:buChar char="ü"/>
            </a:pPr>
            <a:r>
              <a:rPr lang="en-US" sz="2400" dirty="0">
                <a:latin typeface="Calibri" panose="020F0502020204030204" pitchFamily="34" charset="0"/>
              </a:rPr>
              <a:t>Switch Hold Removal</a:t>
            </a:r>
          </a:p>
          <a:p>
            <a:pPr lvl="1">
              <a:buClr>
                <a:srgbClr val="FF0000"/>
              </a:buClr>
              <a:buFont typeface="Wingdings" panose="05000000000000000000" pitchFamily="2" charset="2"/>
              <a:buChar char="ü"/>
            </a:pPr>
            <a:r>
              <a:rPr lang="en-US" sz="2400" dirty="0">
                <a:latin typeface="Calibri" panose="020F0502020204030204" pitchFamily="34" charset="0"/>
              </a:rPr>
              <a:t>Cancel With/Without  Approvals</a:t>
            </a:r>
          </a:p>
          <a:p>
            <a:pPr lvl="1">
              <a:buClr>
                <a:srgbClr val="FF0000"/>
              </a:buClr>
              <a:buFont typeface="Wingdings" panose="05000000000000000000" pitchFamily="2" charset="2"/>
              <a:buChar char="ü"/>
            </a:pPr>
            <a:r>
              <a:rPr lang="en-US" sz="2400" dirty="0">
                <a:latin typeface="Calibri" panose="020F0502020204030204" pitchFamily="34" charset="0"/>
              </a:rPr>
              <a:t>Inadvertent Gains/Losses &amp; Rescissions </a:t>
            </a:r>
          </a:p>
          <a:p>
            <a:pPr lvl="1">
              <a:buClr>
                <a:srgbClr val="FF0000"/>
              </a:buClr>
              <a:buFont typeface="Wingdings" panose="05000000000000000000" pitchFamily="2" charset="2"/>
              <a:buChar char="ü"/>
            </a:pPr>
            <a:r>
              <a:rPr lang="en-US" sz="2400" dirty="0">
                <a:latin typeface="Calibri" panose="020F0502020204030204" pitchFamily="34" charset="0"/>
              </a:rPr>
              <a:t>Usage and Billing  </a:t>
            </a:r>
            <a:endParaRPr lang="en-US" sz="2400" i="1" dirty="0">
              <a:solidFill>
                <a:schemeClr val="accent5">
                  <a:lumMod val="50000"/>
                </a:schemeClr>
              </a:solidFill>
              <a:latin typeface="Calibri" panose="020F0502020204030204" pitchFamily="34" charset="0"/>
            </a:endParaRPr>
          </a:p>
          <a:p>
            <a:pPr lvl="1">
              <a:buClr>
                <a:srgbClr val="FF0000"/>
              </a:buClr>
              <a:buFont typeface="Wingdings" panose="05000000000000000000" pitchFamily="2" charset="2"/>
              <a:buChar char="ü"/>
            </a:pPr>
            <a:r>
              <a:rPr lang="en-US" sz="2400" dirty="0">
                <a:latin typeface="Calibri" panose="020F0502020204030204" pitchFamily="34" charset="0"/>
              </a:rPr>
              <a:t>Other D2D Subtypes </a:t>
            </a:r>
          </a:p>
          <a:p>
            <a:pPr lvl="1">
              <a:buClr>
                <a:srgbClr val="FF0000"/>
              </a:buClr>
              <a:buFont typeface="Wingdings" panose="05000000000000000000" pitchFamily="2" charset="2"/>
              <a:buChar char="ü"/>
            </a:pPr>
            <a:r>
              <a:rPr lang="en-US" sz="2400" dirty="0">
                <a:latin typeface="Calibri" panose="020F0502020204030204" pitchFamily="34" charset="0"/>
              </a:rPr>
              <a:t>Bulk Insert</a:t>
            </a:r>
          </a:p>
          <a:p>
            <a:pPr lvl="1">
              <a:buClr>
                <a:srgbClr val="FF0000"/>
              </a:buClr>
              <a:buFont typeface="Wingdings" panose="05000000000000000000" pitchFamily="2" charset="2"/>
              <a:buChar char="ü"/>
            </a:pPr>
            <a:r>
              <a:rPr lang="en-US" sz="2400" dirty="0" err="1">
                <a:latin typeface="Calibri" panose="020F0502020204030204" pitchFamily="34" charset="0"/>
              </a:rPr>
              <a:t>MarkeTrak</a:t>
            </a:r>
            <a:r>
              <a:rPr lang="en-US" sz="2400" dirty="0">
                <a:latin typeface="Calibri" panose="020F0502020204030204" pitchFamily="34" charset="0"/>
              </a:rPr>
              <a:t> Admin Functionality</a:t>
            </a:r>
          </a:p>
          <a:p>
            <a:pPr lvl="1">
              <a:buClr>
                <a:srgbClr val="FF0000"/>
              </a:buClr>
              <a:buFont typeface="Wingdings" panose="05000000000000000000" pitchFamily="2" charset="2"/>
              <a:buChar char="ü"/>
            </a:pPr>
            <a:r>
              <a:rPr lang="en-US" sz="2400" dirty="0">
                <a:latin typeface="Calibri" panose="020F0502020204030204" pitchFamily="34" charset="0"/>
              </a:rPr>
              <a:t>Data Extract Variances (DEV) LSE Subtypes </a:t>
            </a:r>
          </a:p>
          <a:p>
            <a:pPr lvl="1">
              <a:buClr>
                <a:srgbClr val="FF0000"/>
              </a:buClr>
              <a:buFont typeface="Wingdings" panose="05000000000000000000" pitchFamily="2" charset="2"/>
              <a:buChar char="ü"/>
            </a:pPr>
            <a:r>
              <a:rPr lang="en-US" sz="2400" dirty="0">
                <a:latin typeface="Calibri" panose="020F0502020204030204" pitchFamily="34" charset="0"/>
              </a:rPr>
              <a:t>Data Extract Variances (DEV) Non-LSE Subtypes</a:t>
            </a:r>
            <a:endParaRPr lang="en-US" sz="2400" b="1" dirty="0">
              <a:solidFill>
                <a:srgbClr val="294171"/>
              </a:solidFill>
              <a:latin typeface="Calibri" panose="020F0502020204030204" pitchFamily="34" charset="0"/>
            </a:endParaRPr>
          </a:p>
          <a:p>
            <a:pPr lvl="1">
              <a:buClr>
                <a:srgbClr val="FF0000"/>
              </a:buClr>
              <a:buFont typeface="Wingdings" panose="05000000000000000000" pitchFamily="2" charset="2"/>
              <a:buChar char="q"/>
            </a:pPr>
            <a:r>
              <a:rPr lang="en-US" sz="2400" dirty="0">
                <a:latin typeface="Calibri" panose="020F0502020204030204" pitchFamily="34" charset="0"/>
              </a:rPr>
              <a:t>Background Reporting</a:t>
            </a:r>
          </a:p>
          <a:p>
            <a:pPr lvl="1">
              <a:buClr>
                <a:srgbClr val="FF0000"/>
              </a:buClr>
              <a:buFont typeface="Wingdings" panose="05000000000000000000" pitchFamily="2" charset="2"/>
              <a:buChar char="q"/>
            </a:pPr>
            <a:r>
              <a:rPr lang="en-US" sz="2400" dirty="0">
                <a:latin typeface="Calibri" panose="020F0502020204030204" pitchFamily="34" charset="0"/>
              </a:rPr>
              <a:t>GUI Reporting</a:t>
            </a:r>
          </a:p>
          <a:p>
            <a:pPr lvl="1">
              <a:buClr>
                <a:srgbClr val="FF0000"/>
              </a:buClr>
              <a:buFont typeface="Wingdings" panose="05000000000000000000" pitchFamily="2" charset="2"/>
              <a:buChar char="q"/>
            </a:pPr>
            <a:r>
              <a:rPr lang="en-US" sz="2400" dirty="0">
                <a:latin typeface="Calibri" panose="020F0502020204030204" pitchFamily="34" charset="0"/>
              </a:rPr>
              <a:t>Emails and Notifications – </a:t>
            </a:r>
            <a:r>
              <a:rPr lang="en-US" sz="2400" dirty="0">
                <a:solidFill>
                  <a:srgbClr val="0000CC"/>
                </a:solidFill>
                <a:latin typeface="Calibri" panose="020F0502020204030204" pitchFamily="34" charset="0"/>
              </a:rPr>
              <a:t>In Progress!</a:t>
            </a:r>
            <a:endParaRPr lang="en-US" dirty="0">
              <a:latin typeface="Calibri" panose="020F0502020204030204" pitchFamily="34" charset="0"/>
            </a:endParaRPr>
          </a:p>
          <a:p>
            <a:pPr lvl="1">
              <a:buClr>
                <a:srgbClr val="FF0000"/>
              </a:buClr>
              <a:buFont typeface="Wingdings" panose="05000000000000000000" pitchFamily="2" charset="2"/>
              <a:buChar char="q"/>
            </a:pPr>
            <a:endParaRPr lang="en-US" sz="2400" dirty="0">
              <a:latin typeface="Calibri" panose="020F0502020204030204" pitchFamily="34" charset="0"/>
            </a:endParaRPr>
          </a:p>
          <a:p>
            <a:pPr marL="0" indent="0">
              <a:buClr>
                <a:srgbClr val="FF0000"/>
              </a:buClr>
              <a:buNone/>
            </a:pPr>
            <a:endParaRPr lang="en-US" sz="2800" dirty="0">
              <a:latin typeface="Calibri" panose="020F0502020204030204" pitchFamily="34" charset="0"/>
            </a:endParaRPr>
          </a:p>
          <a:p>
            <a:pPr marL="914400" lvl="2" indent="0">
              <a:buNone/>
            </a:pPr>
            <a:endParaRPr lang="en-US" sz="2800" dirty="0">
              <a:latin typeface="Calibri" panose="020F0502020204030204" pitchFamily="34" charset="0"/>
            </a:endParaRPr>
          </a:p>
          <a:p>
            <a:pPr marL="457200" lvl="1" indent="0">
              <a:buNone/>
            </a:pPr>
            <a:endParaRPr lang="en-US" sz="2400" b="0" dirty="0">
              <a:latin typeface="Calibri" panose="020F0502020204030204" pitchFamily="34" charset="0"/>
            </a:endParaRPr>
          </a:p>
        </p:txBody>
      </p:sp>
      <p:sp>
        <p:nvSpPr>
          <p:cNvPr id="4" name="Footer Placeholder 3"/>
          <p:cNvSpPr>
            <a:spLocks noGrp="1"/>
          </p:cNvSpPr>
          <p:nvPr>
            <p:ph type="ftr" sz="quarter" idx="11"/>
          </p:nvPr>
        </p:nvSpPr>
        <p:spPr/>
        <p:txBody>
          <a:bodyPr/>
          <a:lstStyle/>
          <a:p>
            <a:pPr>
              <a:defRPr/>
            </a:pPr>
            <a:r>
              <a:rPr lang="en-US" dirty="0"/>
              <a:t>Retail Market Training Task Force</a:t>
            </a:r>
          </a:p>
        </p:txBody>
      </p:sp>
    </p:spTree>
    <p:extLst>
      <p:ext uri="{BB962C8B-B14F-4D97-AF65-F5344CB8AC3E}">
        <p14:creationId xmlns:p14="http://schemas.microsoft.com/office/powerpoint/2010/main" val="2170289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685800"/>
          </a:xfrm>
        </p:spPr>
        <p:txBody>
          <a:bodyPr/>
          <a:lstStyle/>
          <a:p>
            <a:pPr algn="ctr"/>
            <a:r>
              <a:rPr lang="en-US" sz="2400" b="1" dirty="0">
                <a:latin typeface="Calibri" panose="020F0502020204030204" pitchFamily="34" charset="0"/>
              </a:rPr>
              <a:t>MarkeTrak On-line Module Training via </a:t>
            </a:r>
            <a:br>
              <a:rPr lang="en-US" sz="2400" b="1" dirty="0">
                <a:latin typeface="Calibri" panose="020F0502020204030204" pitchFamily="34" charset="0"/>
              </a:rPr>
            </a:br>
            <a:r>
              <a:rPr lang="en-US" sz="2400" b="1" dirty="0">
                <a:latin typeface="Calibri" panose="020F0502020204030204" pitchFamily="34" charset="0"/>
              </a:rPr>
              <a:t>ERCOT Learning Management System </a:t>
            </a:r>
          </a:p>
        </p:txBody>
      </p:sp>
      <p:sp>
        <p:nvSpPr>
          <p:cNvPr id="3" name="Content Placeholder 2"/>
          <p:cNvSpPr>
            <a:spLocks noGrp="1"/>
          </p:cNvSpPr>
          <p:nvPr>
            <p:ph sz="half" idx="1"/>
          </p:nvPr>
        </p:nvSpPr>
        <p:spPr>
          <a:xfrm>
            <a:off x="676274" y="762000"/>
            <a:ext cx="3819525" cy="4724400"/>
          </a:xfrm>
        </p:spPr>
        <p:txBody>
          <a:bodyPr/>
          <a:lstStyle/>
          <a:p>
            <a:pPr marL="0" indent="0">
              <a:buNone/>
            </a:pPr>
            <a:r>
              <a:rPr lang="en-US" sz="2400" dirty="0"/>
              <a:t>How many market participants have viewed the Online training modules*?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sz="2400" dirty="0"/>
          </a:p>
          <a:p>
            <a:pPr marL="0" indent="0">
              <a:buNone/>
            </a:pPr>
            <a:endParaRPr lang="en-US" sz="2400" dirty="0"/>
          </a:p>
          <a:p>
            <a:pPr marL="0" indent="0">
              <a:buNone/>
            </a:pPr>
            <a:endParaRPr lang="en-US" dirty="0"/>
          </a:p>
        </p:txBody>
      </p:sp>
      <p:sp>
        <p:nvSpPr>
          <p:cNvPr id="7" name="Content Placeholder 6"/>
          <p:cNvSpPr>
            <a:spLocks noGrp="1"/>
          </p:cNvSpPr>
          <p:nvPr>
            <p:ph sz="half" idx="2"/>
          </p:nvPr>
        </p:nvSpPr>
        <p:spPr>
          <a:xfrm>
            <a:off x="4876800" y="762000"/>
            <a:ext cx="3810000" cy="4724400"/>
          </a:xfrm>
        </p:spPr>
        <p:txBody>
          <a:bodyPr/>
          <a:lstStyle/>
          <a:p>
            <a:pPr marL="0" indent="0">
              <a:buNone/>
            </a:pPr>
            <a:r>
              <a:rPr lang="en-US" sz="2400" dirty="0"/>
              <a:t>Which segment of the   market do the viewers represent? </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t>Retail Market Training Task Force</a:t>
            </a:r>
          </a:p>
        </p:txBody>
      </p:sp>
      <p:sp>
        <p:nvSpPr>
          <p:cNvPr id="6" name="TextBox 5"/>
          <p:cNvSpPr txBox="1"/>
          <p:nvPr/>
        </p:nvSpPr>
        <p:spPr>
          <a:xfrm>
            <a:off x="152400" y="5867400"/>
            <a:ext cx="8839200" cy="646331"/>
          </a:xfrm>
          <a:prstGeom prst="rect">
            <a:avLst/>
          </a:prstGeom>
          <a:noFill/>
        </p:spPr>
        <p:txBody>
          <a:bodyPr wrap="square" rtlCol="0">
            <a:spAutoFit/>
          </a:bodyPr>
          <a:lstStyle/>
          <a:p>
            <a:pPr algn="ctr"/>
            <a:r>
              <a:rPr lang="en-US" dirty="0"/>
              <a:t>*Training taken via ERCOT LMS. Does not include training taken outside the LMS</a:t>
            </a:r>
          </a:p>
          <a:p>
            <a:pPr algn="ct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87947183"/>
              </p:ext>
            </p:extLst>
          </p:nvPr>
        </p:nvGraphicFramePr>
        <p:xfrm>
          <a:off x="990600" y="2370356"/>
          <a:ext cx="2571750" cy="3344641"/>
        </p:xfrm>
        <a:graphic>
          <a:graphicData uri="http://schemas.openxmlformats.org/drawingml/2006/table">
            <a:tbl>
              <a:tblPr/>
              <a:tblGrid>
                <a:gridCol w="1425526">
                  <a:extLst>
                    <a:ext uri="{9D8B030D-6E8A-4147-A177-3AD203B41FA5}">
                      <a16:colId xmlns:a16="http://schemas.microsoft.com/office/drawing/2014/main" val="1495304716"/>
                    </a:ext>
                  </a:extLst>
                </a:gridCol>
                <a:gridCol w="1146224">
                  <a:extLst>
                    <a:ext uri="{9D8B030D-6E8A-4147-A177-3AD203B41FA5}">
                      <a16:colId xmlns:a16="http://schemas.microsoft.com/office/drawing/2014/main" val="3106788406"/>
                    </a:ext>
                  </a:extLst>
                </a:gridCol>
              </a:tblGrid>
              <a:tr h="514561">
                <a:tc>
                  <a:txBody>
                    <a:bodyPr/>
                    <a:lstStyle/>
                    <a:p>
                      <a:pPr algn="ctr" fontAlgn="ctr"/>
                      <a:r>
                        <a:rPr lang="en-US" sz="1400" b="0" i="0" u="none" strike="noStrike">
                          <a:solidFill>
                            <a:srgbClr val="000000"/>
                          </a:solidFill>
                          <a:effectLst/>
                          <a:latin typeface="Calibri" panose="020F0502020204030204" pitchFamily="34" charset="0"/>
                        </a:rPr>
                        <a:t>MT Module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en-US" sz="1400" b="0" i="0" u="none" strike="noStrike">
                          <a:solidFill>
                            <a:srgbClr val="000000"/>
                          </a:solidFill>
                          <a:effectLst/>
                          <a:latin typeface="Calibri" panose="020F0502020204030204" pitchFamily="34" charset="0"/>
                        </a:rPr>
                        <a:t># of Viewers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1129972180"/>
                  </a:ext>
                </a:extLst>
              </a:tr>
              <a:tr h="257280">
                <a:tc>
                  <a:txBody>
                    <a:bodyPr/>
                    <a:lstStyle/>
                    <a:p>
                      <a:pPr algn="ctr" fontAlgn="ctr"/>
                      <a:r>
                        <a:rPr lang="en-US" sz="1400" b="0" i="0" u="none" strike="noStrike">
                          <a:solidFill>
                            <a:srgbClr val="000000"/>
                          </a:solidFill>
                          <a:effectLst/>
                          <a:latin typeface="Calibri" panose="020F0502020204030204" pitchFamily="34" charset="0"/>
                        </a:rPr>
                        <a:t>Overview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0638938"/>
                  </a:ext>
                </a:extLst>
              </a:tr>
              <a:tr h="257280">
                <a:tc>
                  <a:txBody>
                    <a:bodyPr/>
                    <a:lstStyle/>
                    <a:p>
                      <a:pPr algn="ctr" fontAlgn="ctr"/>
                      <a:r>
                        <a:rPr lang="en-US" sz="1400" b="0" i="0" u="none" strike="noStrike">
                          <a:solidFill>
                            <a:srgbClr val="000000"/>
                          </a:solidFill>
                          <a:effectLst/>
                          <a:latin typeface="Calibri" panose="020F0502020204030204" pitchFamily="34" charset="0"/>
                        </a:rPr>
                        <a:t>Switch Hold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3487588"/>
                  </a:ext>
                </a:extLst>
              </a:tr>
              <a:tr h="257280">
                <a:tc>
                  <a:txBody>
                    <a:bodyPr/>
                    <a:lstStyle/>
                    <a:p>
                      <a:pPr algn="ctr" fontAlgn="ctr"/>
                      <a:r>
                        <a:rPr lang="en-US" sz="1400" b="0" i="0" u="none" strike="noStrike">
                          <a:solidFill>
                            <a:srgbClr val="000000"/>
                          </a:solidFill>
                          <a:effectLst/>
                          <a:latin typeface="Calibri" panose="020F0502020204030204" pitchFamily="34" charset="0"/>
                        </a:rPr>
                        <a:t>Cancels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2730696"/>
                  </a:ext>
                </a:extLst>
              </a:tr>
              <a:tr h="257280">
                <a:tc>
                  <a:txBody>
                    <a:bodyPr/>
                    <a:lstStyle/>
                    <a:p>
                      <a:pPr algn="ctr" fontAlgn="ctr"/>
                      <a:r>
                        <a:rPr lang="en-US" sz="1400" b="0" i="0" u="none" strike="noStrike">
                          <a:solidFill>
                            <a:srgbClr val="000000"/>
                          </a:solidFill>
                          <a:effectLst/>
                          <a:latin typeface="Calibri" panose="020F0502020204030204" pitchFamily="34" charset="0"/>
                        </a:rPr>
                        <a:t>IAGs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9019637"/>
                  </a:ext>
                </a:extLst>
              </a:tr>
              <a:tr h="257280">
                <a:tc>
                  <a:txBody>
                    <a:bodyPr/>
                    <a:lstStyle/>
                    <a:p>
                      <a:pPr algn="ctr" fontAlgn="ctr"/>
                      <a:r>
                        <a:rPr lang="en-US" sz="1400" b="0" i="0" u="none" strike="noStrike">
                          <a:solidFill>
                            <a:srgbClr val="000000"/>
                          </a:solidFill>
                          <a:effectLst/>
                          <a:latin typeface="Calibri" panose="020F0502020204030204" pitchFamily="34" charset="0"/>
                        </a:rPr>
                        <a:t>Usage &amp; Billing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5393936"/>
                  </a:ext>
                </a:extLst>
              </a:tr>
              <a:tr h="257280">
                <a:tc>
                  <a:txBody>
                    <a:bodyPr/>
                    <a:lstStyle/>
                    <a:p>
                      <a:pPr algn="ctr" fontAlgn="ctr"/>
                      <a:r>
                        <a:rPr lang="en-US" sz="1400" b="0" i="0" u="none" strike="noStrike">
                          <a:solidFill>
                            <a:srgbClr val="000000"/>
                          </a:solidFill>
                          <a:effectLst/>
                          <a:latin typeface="Calibri" panose="020F0502020204030204" pitchFamily="34" charset="0"/>
                        </a:rPr>
                        <a:t>Day to Day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8566960"/>
                  </a:ext>
                </a:extLst>
              </a:tr>
              <a:tr h="257280">
                <a:tc>
                  <a:txBody>
                    <a:bodyPr/>
                    <a:lstStyle/>
                    <a:p>
                      <a:pPr algn="ctr" fontAlgn="ctr"/>
                      <a:r>
                        <a:rPr lang="en-US" sz="1400" b="0" i="0" u="none" strike="noStrike">
                          <a:solidFill>
                            <a:srgbClr val="000000"/>
                          </a:solidFill>
                          <a:effectLst/>
                          <a:latin typeface="Calibri" panose="020F0502020204030204" pitchFamily="34" charset="0"/>
                        </a:rPr>
                        <a:t>Bulk Insert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4689977"/>
                  </a:ext>
                </a:extLst>
              </a:tr>
              <a:tr h="257280">
                <a:tc>
                  <a:txBody>
                    <a:bodyPr/>
                    <a:lstStyle/>
                    <a:p>
                      <a:pPr algn="ctr" fontAlgn="ctr"/>
                      <a:r>
                        <a:rPr lang="en-US" sz="1400" b="0" i="0" u="none" strike="noStrike">
                          <a:solidFill>
                            <a:srgbClr val="000000"/>
                          </a:solidFill>
                          <a:effectLst/>
                          <a:latin typeface="Calibri" panose="020F0502020204030204" pitchFamily="34" charset="0"/>
                        </a:rPr>
                        <a:t>Admin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70961"/>
                  </a:ext>
                </a:extLst>
              </a:tr>
              <a:tr h="257280">
                <a:tc>
                  <a:txBody>
                    <a:bodyPr/>
                    <a:lstStyle/>
                    <a:p>
                      <a:pPr algn="ctr" fontAlgn="ctr"/>
                      <a:r>
                        <a:rPr lang="en-US" sz="1400" b="0" i="0" u="none" strike="noStrike">
                          <a:solidFill>
                            <a:srgbClr val="000000"/>
                          </a:solidFill>
                          <a:effectLst/>
                          <a:latin typeface="Calibri" panose="020F0502020204030204" pitchFamily="34" charset="0"/>
                        </a:rPr>
                        <a:t>DEV LSE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4558305"/>
                  </a:ext>
                </a:extLst>
              </a:tr>
              <a:tr h="257280">
                <a:tc>
                  <a:txBody>
                    <a:bodyPr/>
                    <a:lstStyle/>
                    <a:p>
                      <a:pPr algn="ctr" fontAlgn="ctr"/>
                      <a:r>
                        <a:rPr lang="en-US" sz="1400" b="0" i="0" u="none" strike="noStrike">
                          <a:solidFill>
                            <a:srgbClr val="000000"/>
                          </a:solidFill>
                          <a:effectLst/>
                          <a:latin typeface="Calibri" panose="020F0502020204030204" pitchFamily="34" charset="0"/>
                        </a:rPr>
                        <a:t>DEV NonLSE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018795"/>
                  </a:ext>
                </a:extLst>
              </a:tr>
              <a:tr h="257280">
                <a:tc>
                  <a:txBody>
                    <a:bodyPr/>
                    <a:lstStyle/>
                    <a:p>
                      <a:pPr algn="ctr" fontAlgn="ctr"/>
                      <a:r>
                        <a:rPr lang="en-US" sz="1400" b="0" i="0" u="none" strike="noStrike">
                          <a:solidFill>
                            <a:srgbClr val="000000"/>
                          </a:solidFill>
                          <a:effectLst/>
                          <a:latin typeface="Calibri" panose="020F0502020204030204" pitchFamily="34" charset="0"/>
                        </a:rPr>
                        <a:t>TOTAL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400" b="0" i="0" u="none" strike="noStrike" dirty="0">
                          <a:solidFill>
                            <a:srgbClr val="000000"/>
                          </a:solidFill>
                          <a:effectLst/>
                          <a:latin typeface="Calibri" panose="020F050202020403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14692026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10187697"/>
              </p:ext>
            </p:extLst>
          </p:nvPr>
        </p:nvGraphicFramePr>
        <p:xfrm>
          <a:off x="5181600" y="2385429"/>
          <a:ext cx="2590800" cy="1957970"/>
        </p:xfrm>
        <a:graphic>
          <a:graphicData uri="http://schemas.openxmlformats.org/drawingml/2006/table">
            <a:tbl>
              <a:tblPr/>
              <a:tblGrid>
                <a:gridCol w="1303548">
                  <a:extLst>
                    <a:ext uri="{9D8B030D-6E8A-4147-A177-3AD203B41FA5}">
                      <a16:colId xmlns:a16="http://schemas.microsoft.com/office/drawing/2014/main" val="3429495024"/>
                    </a:ext>
                  </a:extLst>
                </a:gridCol>
                <a:gridCol w="1287252">
                  <a:extLst>
                    <a:ext uri="{9D8B030D-6E8A-4147-A177-3AD203B41FA5}">
                      <a16:colId xmlns:a16="http://schemas.microsoft.com/office/drawing/2014/main" val="1411082947"/>
                    </a:ext>
                  </a:extLst>
                </a:gridCol>
              </a:tblGrid>
              <a:tr h="559420">
                <a:tc>
                  <a:txBody>
                    <a:bodyPr/>
                    <a:lstStyle/>
                    <a:p>
                      <a:pPr algn="ctr" fontAlgn="ctr"/>
                      <a:r>
                        <a:rPr lang="en-US" sz="1400" b="0" i="0" u="none" strike="noStrike">
                          <a:solidFill>
                            <a:srgbClr val="000000"/>
                          </a:solidFill>
                          <a:effectLst/>
                          <a:latin typeface="Calibri" panose="020F0502020204030204" pitchFamily="34" charset="0"/>
                        </a:rPr>
                        <a:t>Market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en-US" sz="1400" b="0" i="0" u="none" strike="noStrike">
                          <a:solidFill>
                            <a:srgbClr val="000000"/>
                          </a:solidFill>
                          <a:effectLst/>
                          <a:latin typeface="Calibri" panose="020F0502020204030204" pitchFamily="34" charset="0"/>
                        </a:rPr>
                        <a:t># of Viewers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extLst>
                  <a:ext uri="{0D108BD9-81ED-4DB2-BD59-A6C34878D82A}">
                    <a16:rowId xmlns:a16="http://schemas.microsoft.com/office/drawing/2014/main" val="3365417678"/>
                  </a:ext>
                </a:extLst>
              </a:tr>
              <a:tr h="279710">
                <a:tc>
                  <a:txBody>
                    <a:bodyPr/>
                    <a:lstStyle/>
                    <a:p>
                      <a:pPr algn="ctr" fontAlgn="b"/>
                      <a:r>
                        <a:rPr lang="en-US" sz="1400" b="0" i="0" u="none" strike="noStrike">
                          <a:solidFill>
                            <a:srgbClr val="000000"/>
                          </a:solidFill>
                          <a:effectLst/>
                          <a:latin typeface="Calibri" panose="020F0502020204030204" pitchFamily="34" charset="0"/>
                        </a:rPr>
                        <a:t>LSE/REP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219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6119850"/>
                  </a:ext>
                </a:extLst>
              </a:tr>
              <a:tr h="279710">
                <a:tc>
                  <a:txBody>
                    <a:bodyPr/>
                    <a:lstStyle/>
                    <a:p>
                      <a:pPr algn="ctr" fontAlgn="b"/>
                      <a:r>
                        <a:rPr lang="en-US" sz="1400" b="0" i="0" u="none" strike="noStrike">
                          <a:solidFill>
                            <a:srgbClr val="000000"/>
                          </a:solidFill>
                          <a:effectLst/>
                          <a:latin typeface="Calibri" panose="020F0502020204030204" pitchFamily="34" charset="0"/>
                        </a:rPr>
                        <a:t>TDSP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108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6984534"/>
                  </a:ext>
                </a:extLst>
              </a:tr>
              <a:tr h="279710">
                <a:tc>
                  <a:txBody>
                    <a:bodyPr/>
                    <a:lstStyle/>
                    <a:p>
                      <a:pPr algn="ctr" fontAlgn="b"/>
                      <a:r>
                        <a:rPr lang="en-US" sz="1400" b="0" i="0" u="none" strike="noStrike">
                          <a:solidFill>
                            <a:srgbClr val="000000"/>
                          </a:solidFill>
                          <a:effectLst/>
                          <a:latin typeface="Calibri" panose="020F0502020204030204" pitchFamily="34" charset="0"/>
                        </a:rPr>
                        <a:t>QSE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6124874"/>
                  </a:ext>
                </a:extLst>
              </a:tr>
              <a:tr h="279710">
                <a:tc>
                  <a:txBody>
                    <a:bodyPr/>
                    <a:lstStyle/>
                    <a:p>
                      <a:pPr algn="ctr" fontAlgn="b"/>
                      <a:r>
                        <a:rPr lang="en-US" sz="1400" b="0" i="0" u="none" strike="noStrike">
                          <a:solidFill>
                            <a:srgbClr val="000000"/>
                          </a:solidFill>
                          <a:effectLst/>
                          <a:latin typeface="Calibri" panose="020F0502020204030204" pitchFamily="34" charset="0"/>
                        </a:rPr>
                        <a:t>Other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anose="020F0502020204030204" pitchFamily="34" charset="0"/>
                        </a:rPr>
                        <a:t>230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2649256"/>
                  </a:ext>
                </a:extLst>
              </a:tr>
              <a:tr h="279710">
                <a:tc>
                  <a:txBody>
                    <a:bodyPr/>
                    <a:lstStyle/>
                    <a:p>
                      <a:pPr algn="ctr" fontAlgn="b"/>
                      <a:r>
                        <a:rPr lang="en-US" sz="1400" b="0"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anose="020F0502020204030204" pitchFamily="34" charset="0"/>
                        </a:rPr>
                        <a:t>587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994499646"/>
                  </a:ext>
                </a:extLst>
              </a:tr>
            </a:tbl>
          </a:graphicData>
        </a:graphic>
      </p:graphicFrame>
    </p:spTree>
    <p:extLst>
      <p:ext uri="{BB962C8B-B14F-4D97-AF65-F5344CB8AC3E}">
        <p14:creationId xmlns:p14="http://schemas.microsoft.com/office/powerpoint/2010/main" val="917776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latin typeface="Calibri" panose="020F0502020204030204" pitchFamily="34" charset="0"/>
              </a:rPr>
              <a:t>MarkeTrak On-line Training Module Series</a:t>
            </a:r>
            <a:endParaRPr lang="en-US" dirty="0"/>
          </a:p>
        </p:txBody>
      </p:sp>
      <p:sp>
        <p:nvSpPr>
          <p:cNvPr id="3" name="Content Placeholder 2"/>
          <p:cNvSpPr>
            <a:spLocks noGrp="1"/>
          </p:cNvSpPr>
          <p:nvPr>
            <p:ph idx="1"/>
          </p:nvPr>
        </p:nvSpPr>
        <p:spPr>
          <a:xfrm>
            <a:off x="0" y="609600"/>
            <a:ext cx="9144000" cy="5715000"/>
          </a:xfrm>
        </p:spPr>
        <p:txBody>
          <a:bodyPr/>
          <a:lstStyle/>
          <a:p>
            <a:pPr marL="0" indent="0">
              <a:buNone/>
            </a:pPr>
            <a:r>
              <a:rPr lang="en-US" sz="3200" dirty="0">
                <a:latin typeface="Calibri" panose="020F0502020204030204" pitchFamily="34" charset="0"/>
              </a:rPr>
              <a:t>How do I register for Training?</a:t>
            </a:r>
          </a:p>
          <a:p>
            <a:pPr marL="514350" indent="-514350">
              <a:spcBef>
                <a:spcPts val="0"/>
              </a:spcBef>
              <a:buFont typeface="+mj-lt"/>
              <a:buAutoNum type="arabicPeriod"/>
            </a:pPr>
            <a:r>
              <a:rPr lang="en-US" sz="2100" b="0" dirty="0">
                <a:latin typeface="Calibri" panose="020F0502020204030204" pitchFamily="34" charset="0"/>
              </a:rPr>
              <a:t>Go to the ERCOT Training Website at </a:t>
            </a:r>
            <a:r>
              <a:rPr lang="en-US" sz="2100" b="0" dirty="0">
                <a:latin typeface="Calibri" panose="020F0502020204030204" pitchFamily="34" charset="0"/>
                <a:hlinkClick r:id="rId2"/>
              </a:rPr>
              <a:t>http://www.ercot.com/services/training/</a:t>
            </a:r>
            <a:endParaRPr lang="en-US" sz="2100" b="0" dirty="0">
              <a:latin typeface="Calibri" panose="020F0502020204030204" pitchFamily="34" charset="0"/>
            </a:endParaRPr>
          </a:p>
          <a:p>
            <a:pPr marL="514350" indent="-514350">
              <a:spcBef>
                <a:spcPts val="0"/>
              </a:spcBef>
              <a:buFont typeface="+mj-lt"/>
              <a:buAutoNum type="arabicPeriod"/>
            </a:pPr>
            <a:r>
              <a:rPr lang="en-US" sz="2100" b="0" dirty="0">
                <a:latin typeface="Calibri" panose="020F0502020204030204" pitchFamily="34" charset="0"/>
              </a:rPr>
              <a:t>Select the course you are interested in attending</a:t>
            </a:r>
          </a:p>
          <a:p>
            <a:pPr marL="514350" indent="-514350">
              <a:spcBef>
                <a:spcPts val="0"/>
              </a:spcBef>
              <a:buFont typeface="+mj-lt"/>
              <a:buAutoNum type="arabicPeriod"/>
            </a:pPr>
            <a:r>
              <a:rPr lang="en-US" sz="2100" b="0" dirty="0">
                <a:latin typeface="Calibri" panose="020F0502020204030204" pitchFamily="34" charset="0"/>
              </a:rPr>
              <a:t>On the ‘Schedule/Registration’ tab, select the ‘enroll online’ link under ‘Registration’ to register for the course.</a:t>
            </a:r>
          </a:p>
          <a:p>
            <a:pPr marL="0" indent="0">
              <a:spcBef>
                <a:spcPts val="0"/>
              </a:spcBef>
              <a:buNone/>
            </a:pPr>
            <a:endParaRPr lang="en-US" sz="2100" b="0" dirty="0">
              <a:latin typeface="Calibri" panose="020F0502020204030204" pitchFamily="34" charset="0"/>
            </a:endParaRPr>
          </a:p>
          <a:p>
            <a:pPr marL="0" indent="0">
              <a:spcBef>
                <a:spcPts val="0"/>
              </a:spcBef>
              <a:buNone/>
            </a:pPr>
            <a:r>
              <a:rPr lang="en-US" sz="2500" dirty="0">
                <a:latin typeface="Calibri" panose="020F0502020204030204" pitchFamily="34" charset="0"/>
              </a:rPr>
              <a:t>If you find the course is not listed under the Web-based training…</a:t>
            </a:r>
          </a:p>
          <a:p>
            <a:pPr marL="457200" indent="-457200">
              <a:spcBef>
                <a:spcPts val="0"/>
              </a:spcBef>
              <a:buFont typeface="+mj-lt"/>
              <a:buAutoNum type="arabicPeriod"/>
            </a:pPr>
            <a:r>
              <a:rPr lang="en-US" sz="2100" b="0" dirty="0">
                <a:latin typeface="Calibri" panose="020F0502020204030204" pitchFamily="34" charset="0"/>
              </a:rPr>
              <a:t>Go to ERCOT Training Website as shown above</a:t>
            </a:r>
          </a:p>
          <a:p>
            <a:pPr marL="457200" indent="-457200">
              <a:spcBef>
                <a:spcPts val="0"/>
              </a:spcBef>
              <a:buFont typeface="+mj-lt"/>
              <a:buAutoNum type="arabicPeriod"/>
            </a:pPr>
            <a:r>
              <a:rPr lang="en-US" sz="2100" b="0" dirty="0">
                <a:latin typeface="Calibri" panose="020F0502020204030204" pitchFamily="34" charset="0"/>
              </a:rPr>
              <a:t>Select the ‘ERCOT Learning Management System’ (LMS) link in the upper right hand corner under RELATED CONTENT</a:t>
            </a:r>
          </a:p>
          <a:p>
            <a:pPr marL="457200" indent="-457200">
              <a:spcBef>
                <a:spcPts val="0"/>
              </a:spcBef>
              <a:buFont typeface="+mj-lt"/>
              <a:buAutoNum type="arabicPeriod"/>
            </a:pPr>
            <a:r>
              <a:rPr lang="en-US" sz="2100" b="0" dirty="0">
                <a:latin typeface="Calibri" panose="020F0502020204030204" pitchFamily="34" charset="0"/>
              </a:rPr>
              <a:t>If necessary, set up a log on</a:t>
            </a:r>
          </a:p>
          <a:p>
            <a:pPr marL="457200" indent="-457200">
              <a:spcBef>
                <a:spcPts val="0"/>
              </a:spcBef>
              <a:buFont typeface="+mj-lt"/>
              <a:buAutoNum type="arabicPeriod"/>
            </a:pPr>
            <a:r>
              <a:rPr lang="en-US" sz="2100" b="0" dirty="0">
                <a:latin typeface="Calibri" panose="020F0502020204030204" pitchFamily="34" charset="0"/>
              </a:rPr>
              <a:t>Once in LMS, follow drop downs for ‘web-based training’ and ‘retail market’.  Available modules will appear</a:t>
            </a:r>
          </a:p>
          <a:p>
            <a:pPr marL="457200" indent="-457200">
              <a:spcBef>
                <a:spcPts val="0"/>
              </a:spcBef>
              <a:buFont typeface="+mj-lt"/>
              <a:buAutoNum type="arabicPeriod"/>
            </a:pPr>
            <a:r>
              <a:rPr lang="en-US" sz="2100" b="0" dirty="0">
                <a:latin typeface="Calibri" panose="020F0502020204030204" pitchFamily="34" charset="0"/>
              </a:rPr>
              <a:t>Select ‘start course’</a:t>
            </a:r>
          </a:p>
          <a:p>
            <a:pPr marL="0" indent="0">
              <a:spcBef>
                <a:spcPts val="0"/>
              </a:spcBef>
              <a:buNone/>
            </a:pPr>
            <a:r>
              <a:rPr lang="en-US" sz="2400" dirty="0">
                <a:latin typeface="Calibri" panose="020F0502020204030204" pitchFamily="34" charset="0"/>
              </a:rPr>
              <a:t>Note! Most modules are able to be completed in less than 30 minutes.  </a:t>
            </a:r>
          </a:p>
          <a:p>
            <a:pPr marL="0" indent="0">
              <a:spcBef>
                <a:spcPts val="0"/>
              </a:spcBef>
              <a:buNone/>
            </a:pPr>
            <a:endParaRPr lang="en-US" sz="2400" b="0" dirty="0">
              <a:latin typeface="Calibri" panose="020F0502020204030204" pitchFamily="34" charset="0"/>
            </a:endParaRPr>
          </a:p>
          <a:p>
            <a:pPr marL="0" indent="0">
              <a:spcBef>
                <a:spcPts val="0"/>
              </a:spcBef>
              <a:buNone/>
            </a:pPr>
            <a:endParaRPr lang="en-US" sz="2800" b="0" dirty="0">
              <a:latin typeface="Calibri" panose="020F0502020204030204" pitchFamily="34" charset="0"/>
            </a:endParaRPr>
          </a:p>
          <a:p>
            <a:pPr marL="0" indent="0">
              <a:buNone/>
            </a:pPr>
            <a:endParaRPr lang="en-US" sz="2800" dirty="0">
              <a:latin typeface="Calibri" panose="020F0502020204030204" pitchFamily="34" charset="0"/>
            </a:endParaRPr>
          </a:p>
          <a:p>
            <a:pPr marL="914400" lvl="2" indent="0">
              <a:buNone/>
            </a:pPr>
            <a:endParaRPr lang="en-US" sz="2800" dirty="0">
              <a:latin typeface="Calibri" panose="020F0502020204030204" pitchFamily="34" charset="0"/>
            </a:endParaRPr>
          </a:p>
          <a:p>
            <a:pPr marL="457200" lvl="1" indent="0">
              <a:buNone/>
            </a:pPr>
            <a:endParaRPr lang="en-US" sz="2400" b="0" dirty="0">
              <a:latin typeface="Calibri" panose="020F0502020204030204" pitchFamily="34" charset="0"/>
            </a:endParaRPr>
          </a:p>
        </p:txBody>
      </p:sp>
      <p:sp>
        <p:nvSpPr>
          <p:cNvPr id="4" name="Footer Placeholder 3"/>
          <p:cNvSpPr>
            <a:spLocks noGrp="1"/>
          </p:cNvSpPr>
          <p:nvPr>
            <p:ph type="ftr" sz="quarter" idx="11"/>
          </p:nvPr>
        </p:nvSpPr>
        <p:spPr/>
        <p:txBody>
          <a:bodyPr/>
          <a:lstStyle/>
          <a:p>
            <a:pPr>
              <a:defRPr/>
            </a:pPr>
            <a:r>
              <a:rPr lang="en-US"/>
              <a:t>Retail Market Training Task Force</a:t>
            </a:r>
          </a:p>
        </p:txBody>
      </p:sp>
    </p:spTree>
    <p:extLst>
      <p:ext uri="{BB962C8B-B14F-4D97-AF65-F5344CB8AC3E}">
        <p14:creationId xmlns:p14="http://schemas.microsoft.com/office/powerpoint/2010/main" val="1244759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2016 Accomplishments</a:t>
            </a:r>
          </a:p>
        </p:txBody>
      </p:sp>
      <p:sp>
        <p:nvSpPr>
          <p:cNvPr id="3" name="Content Placeholder 2"/>
          <p:cNvSpPr>
            <a:spLocks noGrp="1"/>
          </p:cNvSpPr>
          <p:nvPr>
            <p:ph idx="1"/>
          </p:nvPr>
        </p:nvSpPr>
        <p:spPr>
          <a:xfrm>
            <a:off x="115614" y="685800"/>
            <a:ext cx="8839200" cy="5715000"/>
          </a:xfrm>
        </p:spPr>
        <p:txBody>
          <a:bodyPr/>
          <a:lstStyle/>
          <a:p>
            <a:pPr marL="457200" indent="-457200">
              <a:buFont typeface="+mj-lt"/>
              <a:buAutoNum type="arabicPeriod"/>
            </a:pPr>
            <a:r>
              <a:rPr lang="en-US" b="0" dirty="0"/>
              <a:t>Collaborative effort with Market Participants and ERCOT to complete development of a new </a:t>
            </a:r>
            <a:r>
              <a:rPr lang="en-US" dirty="0"/>
              <a:t>RETAIL 101 </a:t>
            </a:r>
            <a:r>
              <a:rPr lang="en-US" b="0" dirty="0"/>
              <a:t>training presentation</a:t>
            </a:r>
          </a:p>
          <a:p>
            <a:pPr marL="857250" lvl="1" indent="-457200">
              <a:buFont typeface="+mj-lt"/>
              <a:buAutoNum type="alphaLcParenR"/>
            </a:pPr>
            <a:r>
              <a:rPr lang="en-US" sz="1800" dirty="0"/>
              <a:t>Held “dry run” sessions for presenters</a:t>
            </a:r>
          </a:p>
          <a:p>
            <a:pPr marL="857250" lvl="1" indent="-457200">
              <a:buFont typeface="+mj-lt"/>
              <a:buAutoNum type="alphaLcParenR"/>
            </a:pPr>
            <a:r>
              <a:rPr lang="en-US" sz="1800" dirty="0"/>
              <a:t>Solicited/Reviewed feedback from each session </a:t>
            </a:r>
          </a:p>
          <a:p>
            <a:pPr marL="857250" lvl="1" indent="-457200">
              <a:buFont typeface="+mj-lt"/>
              <a:buAutoNum type="alphaLcParenR"/>
            </a:pPr>
            <a:r>
              <a:rPr lang="en-US" sz="1800" b="0" dirty="0"/>
              <a:t>Revised presentations for clarity based on comments from each survey</a:t>
            </a:r>
          </a:p>
          <a:p>
            <a:pPr marL="857250" lvl="1" indent="-457200">
              <a:buFont typeface="+mj-lt"/>
              <a:buAutoNum type="alphaLcParenR"/>
            </a:pPr>
            <a:r>
              <a:rPr lang="en-US" sz="1800" dirty="0"/>
              <a:t>Instructor presentation and notes were used to develop the web-based training version</a:t>
            </a:r>
            <a:endParaRPr lang="en-US" sz="1800" b="0" dirty="0"/>
          </a:p>
          <a:p>
            <a:pPr marL="457200" indent="-457200">
              <a:buFont typeface="+mj-lt"/>
              <a:buAutoNum type="arabicPeriod"/>
            </a:pPr>
            <a:r>
              <a:rPr lang="en-US" b="0" dirty="0"/>
              <a:t>Conducted the following instructor led training sessions for </a:t>
            </a:r>
            <a:r>
              <a:rPr lang="en-US" dirty="0"/>
              <a:t>Retail 101</a:t>
            </a:r>
            <a:r>
              <a:rPr lang="en-US" b="0" dirty="0"/>
              <a:t> and </a:t>
            </a:r>
            <a:r>
              <a:rPr lang="en-US" dirty="0" err="1"/>
              <a:t>MarkeTrak</a:t>
            </a:r>
            <a:r>
              <a:rPr lang="en-US" dirty="0"/>
              <a:t>:</a:t>
            </a:r>
          </a:p>
          <a:p>
            <a:pPr marL="0" indent="0">
              <a:buNone/>
            </a:pPr>
            <a:r>
              <a:rPr lang="en-US" dirty="0"/>
              <a:t>	     Austin           </a:t>
            </a:r>
            <a:r>
              <a:rPr lang="en-US" sz="1600" b="0" dirty="0"/>
              <a:t>Hosted by ERCOT </a:t>
            </a:r>
          </a:p>
          <a:p>
            <a:pPr marL="0" indent="0">
              <a:buNone/>
            </a:pPr>
            <a:r>
              <a:rPr lang="en-US" sz="1600" b="0" dirty="0"/>
              <a:t>			       </a:t>
            </a:r>
            <a:r>
              <a:rPr lang="en-US" sz="1600" b="0" u="sng" dirty="0"/>
              <a:t>Retail 101</a:t>
            </a:r>
            <a:r>
              <a:rPr lang="en-US" sz="1600" b="0" dirty="0"/>
              <a:t>: February 9</a:t>
            </a:r>
            <a:r>
              <a:rPr lang="en-US" b="0" dirty="0"/>
              <a:t>	      </a:t>
            </a:r>
          </a:p>
          <a:p>
            <a:pPr marL="0" indent="0">
              <a:buNone/>
            </a:pPr>
            <a:r>
              <a:rPr lang="en-US" b="0" dirty="0"/>
              <a:t>	     </a:t>
            </a:r>
            <a:r>
              <a:rPr lang="en-US" dirty="0"/>
              <a:t>Dallas</a:t>
            </a:r>
            <a:r>
              <a:rPr lang="en-US" b="0" dirty="0"/>
              <a:t>            </a:t>
            </a:r>
            <a:r>
              <a:rPr lang="en-US" sz="1600" b="0" dirty="0"/>
              <a:t>Hosted by TXU</a:t>
            </a:r>
          </a:p>
          <a:p>
            <a:pPr marL="0" indent="0">
              <a:buNone/>
            </a:pPr>
            <a:r>
              <a:rPr lang="en-US" b="0" dirty="0"/>
              <a:t>			</a:t>
            </a:r>
            <a:r>
              <a:rPr lang="en-US" sz="1600" b="0" dirty="0"/>
              <a:t>       </a:t>
            </a:r>
            <a:r>
              <a:rPr lang="en-US" sz="1600" b="0" u="sng" dirty="0"/>
              <a:t>Retail 101</a:t>
            </a:r>
            <a:r>
              <a:rPr lang="en-US" sz="1600" b="0" dirty="0"/>
              <a:t>: May 5</a:t>
            </a:r>
          </a:p>
          <a:p>
            <a:pPr marL="0" indent="0">
              <a:buNone/>
            </a:pPr>
            <a:r>
              <a:rPr lang="en-US" sz="1600" b="0" dirty="0"/>
              <a:t>			       </a:t>
            </a:r>
            <a:r>
              <a:rPr lang="en-US" sz="1600" b="0" u="sng" dirty="0" err="1"/>
              <a:t>MarkeTrak</a:t>
            </a:r>
            <a:r>
              <a:rPr lang="en-US" sz="1600" b="0" dirty="0"/>
              <a:t>: May 6</a:t>
            </a:r>
          </a:p>
          <a:p>
            <a:pPr marL="0" indent="0">
              <a:buNone/>
            </a:pPr>
            <a:r>
              <a:rPr lang="en-US" b="0" dirty="0"/>
              <a:t>	     </a:t>
            </a:r>
            <a:r>
              <a:rPr lang="en-US" dirty="0"/>
              <a:t>Houston</a:t>
            </a:r>
            <a:r>
              <a:rPr lang="en-US" b="0" dirty="0"/>
              <a:t>        </a:t>
            </a:r>
            <a:r>
              <a:rPr lang="en-US" sz="1600" b="0" dirty="0"/>
              <a:t>Hosted by Centerpoint </a:t>
            </a:r>
          </a:p>
          <a:p>
            <a:pPr marL="0" indent="0">
              <a:buNone/>
            </a:pPr>
            <a:r>
              <a:rPr lang="en-US" b="0" dirty="0"/>
              <a:t>			      </a:t>
            </a:r>
            <a:r>
              <a:rPr lang="en-US" sz="1600" b="0" u="sng" dirty="0"/>
              <a:t>Retail 101</a:t>
            </a:r>
            <a:r>
              <a:rPr lang="en-US" sz="1600" b="0" dirty="0"/>
              <a:t>: September 27</a:t>
            </a:r>
          </a:p>
          <a:p>
            <a:pPr marL="0" indent="0">
              <a:buNone/>
            </a:pPr>
            <a:r>
              <a:rPr lang="en-US" sz="1600" b="0" dirty="0"/>
              <a:t>			       </a:t>
            </a:r>
            <a:r>
              <a:rPr lang="en-US" sz="1600" b="0" u="sng" dirty="0"/>
              <a:t>Marketrak</a:t>
            </a:r>
            <a:r>
              <a:rPr lang="en-US" sz="1600" b="0" dirty="0"/>
              <a:t>: September 28 </a:t>
            </a:r>
          </a:p>
          <a:p>
            <a:pPr marL="0" indent="0">
              <a:buNone/>
            </a:pPr>
            <a:endParaRPr lang="en-US" sz="800" dirty="0"/>
          </a:p>
        </p:txBody>
      </p:sp>
      <p:sp>
        <p:nvSpPr>
          <p:cNvPr id="4" name="Footer Placeholder 3"/>
          <p:cNvSpPr>
            <a:spLocks noGrp="1"/>
          </p:cNvSpPr>
          <p:nvPr>
            <p:ph type="ftr" sz="quarter" idx="11"/>
          </p:nvPr>
        </p:nvSpPr>
        <p:spPr>
          <a:xfrm>
            <a:off x="6477000" y="6553200"/>
            <a:ext cx="2514600" cy="457200"/>
          </a:xfrm>
        </p:spPr>
        <p:txBody>
          <a:bodyPr/>
          <a:lstStyle/>
          <a:p>
            <a:pPr>
              <a:defRPr/>
            </a:pPr>
            <a:r>
              <a:rPr lang="en-US" dirty="0">
                <a:solidFill>
                  <a:srgbClr val="000000"/>
                </a:solidFill>
              </a:rPr>
              <a:t>Retail Market Training Task Force</a:t>
            </a:r>
          </a:p>
        </p:txBody>
      </p:sp>
    </p:spTree>
    <p:extLst>
      <p:ext uri="{BB962C8B-B14F-4D97-AF65-F5344CB8AC3E}">
        <p14:creationId xmlns:p14="http://schemas.microsoft.com/office/powerpoint/2010/main" val="4031543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2016 Accomplishments </a:t>
            </a:r>
          </a:p>
        </p:txBody>
      </p:sp>
      <p:sp>
        <p:nvSpPr>
          <p:cNvPr id="4" name="Footer Placeholder 3"/>
          <p:cNvSpPr>
            <a:spLocks noGrp="1"/>
          </p:cNvSpPr>
          <p:nvPr>
            <p:ph type="ftr" sz="quarter" idx="11"/>
          </p:nvPr>
        </p:nvSpPr>
        <p:spPr/>
        <p:txBody>
          <a:bodyPr/>
          <a:lstStyle/>
          <a:p>
            <a:pPr>
              <a:defRPr/>
            </a:pPr>
            <a:r>
              <a:rPr lang="en-US">
                <a:solidFill>
                  <a:srgbClr val="000000"/>
                </a:solidFill>
              </a:rPr>
              <a:t>Retail Market Training Task Force</a:t>
            </a:r>
          </a:p>
        </p:txBody>
      </p:sp>
      <p:sp>
        <p:nvSpPr>
          <p:cNvPr id="7" name="Content Placeholder 6"/>
          <p:cNvSpPr>
            <a:spLocks noGrp="1"/>
          </p:cNvSpPr>
          <p:nvPr>
            <p:ph idx="1"/>
          </p:nvPr>
        </p:nvSpPr>
        <p:spPr>
          <a:xfrm>
            <a:off x="76200" y="685800"/>
            <a:ext cx="8915400" cy="5410200"/>
          </a:xfrm>
        </p:spPr>
        <p:txBody>
          <a:bodyPr/>
          <a:lstStyle/>
          <a:p>
            <a:pPr marL="457200" indent="-457200">
              <a:buFont typeface="+mj-lt"/>
              <a:buAutoNum type="arabicPeriod" startAt="3"/>
            </a:pPr>
            <a:r>
              <a:rPr lang="en-US" b="0" dirty="0"/>
              <a:t>Modified an earlier </a:t>
            </a:r>
            <a:r>
              <a:rPr lang="en-US" dirty="0" err="1"/>
              <a:t>MarkeTrak</a:t>
            </a:r>
            <a:r>
              <a:rPr lang="en-US" dirty="0"/>
              <a:t> training </a:t>
            </a:r>
            <a:r>
              <a:rPr lang="en-US" b="0" dirty="0"/>
              <a:t>presentation to utilize for the above instructor led training.</a:t>
            </a:r>
          </a:p>
          <a:p>
            <a:pPr marL="457200" indent="-457200">
              <a:buFont typeface="+mj-lt"/>
              <a:buAutoNum type="arabicPeriod" startAt="3"/>
            </a:pPr>
            <a:endParaRPr lang="en-US" b="0" dirty="0"/>
          </a:p>
          <a:p>
            <a:pPr marL="457200" indent="-457200">
              <a:buFont typeface="+mj-lt"/>
              <a:buAutoNum type="arabicPeriod" startAt="3"/>
            </a:pPr>
            <a:r>
              <a:rPr lang="en-US" b="0" dirty="0"/>
              <a:t>Developed and released </a:t>
            </a:r>
            <a:r>
              <a:rPr lang="en-US" b="0" u="sng" dirty="0"/>
              <a:t>six</a:t>
            </a:r>
            <a:r>
              <a:rPr lang="en-US" b="0" dirty="0"/>
              <a:t> additional </a:t>
            </a:r>
            <a:r>
              <a:rPr lang="en-US" dirty="0"/>
              <a:t>Online </a:t>
            </a:r>
            <a:r>
              <a:rPr lang="en-US" dirty="0" err="1"/>
              <a:t>MarkeTrak</a:t>
            </a:r>
            <a:r>
              <a:rPr lang="en-US" dirty="0"/>
              <a:t> Training</a:t>
            </a:r>
            <a:r>
              <a:rPr lang="en-US" b="0" dirty="0"/>
              <a:t> </a:t>
            </a:r>
            <a:r>
              <a:rPr lang="en-US" dirty="0"/>
              <a:t>modules</a:t>
            </a:r>
            <a:r>
              <a:rPr lang="en-US" b="0" dirty="0"/>
              <a:t> contributing to the ten available in the series:</a:t>
            </a:r>
          </a:p>
          <a:p>
            <a:pPr marL="857250" lvl="1" indent="-457200">
              <a:buFont typeface="+mj-lt"/>
              <a:buAutoNum type="alphaLcParenR"/>
            </a:pPr>
            <a:r>
              <a:rPr lang="en-US" dirty="0"/>
              <a:t>Usage &amp; Billing</a:t>
            </a:r>
          </a:p>
          <a:p>
            <a:pPr marL="857250" lvl="1" indent="-457200">
              <a:buFont typeface="+mj-lt"/>
              <a:buAutoNum type="alphaLcParenR"/>
            </a:pPr>
            <a:r>
              <a:rPr lang="en-US" dirty="0"/>
              <a:t>Day to Day Subtypes</a:t>
            </a:r>
          </a:p>
          <a:p>
            <a:pPr marL="857250" lvl="1" indent="-457200">
              <a:buFont typeface="+mj-lt"/>
              <a:buAutoNum type="alphaLcParenR"/>
            </a:pPr>
            <a:r>
              <a:rPr lang="en-US" dirty="0"/>
              <a:t>Bulk Inserts</a:t>
            </a:r>
          </a:p>
          <a:p>
            <a:pPr marL="857250" lvl="1" indent="-457200">
              <a:buFont typeface="+mj-lt"/>
              <a:buAutoNum type="alphaLcParenR"/>
            </a:pPr>
            <a:r>
              <a:rPr lang="en-US" dirty="0"/>
              <a:t>Administrative Functionality</a:t>
            </a:r>
          </a:p>
          <a:p>
            <a:pPr marL="857250" lvl="1" indent="-457200">
              <a:buFont typeface="+mj-lt"/>
              <a:buAutoNum type="alphaLcParenR"/>
            </a:pPr>
            <a:r>
              <a:rPr lang="en-US" dirty="0"/>
              <a:t>DEV LSE</a:t>
            </a:r>
          </a:p>
          <a:p>
            <a:pPr marL="857250" lvl="1" indent="-457200">
              <a:buFont typeface="+mj-lt"/>
              <a:buAutoNum type="alphaLcParenR"/>
            </a:pPr>
            <a:r>
              <a:rPr lang="en-US" dirty="0"/>
              <a:t>DEV Non-LSE </a:t>
            </a:r>
          </a:p>
          <a:p>
            <a:pPr marL="457200" indent="-457200">
              <a:buFont typeface="+mj-lt"/>
              <a:buAutoNum type="arabicPeriod" startAt="3"/>
            </a:pPr>
            <a:endParaRPr lang="en-US" b="0" dirty="0"/>
          </a:p>
          <a:p>
            <a:pPr marL="457200" indent="-457200">
              <a:buFont typeface="+mj-lt"/>
              <a:buAutoNum type="arabicPeriod" startAt="3"/>
            </a:pPr>
            <a:r>
              <a:rPr lang="en-US" i="1" dirty="0"/>
              <a:t>Largest ever participation </a:t>
            </a:r>
            <a:r>
              <a:rPr lang="en-US" b="0" dirty="0"/>
              <a:t>in </a:t>
            </a:r>
            <a:r>
              <a:rPr lang="en-US" b="0" u="sng" dirty="0"/>
              <a:t>any</a:t>
            </a:r>
            <a:r>
              <a:rPr lang="en-US" b="0" dirty="0"/>
              <a:t> instructor led ERCOT training with over 500 market participants attending in person and via WebEx</a:t>
            </a:r>
          </a:p>
          <a:p>
            <a:pPr marL="857250" lvl="1" indent="-457200">
              <a:buFont typeface="+mj-lt"/>
              <a:buAutoNum type="alphaLcParenR"/>
            </a:pPr>
            <a:r>
              <a:rPr lang="en-US" dirty="0"/>
              <a:t>RETAIL 101 – 341 attendees (3 classes)</a:t>
            </a:r>
          </a:p>
          <a:p>
            <a:pPr marL="857250" lvl="1" indent="-457200">
              <a:buFont typeface="+mj-lt"/>
              <a:buAutoNum type="alphaLcParenR"/>
            </a:pPr>
            <a:r>
              <a:rPr lang="en-US" b="0" dirty="0" err="1"/>
              <a:t>MarkeTrak</a:t>
            </a:r>
            <a:r>
              <a:rPr lang="en-US" b="0" dirty="0"/>
              <a:t> 101 – 157 attendees (2 classes)</a:t>
            </a:r>
          </a:p>
          <a:p>
            <a:pPr marL="857250" lvl="1" indent="-457200">
              <a:buFont typeface="+mj-lt"/>
              <a:buAutoNum type="alphaLcParenR"/>
            </a:pPr>
            <a:endParaRPr lang="en-US" dirty="0"/>
          </a:p>
        </p:txBody>
      </p:sp>
    </p:spTree>
    <p:extLst>
      <p:ext uri="{BB962C8B-B14F-4D97-AF65-F5344CB8AC3E}">
        <p14:creationId xmlns:p14="http://schemas.microsoft.com/office/powerpoint/2010/main" val="3714680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2017 Goals </a:t>
            </a:r>
          </a:p>
        </p:txBody>
      </p:sp>
      <p:sp>
        <p:nvSpPr>
          <p:cNvPr id="3" name="Content Placeholder 2"/>
          <p:cNvSpPr>
            <a:spLocks noGrp="1"/>
          </p:cNvSpPr>
          <p:nvPr>
            <p:ph idx="1"/>
          </p:nvPr>
        </p:nvSpPr>
        <p:spPr>
          <a:xfrm>
            <a:off x="457200" y="914400"/>
            <a:ext cx="8229600" cy="5105400"/>
          </a:xfrm>
        </p:spPr>
        <p:txBody>
          <a:bodyPr/>
          <a:lstStyle/>
          <a:p>
            <a:pPr marL="457200" lvl="0" indent="-457200">
              <a:buFont typeface="+mj-lt"/>
              <a:buAutoNum type="arabicPeriod"/>
            </a:pPr>
            <a:r>
              <a:rPr lang="en-US" b="0" dirty="0"/>
              <a:t>Continue collaborative effort to complete the </a:t>
            </a:r>
            <a:r>
              <a:rPr lang="en-US" dirty="0" err="1"/>
              <a:t>MarkeTrak</a:t>
            </a:r>
            <a:r>
              <a:rPr lang="en-US" dirty="0"/>
              <a:t> Online Training Module series </a:t>
            </a:r>
            <a:r>
              <a:rPr lang="en-US" b="0" dirty="0"/>
              <a:t>with the development and release of the final </a:t>
            </a:r>
            <a:r>
              <a:rPr lang="en-US" b="0" u="sng" dirty="0"/>
              <a:t>three</a:t>
            </a:r>
            <a:r>
              <a:rPr lang="en-US" b="0" dirty="0"/>
              <a:t> modules:</a:t>
            </a:r>
            <a:endParaRPr lang="en-US" sz="1800" b="0" dirty="0"/>
          </a:p>
          <a:p>
            <a:pPr marL="914400" lvl="1" indent="-457200">
              <a:buFont typeface="+mj-lt"/>
              <a:buAutoNum type="alphaLcParenR"/>
            </a:pPr>
            <a:r>
              <a:rPr lang="en-US" dirty="0"/>
              <a:t>Email Notifications</a:t>
            </a:r>
            <a:endParaRPr lang="en-US" sz="1800" dirty="0"/>
          </a:p>
          <a:p>
            <a:pPr marL="914400" lvl="1" indent="-457200">
              <a:buFont typeface="+mj-lt"/>
              <a:buAutoNum type="alphaLcParenR"/>
            </a:pPr>
            <a:r>
              <a:rPr lang="en-US" dirty="0"/>
              <a:t>Background Reporting</a:t>
            </a:r>
            <a:endParaRPr lang="en-US" sz="1800" dirty="0"/>
          </a:p>
          <a:p>
            <a:pPr marL="914400" lvl="1" indent="-457200">
              <a:buFont typeface="+mj-lt"/>
              <a:buAutoNum type="alphaLcParenR"/>
            </a:pPr>
            <a:r>
              <a:rPr lang="en-US" dirty="0"/>
              <a:t>GUI Reporting</a:t>
            </a:r>
            <a:endParaRPr lang="en-US" sz="1800" dirty="0"/>
          </a:p>
          <a:p>
            <a:pPr marL="457200" lvl="0" indent="-457200">
              <a:buFont typeface="+mj-lt"/>
              <a:buAutoNum type="arabicPeriod"/>
            </a:pPr>
            <a:r>
              <a:rPr lang="en-US" b="0" dirty="0"/>
              <a:t>Review the </a:t>
            </a:r>
            <a:r>
              <a:rPr lang="en-US" dirty="0"/>
              <a:t>Retail 101 Online Training Module </a:t>
            </a:r>
            <a:r>
              <a:rPr lang="en-US" b="0" dirty="0"/>
              <a:t>developed from earlier Instructor led training sessions</a:t>
            </a:r>
            <a:endParaRPr lang="en-US" sz="1800" b="0" dirty="0"/>
          </a:p>
          <a:p>
            <a:pPr marL="457200" lvl="0" indent="-457200">
              <a:buFont typeface="+mj-lt"/>
              <a:buAutoNum type="arabicPeriod"/>
            </a:pPr>
            <a:r>
              <a:rPr lang="en-US" b="0" dirty="0"/>
              <a:t>Conduct </a:t>
            </a:r>
            <a:r>
              <a:rPr lang="en-US" b="0" u="sng" dirty="0"/>
              <a:t>three</a:t>
            </a:r>
            <a:r>
              <a:rPr lang="en-US" b="0" dirty="0"/>
              <a:t> additional </a:t>
            </a:r>
            <a:r>
              <a:rPr lang="en-US" dirty="0"/>
              <a:t>Retail 101 Instructor led Training </a:t>
            </a:r>
            <a:r>
              <a:rPr lang="en-US" b="0" dirty="0"/>
              <a:t>sessions with one to be held in Austin (February), Dallas (May), Houston (September)</a:t>
            </a:r>
            <a:endParaRPr lang="en-US" sz="1800" b="0" dirty="0"/>
          </a:p>
          <a:p>
            <a:pPr marL="457200" lvl="0" indent="-457200">
              <a:buFont typeface="+mj-lt"/>
              <a:buAutoNum type="arabicPeriod"/>
            </a:pPr>
            <a:r>
              <a:rPr lang="en-US" b="0" dirty="0"/>
              <a:t>Collaborative effort to revise/update an earlier </a:t>
            </a:r>
            <a:r>
              <a:rPr lang="en-US" dirty="0"/>
              <a:t>Inadvertent Gain Training</a:t>
            </a:r>
            <a:r>
              <a:rPr lang="en-US" b="0" dirty="0"/>
              <a:t> presentation and conduct two Instructor led training/workshops in Dallas (May) and Houston (September).</a:t>
            </a:r>
            <a:endParaRPr lang="en-US" sz="1800" b="0"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solidFill>
                  <a:srgbClr val="000000"/>
                </a:solidFill>
              </a:rPr>
              <a:t>Retail Market Training Task Force</a:t>
            </a:r>
          </a:p>
        </p:txBody>
      </p:sp>
      <p:sp>
        <p:nvSpPr>
          <p:cNvPr id="5" name="Date Placeholder 4"/>
          <p:cNvSpPr>
            <a:spLocks noGrp="1"/>
          </p:cNvSpPr>
          <p:nvPr>
            <p:ph type="dt" sz="half" idx="12"/>
          </p:nvPr>
        </p:nvSpPr>
        <p:spPr/>
        <p:txBody>
          <a:bodyPr/>
          <a:lstStyle/>
          <a:p>
            <a:pPr>
              <a:defRPr/>
            </a:pPr>
            <a:r>
              <a:rPr lang="en-US">
                <a:solidFill>
                  <a:srgbClr val="000000"/>
                </a:solidFill>
              </a:rPr>
              <a:t>May 5, 2015</a:t>
            </a:r>
          </a:p>
        </p:txBody>
      </p:sp>
    </p:spTree>
    <p:extLst>
      <p:ext uri="{BB962C8B-B14F-4D97-AF65-F5344CB8AC3E}">
        <p14:creationId xmlns:p14="http://schemas.microsoft.com/office/powerpoint/2010/main" val="281912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2017 Goals </a:t>
            </a:r>
          </a:p>
        </p:txBody>
      </p:sp>
      <p:sp>
        <p:nvSpPr>
          <p:cNvPr id="3" name="Content Placeholder 2"/>
          <p:cNvSpPr>
            <a:spLocks noGrp="1"/>
          </p:cNvSpPr>
          <p:nvPr>
            <p:ph idx="1"/>
          </p:nvPr>
        </p:nvSpPr>
        <p:spPr>
          <a:xfrm>
            <a:off x="457200" y="1066800"/>
            <a:ext cx="8458200" cy="4724400"/>
          </a:xfrm>
        </p:spPr>
        <p:txBody>
          <a:bodyPr/>
          <a:lstStyle/>
          <a:p>
            <a:pPr marL="457200" lvl="0" indent="-457200">
              <a:buFont typeface="+mj-lt"/>
              <a:buAutoNum type="arabicPeriod" startAt="5"/>
            </a:pPr>
            <a:r>
              <a:rPr lang="en-US" b="0" dirty="0"/>
              <a:t>Continue to support the retail market’s training needs</a:t>
            </a:r>
            <a:endParaRPr lang="en-US" sz="1800" b="0" dirty="0"/>
          </a:p>
          <a:p>
            <a:pPr marL="914400" lvl="1" indent="-457200">
              <a:buFont typeface="+mj-lt"/>
              <a:buAutoNum type="alphaLcParenR"/>
            </a:pPr>
            <a:r>
              <a:rPr lang="en-US" dirty="0"/>
              <a:t>Earlier interest was expressed for a </a:t>
            </a:r>
            <a:r>
              <a:rPr lang="en-US" b="1" dirty="0" err="1"/>
              <a:t>TxSET</a:t>
            </a:r>
            <a:r>
              <a:rPr lang="en-US" b="1" dirty="0"/>
              <a:t> Transactions </a:t>
            </a:r>
            <a:r>
              <a:rPr lang="en-US" dirty="0"/>
              <a:t>training/module</a:t>
            </a:r>
            <a:endParaRPr lang="en-US" sz="1800" dirty="0"/>
          </a:p>
          <a:p>
            <a:pPr marL="457200" lvl="0" indent="-457200">
              <a:buFont typeface="+mj-lt"/>
              <a:buAutoNum type="arabicPeriod" startAt="5"/>
            </a:pPr>
            <a:r>
              <a:rPr lang="en-US" b="0" dirty="0"/>
              <a:t>Support ERCOT’s enhancements of the ERCOT </a:t>
            </a:r>
            <a:r>
              <a:rPr lang="en-US" dirty="0"/>
              <a:t>Learning Management System (LMS)</a:t>
            </a:r>
            <a:endParaRPr lang="en-US" sz="1800" dirty="0"/>
          </a:p>
          <a:p>
            <a:pPr marL="457200" lvl="0" indent="-457200">
              <a:buFont typeface="+mj-lt"/>
              <a:buAutoNum type="arabicPeriod" startAt="5"/>
            </a:pPr>
            <a:r>
              <a:rPr lang="en-US" b="0" dirty="0"/>
              <a:t>Provide input and support for ERCOT’s market notifications and communications on training efforts</a:t>
            </a:r>
            <a:endParaRPr lang="en-US" sz="1800" b="0" dirty="0"/>
          </a:p>
          <a:p>
            <a:endParaRPr lang="en-US" dirty="0"/>
          </a:p>
          <a:p>
            <a:endParaRPr lang="en-US" dirty="0"/>
          </a:p>
        </p:txBody>
      </p:sp>
      <p:sp>
        <p:nvSpPr>
          <p:cNvPr id="4" name="Footer Placeholder 3"/>
          <p:cNvSpPr>
            <a:spLocks noGrp="1"/>
          </p:cNvSpPr>
          <p:nvPr>
            <p:ph type="ftr" sz="quarter" idx="11"/>
          </p:nvPr>
        </p:nvSpPr>
        <p:spPr/>
        <p:txBody>
          <a:bodyPr/>
          <a:lstStyle/>
          <a:p>
            <a:pPr>
              <a:defRPr/>
            </a:pPr>
            <a:r>
              <a:rPr lang="en-US">
                <a:solidFill>
                  <a:srgbClr val="000000"/>
                </a:solidFill>
              </a:rPr>
              <a:t>Retail Market Training Task Force</a:t>
            </a:r>
          </a:p>
        </p:txBody>
      </p:sp>
      <p:sp>
        <p:nvSpPr>
          <p:cNvPr id="5" name="Date Placeholder 4"/>
          <p:cNvSpPr>
            <a:spLocks noGrp="1"/>
          </p:cNvSpPr>
          <p:nvPr>
            <p:ph type="dt" sz="half" idx="12"/>
          </p:nvPr>
        </p:nvSpPr>
        <p:spPr/>
        <p:txBody>
          <a:bodyPr/>
          <a:lstStyle/>
          <a:p>
            <a:pPr>
              <a:defRPr/>
            </a:pPr>
            <a:r>
              <a:rPr lang="en-US">
                <a:solidFill>
                  <a:srgbClr val="000000"/>
                </a:solidFill>
              </a:rPr>
              <a:t>May 5, 2015</a:t>
            </a:r>
          </a:p>
        </p:txBody>
      </p:sp>
    </p:spTree>
    <p:extLst>
      <p:ext uri="{BB962C8B-B14F-4D97-AF65-F5344CB8AC3E}">
        <p14:creationId xmlns:p14="http://schemas.microsoft.com/office/powerpoint/2010/main" val="928326799"/>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4499</TotalTime>
  <Words>807</Words>
  <Application>Microsoft Office PowerPoint</Application>
  <PresentationFormat>On-screen Show (4:3)</PresentationFormat>
  <Paragraphs>171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Wingdings</vt:lpstr>
      <vt:lpstr>Custom Design</vt:lpstr>
      <vt:lpstr>ERCOT  Retail Market Training  Task Force</vt:lpstr>
      <vt:lpstr>Retail Training Instructor Led Classes - 2017</vt:lpstr>
      <vt:lpstr>MarkeTrak On-line Training Modules Update! </vt:lpstr>
      <vt:lpstr>MarkeTrak On-line Module Training via  ERCOT Learning Management System </vt:lpstr>
      <vt:lpstr>MarkeTrak On-line Training Module Series</vt:lpstr>
      <vt:lpstr>2016 Accomplishments</vt:lpstr>
      <vt:lpstr>2016 Accomplishments </vt:lpstr>
      <vt:lpstr>2017 Goals </vt:lpstr>
      <vt:lpstr>2017 Goals </vt:lpstr>
      <vt:lpstr>Many thanks!</vt:lpstr>
      <vt:lpstr>Please join us for our Next RMTTF Meeting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Mckeever, Deborah</dc:creator>
  <cp:lastModifiedBy>Wiegand, Sheri</cp:lastModifiedBy>
  <cp:revision>257</cp:revision>
  <cp:lastPrinted>2016-02-12T19:29:41Z</cp:lastPrinted>
  <dcterms:created xsi:type="dcterms:W3CDTF">2005-04-21T14:28:35Z</dcterms:created>
  <dcterms:modified xsi:type="dcterms:W3CDTF">2017-01-03T21:44:24Z</dcterms:modified>
</cp:coreProperties>
</file>