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6" r:id="rId2"/>
  </p:sldMasterIdLst>
  <p:notesMasterIdLst>
    <p:notesMasterId r:id="rId10"/>
  </p:notesMasterIdLst>
  <p:sldIdLst>
    <p:sldId id="256" r:id="rId3"/>
    <p:sldId id="270" r:id="rId4"/>
    <p:sldId id="273" r:id="rId5"/>
    <p:sldId id="277" r:id="rId6"/>
    <p:sldId id="275" r:id="rId7"/>
    <p:sldId id="261" r:id="rId8"/>
    <p:sldId id="262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94532" autoAdjust="0"/>
  </p:normalViewPr>
  <p:slideViewPr>
    <p:cSldViewPr>
      <p:cViewPr varScale="1">
        <p:scale>
          <a:sx n="108" d="100"/>
          <a:sy n="108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7" y="0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3101AC-D26F-4973-A895-0130FEC505A5}" type="datetimeFigureOut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1" tIns="46575" rIns="93151" bIns="4657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1" tIns="46575" rIns="93151" bIns="465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89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7" y="8829989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BB6702-E691-478F-AD30-863CD4C8A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4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7C3CBBD-B26E-43E9-90A1-86A671B06D3F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992F04-AD4F-4FF3-AFF2-77D2FC58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3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476D-167C-4CE1-9A48-ADC59739DBEA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FB7B-6B34-43A1-8A08-271D9F066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6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378B-502D-4ADD-9C39-6CDF7F4301CC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F828-3863-4A7D-BAA6-A32B10A63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9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289" y="2130430"/>
            <a:ext cx="777142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57" y="3886200"/>
            <a:ext cx="64012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C1EF-BBCE-4823-A225-CE6DBBBE0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4EBD-E13E-478A-8843-EF1F5D4B0F2D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5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3EFC-C947-4978-B298-04A2BF6034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4EE1-E75B-4723-96C9-C3C9C18AB6D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2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5" y="4406905"/>
            <a:ext cx="77714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5" y="2906713"/>
            <a:ext cx="77714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6505-B161-4BDD-A11B-CF12D21FFF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878D-0F9C-41B9-8CCE-A1D64CAEB8F5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10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173" y="1863725"/>
            <a:ext cx="4283808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212" y="1863725"/>
            <a:ext cx="4285029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B011-61E0-45D6-B902-AB7297DD7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D106-BE79-4239-9970-719F296C3F7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6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2" y="274638"/>
            <a:ext cx="823057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13" y="1535113"/>
            <a:ext cx="40407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13" y="2174875"/>
            <a:ext cx="40407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20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20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9B77-850F-40D9-9DE3-FD907E2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05DA-59AB-4D47-8680-4736641EAFD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5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9D54-7CF0-494C-B0FF-C678D01D5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46C2-BAFB-430C-B5F9-D0407ECF028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99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A9D15-6AD5-4E7F-8829-3A2A455B32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3F20-15F6-4A75-AF67-81AA9AAE863D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51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2" y="273050"/>
            <a:ext cx="300892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12" y="1435103"/>
            <a:ext cx="30089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0012-20C7-4582-A96F-DB4DF81A36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04E5-97E3-4BFE-BD74-DDF460A6C8DC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9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5F1A4-D06F-4A1A-BC17-1255EDCCCD48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39A6-CD8A-436C-892A-681EACA97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75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6" y="4800600"/>
            <a:ext cx="548664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6" y="612775"/>
            <a:ext cx="54866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6" y="5367338"/>
            <a:ext cx="54866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842D-0426-4C3D-B27F-577349F27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1BC0-5D60-4571-A477-822E4A9685C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99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E529-F1A1-4405-8C24-7FD399AA8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6B13-B539-4084-A2CF-3F6CFDCE4327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40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8029" y="457205"/>
            <a:ext cx="2171212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176" y="457205"/>
            <a:ext cx="6397625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885F-5CFA-45A9-950E-F458DAFE8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E122-51F0-4BFD-946E-8BC56C5C731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7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4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4CA8A-0D75-4E83-8A60-E7BE551BF945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2F35A8-63EA-4481-9129-A6DBBEEBD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1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0389E-AD8E-4F74-A13E-DC71B9A62ADD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9C3ED6-3C56-4729-B9B4-B70FE2B17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2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27C8A-257A-43C6-B99D-AABF67475200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718626-B00A-4501-8726-035CF9749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49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F38301-5A8E-489C-A227-A47A27DD7DF7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3734CF-CEFB-4896-BFCF-FB9713690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16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C2D7-CFF2-4154-8194-B211DA8DFDA6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BE1D-087E-4D8F-843D-044D19102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5382E0-9A64-4540-80FF-6899856DAEBE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5AD0FF-BD21-4C71-84BB-6CC74EF3E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5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2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8C9F548-AEFC-4F6A-BCE9-5FB6783DEF49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DE2C2B-2C19-4412-9FE7-3742CDEB2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4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2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8C52F7D-E4AC-482C-8EE9-10628A77AFDA}" type="datetime1">
              <a:rPr lang="en-US"/>
              <a:pPr>
                <a:defRPr/>
              </a:pPr>
              <a:t>12/28/2016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5" y="6408742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2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A53E04-7DDC-4961-99B9-D17D66CE8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901" r:id="rId4"/>
    <p:sldLayoutId id="2147483902" r:id="rId5"/>
    <p:sldLayoutId id="2147483903" r:id="rId6"/>
    <p:sldLayoutId id="2147483896" r:id="rId7"/>
    <p:sldLayoutId id="2147483904" r:id="rId8"/>
    <p:sldLayoutId id="2147483905" r:id="rId9"/>
    <p:sldLayoutId id="2147483897" r:id="rId10"/>
    <p:sldLayoutId id="21474838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173" y="457205"/>
            <a:ext cx="868606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173" y="1863725"/>
            <a:ext cx="868606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293079" y="968375"/>
            <a:ext cx="85944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51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75846" y="6553200"/>
            <a:ext cx="366346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D698C850-EE6C-4C99-BF89-30256EE745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85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540" y="6553200"/>
            <a:ext cx="100501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3510AAFF-23FC-48F1-BB03-522193471CA7}" type="datetime1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12/28/2016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315" name="Text Box 5"/>
          <p:cNvSpPr txBox="1">
            <a:spLocks noChangeArrowheads="1"/>
          </p:cNvSpPr>
          <p:nvPr/>
        </p:nvSpPr>
        <p:spPr bwMode="auto">
          <a:xfrm>
            <a:off x="1" y="90488"/>
            <a:ext cx="1440962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35000"/>
              </a:spcBef>
              <a:buClr>
                <a:srgbClr val="7889FB"/>
              </a:buClr>
              <a:buFont typeface="Wingdings" pitchFamily="2" charset="2"/>
              <a:buNone/>
              <a:defRPr/>
            </a:pPr>
            <a:r>
              <a:rPr lang="en-US" sz="800">
                <a:solidFill>
                  <a:srgbClr val="FFFFFF"/>
                </a:solidFill>
              </a:rPr>
              <a:t>3</a:t>
            </a:r>
            <a:r>
              <a:rPr lang="en-US" sz="800" baseline="30000">
                <a:solidFill>
                  <a:srgbClr val="FFFFFF"/>
                </a:solidFill>
              </a:rPr>
              <a:t>rd</a:t>
            </a:r>
            <a:r>
              <a:rPr lang="en-US" sz="800">
                <a:solidFill>
                  <a:srgbClr val="FFFFFF"/>
                </a:solidFill>
              </a:rPr>
              <a:t> Party Registration &amp;</a:t>
            </a:r>
            <a:br>
              <a:rPr lang="en-US" sz="800">
                <a:solidFill>
                  <a:srgbClr val="FFFFFF"/>
                </a:solidFill>
              </a:rPr>
            </a:br>
            <a:r>
              <a:rPr lang="en-US" sz="800">
                <a:solidFill>
                  <a:srgbClr val="FFFFFF"/>
                </a:solidFill>
              </a:rPr>
              <a:t>Account Management</a:t>
            </a:r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98316" name="Text Box 5"/>
          <p:cNvSpPr txBox="1">
            <a:spLocks noChangeArrowheads="1"/>
          </p:cNvSpPr>
          <p:nvPr/>
        </p:nvSpPr>
        <p:spPr bwMode="auto">
          <a:xfrm>
            <a:off x="1" y="90488"/>
            <a:ext cx="1440962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35000"/>
              </a:spcBef>
              <a:buClr>
                <a:srgbClr val="7889FB"/>
              </a:buClr>
              <a:buFont typeface="Wingdings" pitchFamily="2" charset="2"/>
              <a:buNone/>
              <a:defRPr/>
            </a:pPr>
            <a:r>
              <a:rPr lang="en-US" sz="800">
                <a:solidFill>
                  <a:srgbClr val="FFFFFF"/>
                </a:solidFill>
              </a:rPr>
              <a:t>3</a:t>
            </a:r>
            <a:r>
              <a:rPr lang="en-US" sz="800" baseline="30000">
                <a:solidFill>
                  <a:srgbClr val="FFFFFF"/>
                </a:solidFill>
              </a:rPr>
              <a:t>rd</a:t>
            </a:r>
            <a:r>
              <a:rPr lang="en-US" sz="800">
                <a:solidFill>
                  <a:srgbClr val="FFFFFF"/>
                </a:solidFill>
              </a:rPr>
              <a:t> Party Registration &amp;</a:t>
            </a:r>
            <a:br>
              <a:rPr lang="en-US" sz="800">
                <a:solidFill>
                  <a:srgbClr val="FFFFFF"/>
                </a:solidFill>
              </a:rPr>
            </a:br>
            <a:r>
              <a:rPr lang="en-US" sz="800">
                <a:solidFill>
                  <a:srgbClr val="FFFFFF"/>
                </a:solidFill>
              </a:rPr>
              <a:t>Account Management</a:t>
            </a:r>
            <a:endParaRPr lang="en-US" sz="800" b="1">
              <a:solidFill>
                <a:srgbClr val="FFFFFF"/>
              </a:solidFill>
            </a:endParaRPr>
          </a:p>
        </p:txBody>
      </p:sp>
      <p:pic>
        <p:nvPicPr>
          <p:cNvPr id="1036" name="Picture 8" descr="SMT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6310" y="152405"/>
            <a:ext cx="95738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2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55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19970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4542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29114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3686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Advanced Metering Working Group (AMWG)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l" eaLnBrk="1" hangingPunct="1"/>
            <a:r>
              <a:rPr lang="en-US" altLang="en-US" dirty="0"/>
              <a:t>Update to RMS</a:t>
            </a:r>
          </a:p>
          <a:p>
            <a:pPr marR="0" algn="l" eaLnBrk="1" hangingPunct="1"/>
            <a:r>
              <a:rPr lang="en-US" altLang="en-US" dirty="0"/>
              <a:t>January 10, 2017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A8C18-DE8D-44CE-B5D9-C66C804FA22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162788" y="914400"/>
            <a:ext cx="8839200" cy="5168900"/>
          </a:xfrm>
        </p:spPr>
        <p:txBody>
          <a:bodyPr/>
          <a:lstStyle/>
          <a:p>
            <a:r>
              <a:rPr lang="en-US" altLang="en-US" dirty="0"/>
              <a:t>Reviewed ERCOT-provided AMS reports</a:t>
            </a:r>
          </a:p>
          <a:p>
            <a:pPr lvl="1"/>
            <a:r>
              <a:rPr lang="en-US" altLang="en-US" dirty="0"/>
              <a:t>Removed detailed charts from the 867 vs. AMS report</a:t>
            </a:r>
          </a:p>
          <a:p>
            <a:endParaRPr lang="en-US" altLang="en-US" sz="800" dirty="0"/>
          </a:p>
          <a:p>
            <a:r>
              <a:rPr lang="en-US" altLang="en-US" dirty="0"/>
              <a:t>SMT “share feedback” (i.e., customer comments) now posted on AMWG Nov. meeting page</a:t>
            </a:r>
          </a:p>
          <a:p>
            <a:endParaRPr lang="en-US" altLang="en-US" sz="800" dirty="0"/>
          </a:p>
          <a:p>
            <a:r>
              <a:rPr lang="en-US" altLang="en-US" dirty="0"/>
              <a:t>User Guides (REP, Residential, 3</a:t>
            </a:r>
            <a:r>
              <a:rPr lang="en-US" altLang="en-US" baseline="30000" dirty="0"/>
              <a:t>rd</a:t>
            </a:r>
            <a:r>
              <a:rPr lang="en-US" altLang="en-US" dirty="0"/>
              <a:t> Party) now posted on November AMWG page</a:t>
            </a:r>
          </a:p>
          <a:p>
            <a:endParaRPr lang="en-US" altLang="en-US" sz="800" dirty="0"/>
          </a:p>
          <a:p>
            <a:r>
              <a:rPr lang="en-US" altLang="en-US" dirty="0"/>
              <a:t>SMT Help Desk Ticket report will include a 3</a:t>
            </a:r>
            <a:r>
              <a:rPr lang="en-US" altLang="en-US" baseline="30000" dirty="0"/>
              <a:t>rd</a:t>
            </a:r>
            <a:r>
              <a:rPr lang="en-US" altLang="en-US" dirty="0"/>
              <a:t> Party section</a:t>
            </a:r>
          </a:p>
          <a:p>
            <a:endParaRPr lang="en-US" altLang="en-US" sz="800" dirty="0"/>
          </a:p>
          <a:p>
            <a:r>
              <a:rPr lang="en-US" altLang="en-US" dirty="0"/>
              <a:t>SMT monthly log-in report under consideration</a:t>
            </a:r>
          </a:p>
          <a:p>
            <a:endParaRPr lang="en-US" altLang="en-US" sz="800" dirty="0"/>
          </a:p>
          <a:p>
            <a:r>
              <a:rPr lang="en-US" altLang="en-US" dirty="0"/>
              <a:t>2016 AMWG Goals review</a:t>
            </a:r>
          </a:p>
          <a:p>
            <a:endParaRPr lang="en-US" altLang="en-US" sz="800" dirty="0"/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u="sng" dirty="0"/>
              <a:t>Noteworthy Nov. ‘16 Meeting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7BFE-5F75-4C76-B7E5-608A244B0F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8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AMSR Cycle Read Analysis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r>
              <a:rPr lang="en-US" sz="1800" b="1" dirty="0"/>
              <a:t>Scope limited to July AMSR Cycle Reads where the kWh delta was greater than +/- 500 kWh</a:t>
            </a:r>
          </a:p>
          <a:p>
            <a:pPr lvl="1"/>
            <a:r>
              <a:rPr lang="en-US" sz="1800" dirty="0"/>
              <a:t>963 ESI IDs identified</a:t>
            </a:r>
          </a:p>
          <a:p>
            <a:pPr lvl="1"/>
            <a:r>
              <a:rPr lang="en-US" sz="1800" dirty="0"/>
              <a:t>937 ESI IDs root cause determined</a:t>
            </a:r>
          </a:p>
          <a:p>
            <a:pPr lvl="1"/>
            <a:r>
              <a:rPr lang="en-US" sz="1800" dirty="0"/>
              <a:t>26 ESI IDs still under investigation</a:t>
            </a:r>
          </a:p>
          <a:p>
            <a:pPr marL="422275" indent="-285750"/>
            <a:endParaRPr lang="en-US" sz="1800" b="1" dirty="0"/>
          </a:p>
          <a:p>
            <a:pPr marL="422275" indent="-285750"/>
            <a:endParaRPr lang="en-US" sz="1800" b="1" dirty="0"/>
          </a:p>
          <a:p>
            <a:pPr marL="422275" indent="-285750"/>
            <a:endParaRPr lang="en-US" sz="1800" b="1" dirty="0"/>
          </a:p>
          <a:p>
            <a:pPr marL="422275" indent="-285750"/>
            <a:endParaRPr lang="en-US" sz="1800" b="1" dirty="0"/>
          </a:p>
          <a:p>
            <a:pPr marL="422275" indent="-285750"/>
            <a:endParaRPr lang="en-US" sz="1800" b="1" dirty="0"/>
          </a:p>
          <a:p>
            <a:pPr marL="422275" indent="-285750"/>
            <a:endParaRPr lang="en-US" sz="1800" b="1" dirty="0"/>
          </a:p>
          <a:p>
            <a:pPr marL="422275" indent="-285750"/>
            <a:endParaRPr lang="en-US" sz="1800" b="1" dirty="0"/>
          </a:p>
          <a:p>
            <a:pPr marL="422275" indent="-285750"/>
            <a:r>
              <a:rPr lang="en-US" altLang="en-US" sz="1800" dirty="0"/>
              <a:t>Next analysis will be reviewed at March AMWG meeting</a:t>
            </a:r>
          </a:p>
          <a:p>
            <a:pPr marL="422275" indent="-285750"/>
            <a:endParaRPr lang="en-US" sz="1800" b="1" dirty="0"/>
          </a:p>
          <a:p>
            <a:pPr marL="422275" indent="-285750"/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63000" y="6561138"/>
            <a:ext cx="228600" cy="212725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637051"/>
              </p:ext>
            </p:extLst>
          </p:nvPr>
        </p:nvGraphicFramePr>
        <p:xfrm>
          <a:off x="609600" y="3048000"/>
          <a:ext cx="74676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4" imgW="6324623" imgH="1533457" progId="Excel.Sheet.12">
                  <p:embed/>
                </p:oleObj>
              </mc:Choice>
              <mc:Fallback>
                <p:oleObj name="Worksheet" r:id="rId4" imgW="6324623" imgH="1533457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048000"/>
                        <a:ext cx="74676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64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566552"/>
              </p:ext>
            </p:extLst>
          </p:nvPr>
        </p:nvGraphicFramePr>
        <p:xfrm>
          <a:off x="457200" y="1219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84241962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4009931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3654531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748798499"/>
                    </a:ext>
                  </a:extLst>
                </a:gridCol>
              </a:tblGrid>
              <a:tr h="3004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Nov.</a:t>
                      </a:r>
                      <a:r>
                        <a:rPr lang="en-US" baseline="0" dirty="0"/>
                        <a:t>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Nov.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50711"/>
                  </a:ext>
                </a:extLst>
              </a:tr>
              <a:tr h="300419">
                <a:tc>
                  <a:txBody>
                    <a:bodyPr/>
                    <a:lstStyle/>
                    <a:p>
                      <a:r>
                        <a:rPr lang="en-US" dirty="0"/>
                        <a:t>SMT</a:t>
                      </a:r>
                      <a:r>
                        <a:rPr lang="en-US" baseline="0" dirty="0"/>
                        <a:t> Registered Users (Res)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65,547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+11,453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139654"/>
                  </a:ext>
                </a:extLst>
              </a:tr>
              <a:tr h="300419">
                <a:tc>
                  <a:txBody>
                    <a:bodyPr/>
                    <a:lstStyle/>
                    <a:p>
                      <a:r>
                        <a:rPr lang="en-US" dirty="0"/>
                        <a:t>ESIs in SMT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7,095,412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7,182,881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+150,302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64459"/>
                  </a:ext>
                </a:extLst>
              </a:tr>
              <a:tr h="300419">
                <a:tc>
                  <a:txBody>
                    <a:bodyPr/>
                    <a:lstStyle/>
                    <a:p>
                      <a:r>
                        <a:rPr lang="en-US" dirty="0"/>
                        <a:t>Active Meters in SMT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7,026,290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7,182,881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+156,191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45767"/>
                  </a:ext>
                </a:extLst>
              </a:tr>
              <a:tr h="518532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Energy Data Agreements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-1,633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0067105"/>
                  </a:ext>
                </a:extLst>
              </a:tr>
              <a:tr h="300419">
                <a:tc>
                  <a:txBody>
                    <a:bodyPr/>
                    <a:lstStyle/>
                    <a:p>
                      <a:r>
                        <a:rPr lang="en-US" dirty="0"/>
                        <a:t>HAN Device Agreements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50728"/>
                  </a:ext>
                </a:extLst>
              </a:tr>
              <a:tr h="300419">
                <a:tc>
                  <a:txBody>
                    <a:bodyPr/>
                    <a:lstStyle/>
                    <a:p>
                      <a:r>
                        <a:rPr lang="en-US" dirty="0"/>
                        <a:t>HAN</a:t>
                      </a:r>
                      <a:r>
                        <a:rPr lang="en-US" baseline="0" dirty="0"/>
                        <a:t>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-1,264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10404"/>
                  </a:ext>
                </a:extLst>
              </a:tr>
              <a:tr h="30041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Parties</a:t>
                      </a:r>
                      <a:r>
                        <a:rPr lang="en-US" baseline="0" dirty="0"/>
                        <a:t> Registered @ SMT (non-REP)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867776"/>
                  </a:ext>
                </a:extLst>
              </a:tr>
              <a:tr h="300419">
                <a:tc>
                  <a:txBody>
                    <a:bodyPr/>
                    <a:lstStyle/>
                    <a:p>
                      <a:r>
                        <a:rPr lang="en-US" dirty="0"/>
                        <a:t>REPs</a:t>
                      </a:r>
                      <a:r>
                        <a:rPr lang="en-US" baseline="0" dirty="0"/>
                        <a:t> Registered @ SMT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080513"/>
                  </a:ext>
                </a:extLst>
              </a:tr>
              <a:tr h="300419">
                <a:tc>
                  <a:txBody>
                    <a:bodyPr/>
                    <a:lstStyle/>
                    <a:p>
                      <a:r>
                        <a:rPr lang="en-US" dirty="0"/>
                        <a:t>On-Demand Reads (Customer)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3,805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6,527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+2,722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240934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1F497D"/>
                </a:solidFill>
              </a:rPr>
              <a:t>SMT Statistics – YOY Comparison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39A6-CD8A-436C-892A-681EACA973A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9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580894" y="1295400"/>
            <a:ext cx="8229600" cy="4724400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altLang="en-US" sz="2000" dirty="0"/>
              <a:t>Evaluate options for streamlining access to Advanced Metering Systems (AMS) data 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</a:rPr>
              <a:t>(Ongoing – PUC Project 46206 / 46204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altLang="en-US" sz="2000" dirty="0"/>
              <a:t>Support RMS and other market forums as issues arise related to Advanced Metering Systems (AMS) data 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</a:rPr>
              <a:t>(Yes, will continue)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altLang="en-US" sz="2000" dirty="0"/>
              <a:t>Review and update “TDSP AMS Data Practices” matrix to reflect current business processes 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</a:rPr>
              <a:t>(Complete)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altLang="en-US" sz="2000" dirty="0"/>
              <a:t>Evaluate, support and contribute to the enhancement of SMT functionality, usability and reporting </a:t>
            </a:r>
            <a:r>
              <a:rPr lang="en-US" altLang="en-US" sz="1400" b="1" dirty="0">
                <a:solidFill>
                  <a:schemeClr val="accent6">
                    <a:lumMod val="75000"/>
                  </a:schemeClr>
                </a:solidFill>
              </a:rPr>
              <a:t>(Ongoing – 31 Change Requests)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altLang="en-US" sz="2000" dirty="0"/>
              <a:t>Evaluate methods and/or strategies for expanding customer registration options to SMT (e.g., Federation – 3rd Party Registration on  behalf of Customers) 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</a:rPr>
              <a:t>(e.g., 3rd Party WS 5/23, 7/12, 8/23)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altLang="en-US" sz="2000" dirty="0"/>
              <a:t>Track regulatory changes related to AMS data or data access and provide subject matter expertise as needed 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</a:rPr>
              <a:t>(e.g., PUC Projects 42786, 46206, 46204)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>
              <a:defRPr/>
            </a:pPr>
            <a:r>
              <a:rPr lang="en-US" altLang="en-US" sz="4400" dirty="0"/>
              <a:t>AMWG 2016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315C50-E0C1-46CB-9A15-6DC1ED30A94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94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marL="109537" indent="0" algn="ctr" eaLnBrk="1" hangingPunct="1">
              <a:buNone/>
            </a:pPr>
            <a:endParaRPr lang="en-US" altLang="en-US" sz="3600" b="1" dirty="0"/>
          </a:p>
          <a:p>
            <a:pPr marL="109537" indent="0" algn="ctr" eaLnBrk="1" hangingPunct="1">
              <a:buNone/>
            </a:pPr>
            <a:r>
              <a:rPr lang="en-US" altLang="en-US" sz="3600" b="1" dirty="0"/>
              <a:t>January 19,  9:30 – 3:00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marL="109537" indent="0" algn="ctr" eaLnBrk="1" hangingPunct="1">
              <a:buNone/>
            </a:pPr>
            <a:r>
              <a:rPr lang="en-US" altLang="en-US" sz="3600" b="1" dirty="0"/>
              <a:t>F-T-F and WebEx</a:t>
            </a:r>
          </a:p>
          <a:p>
            <a:pPr marL="109537" indent="0" algn="ctr" eaLnBrk="1" hangingPunct="1">
              <a:buNone/>
            </a:pPr>
            <a:r>
              <a:rPr lang="en-US" altLang="en-US" sz="3600" b="1" dirty="0"/>
              <a:t>ERCOT MET Center Room 168</a:t>
            </a:r>
          </a:p>
          <a:p>
            <a:pPr marL="109537" indent="0" eaLnBrk="1" hangingPunct="1">
              <a:buNone/>
            </a:pPr>
            <a:endParaRPr lang="en-US" altLang="en-US" sz="2000" dirty="0"/>
          </a:p>
          <a:p>
            <a:pPr marL="392113" lvl="1" indent="0" algn="ctr" eaLnBrk="1" hangingPunct="1">
              <a:buNone/>
            </a:pPr>
            <a:endParaRPr lang="en-US" altLang="en-US" sz="3200" b="1" dirty="0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BFE05-8710-4CD8-ACF2-8476A2CF306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Next Meeting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1C0EE-50F3-48D4-8A7B-25B902767B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Questions?</a:t>
            </a:r>
          </a:p>
        </p:txBody>
      </p:sp>
      <p:pic>
        <p:nvPicPr>
          <p:cNvPr id="1027" name="Picture 3" descr="C:\Users\iv3i\AppData\Local\Microsoft\Windows\Temporary Internet Files\Content.IE5\AAWN31BQ\question-mark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486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&amp;C-2010">
  <a:themeElements>
    <a:clrScheme name="S&amp;C-2010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89FB"/>
      </a:accent1>
      <a:accent2>
        <a:srgbClr val="D6DBFE"/>
      </a:accent2>
      <a:accent3>
        <a:srgbClr val="FFFFFF"/>
      </a:accent3>
      <a:accent4>
        <a:srgbClr val="000000"/>
      </a:accent4>
      <a:accent5>
        <a:srgbClr val="BEC4FD"/>
      </a:accent5>
      <a:accent6>
        <a:srgbClr val="C2C6E6"/>
      </a:accent6>
      <a:hlink>
        <a:srgbClr val="7889FB"/>
      </a:hlink>
      <a:folHlink>
        <a:srgbClr val="9900CC"/>
      </a:folHlink>
    </a:clrScheme>
    <a:fontScheme name="S&amp;C-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&amp;C-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8CC800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7EB500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5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6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59900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7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5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8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7889FB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89FB"/>
        </a:accent1>
        <a:accent2>
          <a:srgbClr val="D6DBFE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C2C6E6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6894</TotalTime>
  <Words>403</Words>
  <Application>Microsoft Office PowerPoint</Application>
  <PresentationFormat>On-screen Show (4:3)</PresentationFormat>
  <Paragraphs>92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S&amp;C-2010</vt:lpstr>
      <vt:lpstr>Worksheet</vt:lpstr>
      <vt:lpstr>Advanced Metering Working Group (AMWG)</vt:lpstr>
      <vt:lpstr>Noteworthy Nov. ‘16 Meeting Items</vt:lpstr>
      <vt:lpstr>AMSR Cycle Read Analysis</vt:lpstr>
      <vt:lpstr>SMT Statistics – YOY Comparison</vt:lpstr>
      <vt:lpstr>AMWG 2016 Goals</vt:lpstr>
      <vt:lpstr>Next Meeting</vt:lpstr>
      <vt:lpstr>Questions?</vt:lpstr>
    </vt:vector>
  </TitlesOfParts>
  <Company>EFH Corporate Services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Metering Working Group (AMWG)</dc:title>
  <dc:creator>Schatz, John</dc:creator>
  <cp:lastModifiedBy>Schatz, John</cp:lastModifiedBy>
  <cp:revision>240</cp:revision>
  <cp:lastPrinted>2016-12-20T15:20:20Z</cp:lastPrinted>
  <dcterms:created xsi:type="dcterms:W3CDTF">2014-12-16T20:53:10Z</dcterms:created>
  <dcterms:modified xsi:type="dcterms:W3CDTF">2016-12-28T16:02:02Z</dcterms:modified>
</cp:coreProperties>
</file>