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3" r:id="rId11"/>
    <p:sldId id="26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12/19/2016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423175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Updates</a:t>
            </a:r>
          </a:p>
          <a:p>
            <a:r>
              <a:rPr lang="en-US" dirty="0" smtClean="0"/>
              <a:t>Vanessa Spells</a:t>
            </a:r>
          </a:p>
          <a:p>
            <a:endParaRPr lang="en-US" dirty="0"/>
          </a:p>
          <a:p>
            <a:r>
              <a:rPr lang="en-US" dirty="0"/>
              <a:t>Credit Work Group</a:t>
            </a:r>
          </a:p>
          <a:p>
            <a:r>
              <a:rPr lang="en-US" dirty="0"/>
              <a:t>ERCOT Public</a:t>
            </a:r>
          </a:p>
          <a:p>
            <a:r>
              <a:rPr lang="en-US" dirty="0" smtClean="0"/>
              <a:t>December 21, </a:t>
            </a:r>
            <a:r>
              <a:rPr lang="en-US" dirty="0"/>
              <a:t>2016</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a:spLocks noGrp="1"/>
          </p:cNvSpPr>
          <p:nvPr>
            <p:ph idx="1"/>
          </p:nvPr>
        </p:nvSpPr>
        <p:spPr>
          <a:xfrm>
            <a:off x="457200" y="685800"/>
            <a:ext cx="8229600" cy="5562600"/>
          </a:xfrm>
        </p:spPr>
        <p:txBody>
          <a:bodyPr>
            <a:normAutofit lnSpcReduction="10000"/>
          </a:bodyPr>
          <a:lstStyle/>
          <a:p>
            <a:pPr marL="0" indent="0">
              <a:buNone/>
            </a:pPr>
            <a:r>
              <a:rPr lang="en-US" sz="1600" dirty="0" smtClean="0"/>
              <a:t>Approved Revision / Change Requests</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i="1" dirty="0" smtClean="0"/>
              <a:t>* </a:t>
            </a:r>
            <a:r>
              <a:rPr lang="en-US" sz="1100" i="1" dirty="0" smtClean="0"/>
              <a:t>Target Release Date is not firmed up until the project moves to Execution (E) phase</a:t>
            </a:r>
            <a:r>
              <a:rPr lang="en-US" sz="1100" dirty="0" smtClean="0"/>
              <a:t>  </a:t>
            </a:r>
            <a:endParaRPr lang="en-US" sz="1100" dirty="0"/>
          </a:p>
          <a:p>
            <a:pPr marL="0" indent="0">
              <a:buNone/>
            </a:pPr>
            <a:endParaRPr lang="en-US" sz="1600" dirty="0"/>
          </a:p>
          <a:p>
            <a:pPr marL="0" indent="0">
              <a:buNone/>
            </a:pPr>
            <a:endParaRPr lang="en-US" sz="1600" dirty="0" smtClean="0"/>
          </a:p>
          <a:p>
            <a:endParaRPr lang="en-US" sz="1600" dirty="0" smtClean="0"/>
          </a:p>
          <a:p>
            <a:endParaRPr lang="en-US" sz="1200" dirty="0" smtClean="0"/>
          </a:p>
          <a:p>
            <a:pPr lvl="1"/>
            <a:endParaRPr lang="en-US" sz="1200" dirty="0"/>
          </a:p>
          <a:p>
            <a:pPr lvl="1"/>
            <a:endParaRPr lang="en-US" sz="1200" dirty="0" smtClean="0"/>
          </a:p>
          <a:p>
            <a:pPr lvl="1"/>
            <a:endParaRPr lang="en-US" sz="1200" dirty="0"/>
          </a:p>
        </p:txBody>
      </p:sp>
      <p:sp>
        <p:nvSpPr>
          <p:cNvPr id="9" name="TextBox 21"/>
          <p:cNvSpPr txBox="1">
            <a:spLocks noChangeArrowheads="1"/>
          </p:cNvSpPr>
          <p:nvPr/>
        </p:nvSpPr>
        <p:spPr bwMode="auto">
          <a:xfrm>
            <a:off x="748698" y="5821233"/>
            <a:ext cx="7640522"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sz="900" b="0" dirty="0" smtClean="0"/>
              <a:t>Project Status Codes: NS = Not Started, I = Initiation, P = Planning, E = Execution, H = On Hold</a:t>
            </a:r>
          </a:p>
          <a:p>
            <a:pPr eaLnBrk="1" hangingPunct="1"/>
            <a:r>
              <a:rPr lang="en-US" sz="900" b="0" dirty="0" smtClean="0"/>
              <a:t>TBD = To Be Determined</a:t>
            </a:r>
          </a:p>
        </p:txBody>
      </p:sp>
      <p:pic>
        <p:nvPicPr>
          <p:cNvPr id="4" name="Picture 3"/>
          <p:cNvPicPr>
            <a:picLocks noChangeAspect="1"/>
          </p:cNvPicPr>
          <p:nvPr/>
        </p:nvPicPr>
        <p:blipFill>
          <a:blip r:embed="rId3"/>
          <a:stretch>
            <a:fillRect/>
          </a:stretch>
        </p:blipFill>
        <p:spPr>
          <a:xfrm>
            <a:off x="533400" y="1219199"/>
            <a:ext cx="7052354" cy="4267201"/>
          </a:xfrm>
          <a:prstGeom prst="rect">
            <a:avLst/>
          </a:prstGeom>
        </p:spPr>
      </p:pic>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7" name="Content Placeholder 2"/>
          <p:cNvSpPr>
            <a:spLocks noGrp="1"/>
          </p:cNvSpPr>
          <p:nvPr>
            <p:ph idx="1"/>
          </p:nvPr>
        </p:nvSpPr>
        <p:spPr>
          <a:xfrm>
            <a:off x="457200" y="1143000"/>
            <a:ext cx="8229600" cy="4983163"/>
          </a:xfrm>
        </p:spPr>
        <p:txBody>
          <a:bodyPr>
            <a:normAutofit/>
          </a:bodyPr>
          <a:lstStyle/>
          <a:p>
            <a:pPr marL="0" indent="0">
              <a:buNone/>
            </a:pPr>
            <a:r>
              <a:rPr lang="en-US" sz="1500" dirty="0" smtClean="0"/>
              <a:t>Outstanding Revision / Change Requests </a:t>
            </a:r>
          </a:p>
          <a:p>
            <a:endParaRPr lang="en-US" sz="1500" dirty="0" smtClean="0"/>
          </a:p>
          <a:p>
            <a:pPr lvl="1"/>
            <a:endParaRPr lang="en-US" sz="1100" dirty="0"/>
          </a:p>
          <a:p>
            <a:r>
              <a:rPr lang="en-US" sz="1500" dirty="0"/>
              <a:t>NPRR </a:t>
            </a:r>
            <a:r>
              <a:rPr lang="en-US" sz="1500" dirty="0" smtClean="0"/>
              <a:t>800 </a:t>
            </a:r>
            <a:r>
              <a:rPr lang="en-US" sz="1500" dirty="0"/>
              <a:t>– </a:t>
            </a:r>
            <a:r>
              <a:rPr lang="en-US" sz="1600" dirty="0" smtClean="0"/>
              <a:t>Revisions to Credit Exposure Calculations to Use Electricity Futures Market Prices</a:t>
            </a:r>
            <a:r>
              <a:rPr lang="en-US" sz="1500" dirty="0" smtClean="0"/>
              <a:t> </a:t>
            </a:r>
            <a:endParaRPr lang="en-US" sz="1500" dirty="0"/>
          </a:p>
          <a:p>
            <a:pPr lvl="1"/>
            <a:r>
              <a:rPr lang="en-US" sz="1100" dirty="0"/>
              <a:t>Tabled at </a:t>
            </a:r>
            <a:r>
              <a:rPr lang="en-US" sz="1100" dirty="0" smtClean="0"/>
              <a:t>PRS and referred to CWG</a:t>
            </a:r>
          </a:p>
          <a:p>
            <a:pPr lvl="1"/>
            <a:endParaRPr lang="en-US" sz="1100" dirty="0" smtClean="0"/>
          </a:p>
          <a:p>
            <a:pPr marL="457200" lvl="1" indent="0">
              <a:buNone/>
            </a:pPr>
            <a:endParaRPr lang="en-US" sz="1500" dirty="0"/>
          </a:p>
          <a:p>
            <a:r>
              <a:rPr lang="en-US" sz="1500" u="sng" dirty="0" smtClean="0"/>
              <a:t>SCR </a:t>
            </a:r>
            <a:r>
              <a:rPr lang="en-US" sz="1500" u="sng" dirty="0"/>
              <a:t>785 </a:t>
            </a:r>
            <a:r>
              <a:rPr lang="en-US" sz="1500" dirty="0"/>
              <a:t>– Update RTL calculation to include Real-Time Reserve Price Adder-based components </a:t>
            </a:r>
          </a:p>
          <a:p>
            <a:pPr lvl="1"/>
            <a:r>
              <a:rPr lang="en-US" sz="11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a:spLocks noGrp="1"/>
          </p:cNvSpPr>
          <p:nvPr>
            <p:ph idx="1"/>
          </p:nvPr>
        </p:nvSpPr>
        <p:spPr>
          <a:xfrm>
            <a:off x="457200" y="1295400"/>
            <a:ext cx="8229600" cy="4830763"/>
          </a:xfrm>
        </p:spPr>
        <p:txBody>
          <a:bodyPr>
            <a:normAutofit/>
          </a:bodyPr>
          <a:lstStyle/>
          <a:p>
            <a:pPr marL="0" indent="0">
              <a:buNone/>
            </a:pPr>
            <a:r>
              <a:rPr lang="en-US" sz="2000" dirty="0" smtClean="0"/>
              <a:t>Requests </a:t>
            </a:r>
            <a:r>
              <a:rPr lang="en-US" sz="2000" dirty="0"/>
              <a:t>or Assignments to </a:t>
            </a:r>
            <a:r>
              <a:rPr lang="en-US" sz="2000" dirty="0" smtClean="0"/>
              <a:t>CWG/MCWG</a:t>
            </a:r>
          </a:p>
          <a:p>
            <a:endParaRPr lang="en-US" sz="2000" dirty="0" smtClean="0"/>
          </a:p>
          <a:p>
            <a:r>
              <a:rPr lang="en-US" sz="2000" dirty="0" smtClean="0"/>
              <a:t>Development of Risk Appetite Goal</a:t>
            </a:r>
          </a:p>
          <a:p>
            <a:r>
              <a:rPr lang="en-US" sz="2000" dirty="0" smtClean="0"/>
              <a:t>Review Market Continuity Credit Processes</a:t>
            </a:r>
          </a:p>
          <a:p>
            <a:pPr marL="0" indent="0">
              <a:buNone/>
            </a:pPr>
            <a:r>
              <a:rPr lang="en-US" sz="2000" dirty="0" smtClean="0"/>
              <a:t>	</a:t>
            </a:r>
            <a:endParaRPr lang="en-US" sz="2000" dirty="0"/>
          </a:p>
          <a:p>
            <a:pPr marL="0" indent="0">
              <a:buNone/>
            </a:pPr>
            <a:r>
              <a:rPr lang="en-US" sz="2000" dirty="0" smtClean="0"/>
              <a:t>Other</a:t>
            </a:r>
          </a:p>
          <a:p>
            <a:pPr marL="457200" lvl="1" indent="0">
              <a:buNone/>
            </a:pPr>
            <a:endParaRPr lang="en-US" sz="1600" dirty="0" smtClean="0"/>
          </a:p>
          <a:p>
            <a:r>
              <a:rPr lang="en-US" sz="2000" dirty="0" smtClean="0"/>
              <a:t>CMM Tech Refresh  </a:t>
            </a:r>
          </a:p>
          <a:p>
            <a:pPr lvl="1"/>
            <a:r>
              <a:rPr lang="en-US" sz="1600" dirty="0" smtClean="0"/>
              <a:t>Project planning in progress</a:t>
            </a:r>
          </a:p>
          <a:p>
            <a:pPr marL="457200" lvl="1" indent="0">
              <a:buNone/>
            </a:pPr>
            <a:endParaRPr lang="en-US" sz="1600" dirty="0" smtClean="0"/>
          </a:p>
        </p:txBody>
      </p:sp>
    </p:spTree>
    <p:extLst>
      <p:ext uri="{BB962C8B-B14F-4D97-AF65-F5344CB8AC3E}">
        <p14:creationId xmlns:p14="http://schemas.microsoft.com/office/powerpoint/2010/main" val="70552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Content Placeholder 2"/>
          <p:cNvSpPr txBox="1">
            <a:spLocks/>
          </p:cNvSpPr>
          <p:nvPr/>
        </p:nvSpPr>
        <p:spPr bwMode="auto">
          <a:xfrm>
            <a:off x="455341"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Implemented Change Requests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673 - Correction to Estimated Aggregate Liability (EAL) for a QSE that 			                  Represents Neither Load nor Generation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671 – Incorporation of DAM Credit Parameters into Protocols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670 – Clarification of Portfolio-Weighted Auction Clearing Price (PWACP)</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612 – Reduction of Cure Period Subsequent to Event of Default</a:t>
            </a:r>
            <a:r>
              <a:rPr kumimoji="0" lang="en-US" sz="1600" b="1"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SCR   778 – Credit Exposure Calculations for NOIE Options Linked to RTM PTP 				  Obligations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559 – Revisions to MCE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597 - Utilize Initial Estimated Liability (IEL) Only During Initial Market Activity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601 - Inclusion of Incremental Exposure in Mass Transitions to Counter-				  Parties that are Registered as QSEs and LSEs and Provide POLR              			  Service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639 - Correction to Minimum Current Exposure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690 – Incorporation of Creditworthiness Standards in Protocols</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692 – Removal of MIS Posting Requirement of DAM Credit Parameters</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728  - Removal of Language Related to NPRR484, Revisions to Congestion 			  Revenue Rights Credit Calculations and Payments, and NPRR554,  				  Clarification of Future Credit Exposure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Credit Updates</a:t>
            </a:r>
            <a:endParaRPr lang="en-US" dirty="0"/>
          </a:p>
        </p:txBody>
      </p:sp>
      <p:sp>
        <p:nvSpPr>
          <p:cNvPr id="3" name="Content Placeholder 2"/>
          <p:cNvSpPr>
            <a:spLocks noGrp="1"/>
          </p:cNvSpPr>
          <p:nvPr>
            <p:ph idx="1"/>
          </p:nvPr>
        </p:nvSpPr>
        <p:spPr>
          <a:xfrm>
            <a:off x="457200" y="990600"/>
            <a:ext cx="8153400" cy="4929433"/>
          </a:xfrm>
        </p:spPr>
        <p:txBody>
          <a:bodyPr/>
          <a:lstStyle/>
          <a:p>
            <a:pPr marL="0" lvl="0" indent="0" defTabSz="457200" eaLnBrk="0" fontAlgn="base" hangingPunct="0">
              <a:spcAft>
                <a:spcPct val="0"/>
              </a:spcAft>
              <a:buNone/>
              <a:defRPr/>
            </a:pPr>
            <a:r>
              <a:rPr lang="en-US" sz="1600" dirty="0" smtClean="0">
                <a:solidFill>
                  <a:sysClr val="windowText" lastClr="000000"/>
                </a:solidFill>
              </a:rPr>
              <a:t>Implemented </a:t>
            </a:r>
            <a:r>
              <a:rPr lang="en-US" sz="1600" dirty="0">
                <a:solidFill>
                  <a:sysClr val="windowText" lastClr="000000"/>
                </a:solidFill>
              </a:rPr>
              <a:t>Change </a:t>
            </a:r>
            <a:r>
              <a:rPr lang="en-US" sz="1600" dirty="0" smtClean="0">
                <a:solidFill>
                  <a:sysClr val="windowText" lastClr="000000"/>
                </a:solidFill>
              </a:rPr>
              <a:t>Requests</a:t>
            </a:r>
          </a:p>
          <a:p>
            <a:pPr defTabSz="457200" eaLnBrk="0" fontAlgn="base" hangingPunct="0">
              <a:spcAft>
                <a:spcPct val="0"/>
              </a:spcAft>
              <a:defRPr/>
            </a:pPr>
            <a:r>
              <a:rPr lang="en-US" sz="1600" dirty="0" smtClean="0"/>
              <a:t>NPRR </a:t>
            </a:r>
            <a:r>
              <a:rPr lang="en-US" sz="1600" dirty="0"/>
              <a:t>741</a:t>
            </a:r>
            <a:r>
              <a:rPr lang="en-US" sz="1600" dirty="0" smtClean="0">
                <a:solidFill>
                  <a:sysClr val="windowText" lastClr="000000"/>
                </a:solidFill>
              </a:rPr>
              <a:t> </a:t>
            </a:r>
            <a:r>
              <a:rPr lang="en-US" sz="1600" dirty="0">
                <a:solidFill>
                  <a:sysClr val="windowText" lastClr="000000"/>
                </a:solidFill>
              </a:rPr>
              <a:t>- </a:t>
            </a:r>
            <a:r>
              <a:rPr lang="en-US" sz="1600" dirty="0"/>
              <a:t>Clarifications to TPE and </a:t>
            </a:r>
            <a:r>
              <a:rPr lang="en-US" sz="1600" dirty="0" smtClean="0"/>
              <a:t>EAL Credit Exposure Calculations</a:t>
            </a:r>
          </a:p>
          <a:p>
            <a:pPr lvl="1" defTabSz="457200" eaLnBrk="0" fontAlgn="base" hangingPunct="0">
              <a:spcAft>
                <a:spcPct val="0"/>
              </a:spcAft>
              <a:defRPr/>
            </a:pPr>
            <a:r>
              <a:rPr lang="en-US" sz="1200" dirty="0" smtClean="0"/>
              <a:t>Implemented only language clarifications part</a:t>
            </a:r>
          </a:p>
          <a:p>
            <a:pPr lvl="1" defTabSz="457200" eaLnBrk="0" fontAlgn="base" hangingPunct="0">
              <a:spcAft>
                <a:spcPct val="0"/>
              </a:spcAft>
              <a:defRPr/>
            </a:pPr>
            <a:r>
              <a:rPr lang="en-US" sz="1200" dirty="0"/>
              <a:t>C</a:t>
            </a:r>
            <a:r>
              <a:rPr lang="en-US" sz="1200" dirty="0" smtClean="0"/>
              <a:t>hange for removal of “abs” from MCE formula is not yet implemented</a:t>
            </a:r>
          </a:p>
          <a:p>
            <a:pPr defTabSz="457200" eaLnBrk="0" fontAlgn="base" hangingPunct="0">
              <a:spcAft>
                <a:spcPct val="0"/>
              </a:spcAft>
              <a:defRPr/>
            </a:pPr>
            <a:r>
              <a:rPr lang="en-US" sz="1600" dirty="0"/>
              <a:t>N</a:t>
            </a:r>
            <a:r>
              <a:rPr lang="en-US" sz="1600" dirty="0" smtClean="0"/>
              <a:t>PRR 773 – Broadening Scope of Acceptable Letter of Credit Issuers</a:t>
            </a:r>
          </a:p>
          <a:p>
            <a:pPr defTabSz="457200" eaLnBrk="0" fontAlgn="base" hangingPunct="0">
              <a:spcAft>
                <a:spcPct val="0"/>
              </a:spcAft>
              <a:defRPr/>
            </a:pPr>
            <a:r>
              <a:rPr lang="en-US" sz="1600" dirty="0" smtClean="0"/>
              <a:t>NPRR 791 – Clarifications to IEL, MCE, and Aggregate Amount Owed by Breaching Party</a:t>
            </a:r>
          </a:p>
          <a:p>
            <a:pPr defTabSz="457200" eaLnBrk="0" fontAlgn="base" hangingPunct="0">
              <a:spcAft>
                <a:spcPct val="0"/>
              </a:spcAft>
              <a:defRPr/>
            </a:pPr>
            <a:r>
              <a:rPr lang="en-US" sz="1600" dirty="0" smtClean="0"/>
              <a:t>NPRR 803 – Remove Grey-boxed Language from NPRR 439, Updating a Counter-Party’s Credit Limit for Current Day DAM</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10250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elements/1.1/"/>
    <ds:schemaRef ds:uri="http://www.w3.org/XML/1998/namespace"/>
    <ds:schemaRef ds:uri="http://schemas.microsoft.com/office/2006/documentManagement/types"/>
    <ds:schemaRef ds:uri="http://purl.org/dc/dcmitype/"/>
    <ds:schemaRef ds:uri="http://purl.org/dc/terms/"/>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552</TotalTime>
  <Words>294</Words>
  <Application>Microsoft Office PowerPoint</Application>
  <PresentationFormat>On-screen Show (4:3)</PresentationFormat>
  <Paragraphs>93</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Credit Updates</vt:lpstr>
      <vt:lpstr>Credit Updates</vt:lpstr>
      <vt:lpstr>Credit Updates</vt:lpstr>
      <vt:lpstr>Credit Updates</vt:lpstr>
      <vt:lpstr>Credit Updates</vt:lpstr>
      <vt:lpstr>Credit 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75</cp:revision>
  <cp:lastPrinted>2016-01-21T20:53:15Z</cp:lastPrinted>
  <dcterms:created xsi:type="dcterms:W3CDTF">2016-01-21T15:20:31Z</dcterms:created>
  <dcterms:modified xsi:type="dcterms:W3CDTF">2016-12-19T15:46:07Z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