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7"/>
  </p:notesMasterIdLst>
  <p:handoutMasterIdLst>
    <p:handoutMasterId r:id="rId18"/>
  </p:handoutMasterIdLst>
  <p:sldIdLst>
    <p:sldId id="260" r:id="rId7"/>
    <p:sldId id="265" r:id="rId8"/>
    <p:sldId id="266" r:id="rId9"/>
    <p:sldId id="264" r:id="rId10"/>
    <p:sldId id="267" r:id="rId11"/>
    <p:sldId id="268" r:id="rId12"/>
    <p:sldId id="269" r:id="rId13"/>
    <p:sldId id="270" r:id="rId14"/>
    <p:sldId id="271" r:id="rId15"/>
    <p:sldId id="272"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0" d="100"/>
          <a:sy n="90" d="100"/>
        </p:scale>
        <p:origin x="210"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12/15/2016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12/15/2016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319209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826629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726499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133235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01755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099294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403319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193462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services/programs/load/eils/documents"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646034" cy="1477328"/>
          </a:xfrm>
          <a:prstGeom prst="rect">
            <a:avLst/>
          </a:prstGeom>
          <a:noFill/>
        </p:spPr>
        <p:txBody>
          <a:bodyPr wrap="square" rtlCol="0">
            <a:spAutoFit/>
          </a:bodyPr>
          <a:lstStyle/>
          <a:p>
            <a:r>
              <a:rPr lang="en-US" b="1" dirty="0" smtClean="0"/>
              <a:t>Revised ERS Test Analysis</a:t>
            </a:r>
            <a:endParaRPr lang="en-US" dirty="0"/>
          </a:p>
          <a:p>
            <a:endParaRPr lang="en-US" dirty="0" smtClean="0"/>
          </a:p>
          <a:p>
            <a:endParaRPr lang="en-US" dirty="0"/>
          </a:p>
          <a:p>
            <a:endParaRPr lang="en-US" dirty="0"/>
          </a:p>
          <a:p>
            <a:r>
              <a:rPr lang="en-US" dirty="0" smtClean="0"/>
              <a:t>DSWG – December 16,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252" name="Group 3"/>
          <p:cNvGrpSpPr>
            <a:grpSpLocks/>
          </p:cNvGrpSpPr>
          <p:nvPr/>
        </p:nvGrpSpPr>
        <p:grpSpPr bwMode="auto">
          <a:xfrm>
            <a:off x="3860800" y="1752600"/>
            <a:ext cx="1320800" cy="2238375"/>
            <a:chOff x="1968" y="672"/>
            <a:chExt cx="1416" cy="2400"/>
          </a:xfrm>
        </p:grpSpPr>
        <p:pic>
          <p:nvPicPr>
            <p:cNvPr id="53255" name="Picture 4" descr="MCj034030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8" y="672"/>
              <a:ext cx="1416"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6" name="Text Box 5"/>
            <p:cNvSpPr txBox="1">
              <a:spLocks noChangeArrowheads="1"/>
            </p:cNvSpPr>
            <p:nvPr/>
          </p:nvSpPr>
          <p:spPr bwMode="auto">
            <a:xfrm>
              <a:off x="2496" y="1008"/>
              <a:ext cx="576" cy="3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600">
                  <a:latin typeface="Britannic Bold" pitchFamily="34" charset="0"/>
                </a:rPr>
                <a:t>ON</a:t>
              </a:r>
            </a:p>
          </p:txBody>
        </p:sp>
        <p:sp>
          <p:nvSpPr>
            <p:cNvPr id="53257" name="Text Box 6"/>
            <p:cNvSpPr txBox="1">
              <a:spLocks noChangeArrowheads="1"/>
            </p:cNvSpPr>
            <p:nvPr/>
          </p:nvSpPr>
          <p:spPr bwMode="auto">
            <a:xfrm>
              <a:off x="2496" y="2353"/>
              <a:ext cx="576" cy="3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600">
                  <a:latin typeface="Britannic Bold" pitchFamily="34" charset="0"/>
                </a:rPr>
                <a:t>OFF</a:t>
              </a:r>
            </a:p>
          </p:txBody>
        </p:sp>
      </p:grpSp>
      <p:sp>
        <p:nvSpPr>
          <p:cNvPr id="53253" name="Title 1"/>
          <p:cNvSpPr>
            <a:spLocks noGrp="1"/>
          </p:cNvSpPr>
          <p:nvPr>
            <p:ph type="title"/>
          </p:nvPr>
        </p:nvSpPr>
        <p:spPr/>
        <p:txBody>
          <a:bodyPr/>
          <a:lstStyle/>
          <a:p>
            <a:pPr eaLnBrk="1" hangingPunct="1"/>
            <a:r>
              <a:rPr lang="en-US" altLang="en-US" smtClean="0"/>
              <a:t>Questions?</a:t>
            </a:r>
          </a:p>
        </p:txBody>
      </p:sp>
      <p:sp>
        <p:nvSpPr>
          <p:cNvPr id="2" name="Slide Number Placeholder 1"/>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1680158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Default Baseline Options</a:t>
            </a:r>
            <a:endParaRPr lang="en-US" b="1" dirty="0">
              <a:solidFill>
                <a:schemeClr val="accent1"/>
              </a:solidFill>
            </a:endParaRPr>
          </a:p>
        </p:txBody>
      </p:sp>
      <p:sp>
        <p:nvSpPr>
          <p:cNvPr id="3" name="Content Placeholder 2"/>
          <p:cNvSpPr>
            <a:spLocks noGrp="1"/>
          </p:cNvSpPr>
          <p:nvPr>
            <p:ph idx="1"/>
          </p:nvPr>
        </p:nvSpPr>
        <p:spPr>
          <a:xfrm>
            <a:off x="336274" y="1219200"/>
            <a:ext cx="8534400" cy="4319832"/>
          </a:xfrm>
        </p:spPr>
        <p:txBody>
          <a:bodyPr/>
          <a:lstStyle/>
          <a:p>
            <a:r>
              <a:rPr lang="en-US" sz="2200" dirty="0" smtClean="0"/>
              <a:t>ERCOT has had three default baseline methodologies</a:t>
            </a:r>
          </a:p>
          <a:p>
            <a:pPr lvl="1"/>
            <a:r>
              <a:rPr lang="en-US" sz="1800" dirty="0" smtClean="0"/>
              <a:t>Regression</a:t>
            </a:r>
          </a:p>
          <a:p>
            <a:pPr lvl="1"/>
            <a:r>
              <a:rPr lang="en-US" sz="1800" dirty="0" smtClean="0"/>
              <a:t>Middle 8-of-10 Like Days</a:t>
            </a:r>
          </a:p>
          <a:p>
            <a:pPr lvl="1"/>
            <a:r>
              <a:rPr lang="en-US" sz="1800" dirty="0" smtClean="0"/>
              <a:t>Matching Day Pair</a:t>
            </a:r>
          </a:p>
          <a:p>
            <a:pPr lvl="1"/>
            <a:endParaRPr lang="en-US" sz="1800" dirty="0"/>
          </a:p>
          <a:p>
            <a:r>
              <a:rPr lang="en-US" sz="2200" dirty="0" smtClean="0"/>
              <a:t>Beginning with the October 2016 – January 2017 ERS Standard Contract Tem two </a:t>
            </a:r>
            <a:r>
              <a:rPr lang="en-US" sz="2200" smtClean="0"/>
              <a:t>additional default baselines </a:t>
            </a:r>
            <a:r>
              <a:rPr lang="en-US" sz="2200" dirty="0" smtClean="0"/>
              <a:t>were introduced</a:t>
            </a:r>
          </a:p>
          <a:p>
            <a:pPr lvl="1"/>
            <a:r>
              <a:rPr lang="en-US" sz="1800" dirty="0" smtClean="0"/>
              <a:t>Meter Before/Meter After</a:t>
            </a:r>
          </a:p>
          <a:p>
            <a:pPr lvl="1"/>
            <a:r>
              <a:rPr lang="en-US" sz="1800" dirty="0" smtClean="0"/>
              <a:t>Nearest 20 Like Days</a:t>
            </a:r>
          </a:p>
          <a:p>
            <a:pPr lvl="1"/>
            <a:endParaRPr lang="en-US" sz="1800" dirty="0"/>
          </a:p>
          <a:p>
            <a:r>
              <a:rPr lang="en-US" sz="2200" dirty="0" smtClean="0"/>
              <a:t>ERCOT website link to Default Baseline Methodology for more information on each baseline methodology</a:t>
            </a:r>
          </a:p>
          <a:p>
            <a:pPr marL="457200" lvl="1" indent="0">
              <a:buNone/>
            </a:pPr>
            <a:r>
              <a:rPr lang="en-US" sz="1800" dirty="0">
                <a:hlinkClick r:id="rId3"/>
              </a:rPr>
              <a:t>http://</a:t>
            </a:r>
            <a:r>
              <a:rPr lang="en-US" sz="1800" dirty="0" smtClean="0">
                <a:hlinkClick r:id="rId3"/>
              </a:rPr>
              <a:t>www.ercot.com/services/programs/load/eils/documents</a:t>
            </a:r>
            <a:endParaRPr lang="en-US" sz="1800" dirty="0" smtClean="0"/>
          </a:p>
          <a:p>
            <a:pPr marL="457200" lvl="1" indent="0">
              <a:buNone/>
            </a:pPr>
            <a:endParaRPr lang="en-US" sz="18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3716446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Protocol References for ERS Event/Test Analysis</a:t>
            </a:r>
            <a:endParaRPr lang="en-US" b="1" dirty="0">
              <a:solidFill>
                <a:schemeClr val="accent1"/>
              </a:solidFill>
            </a:endParaRPr>
          </a:p>
        </p:txBody>
      </p:sp>
      <p:sp>
        <p:nvSpPr>
          <p:cNvPr id="3" name="Content Placeholder 2"/>
          <p:cNvSpPr>
            <a:spLocks noGrp="1"/>
          </p:cNvSpPr>
          <p:nvPr>
            <p:ph idx="1"/>
          </p:nvPr>
        </p:nvSpPr>
        <p:spPr>
          <a:xfrm>
            <a:off x="336274" y="1219200"/>
            <a:ext cx="8534400" cy="4319832"/>
          </a:xfrm>
        </p:spPr>
        <p:txBody>
          <a:bodyPr/>
          <a:lstStyle/>
          <a:p>
            <a:endParaRPr lang="en-US" sz="2000" dirty="0" smtClean="0"/>
          </a:p>
          <a:p>
            <a:pPr marL="0" lvl="1" indent="0">
              <a:buNone/>
            </a:pPr>
            <a:r>
              <a:rPr lang="en-US" sz="2200" dirty="0"/>
              <a:t>For Resources on the Alternate Baseline, the first partial interval is actually evaluated with a default baseline methodology:</a:t>
            </a:r>
          </a:p>
          <a:p>
            <a:pPr marL="0" indent="0">
              <a:buNone/>
            </a:pPr>
            <a:endParaRPr lang="en-US" sz="2000" dirty="0" smtClean="0"/>
          </a:p>
          <a:p>
            <a:r>
              <a:rPr lang="en-US" sz="2200" dirty="0" smtClean="0"/>
              <a:t>8.1.3.1.4 Event Performance Criteria for Emergency Response Service Resources</a:t>
            </a:r>
          </a:p>
          <a:p>
            <a:pPr marL="914400" lvl="1" indent="-514350">
              <a:buNone/>
            </a:pPr>
            <a:r>
              <a:rPr lang="en-US" sz="1800" dirty="0" smtClean="0"/>
              <a:t>(3)(ii) For </a:t>
            </a:r>
            <a:r>
              <a:rPr lang="en-US" sz="1800" dirty="0"/>
              <a:t>an ERS Load assigned to an alternate baseline, if the </a:t>
            </a:r>
            <a:r>
              <a:rPr lang="en-US" sz="1800" dirty="0" err="1"/>
              <a:t>IntFrac</a:t>
            </a:r>
            <a:r>
              <a:rPr lang="en-US" sz="1800" dirty="0"/>
              <a:t> for the first interval of the Sustained Response Period is less than one, the EIPF for that interval calculated in the formula shown in paragraph (</a:t>
            </a:r>
            <a:r>
              <a:rPr lang="en-US" sz="1800" dirty="0" err="1"/>
              <a:t>i</a:t>
            </a:r>
            <a:r>
              <a:rPr lang="en-US" sz="1800" dirty="0"/>
              <a:t>) above shall </a:t>
            </a:r>
            <a:r>
              <a:rPr lang="en-US" sz="1800" b="1" dirty="0">
                <a:solidFill>
                  <a:srgbClr val="FF0000"/>
                </a:solidFill>
              </a:rPr>
              <a:t>use Base_ </a:t>
            </a:r>
            <a:r>
              <a:rPr lang="en-US" sz="1800" b="1" dirty="0" err="1">
                <a:solidFill>
                  <a:srgbClr val="FF0000"/>
                </a:solidFill>
              </a:rPr>
              <a:t>MWh</a:t>
            </a:r>
            <a:r>
              <a:rPr lang="en-US" sz="1800" b="1" dirty="0">
                <a:solidFill>
                  <a:srgbClr val="FF0000"/>
                </a:solidFill>
              </a:rPr>
              <a:t> </a:t>
            </a:r>
            <a:r>
              <a:rPr lang="en-US" sz="1800" b="1" i="1" baseline="-25000" dirty="0" err="1">
                <a:solidFill>
                  <a:srgbClr val="FF0000"/>
                </a:solidFill>
              </a:rPr>
              <a:t>i</a:t>
            </a:r>
            <a:r>
              <a:rPr lang="en-US" sz="1800" b="1" i="1" baseline="-25000" dirty="0">
                <a:solidFill>
                  <a:srgbClr val="FF0000"/>
                </a:solidFill>
              </a:rPr>
              <a:t> </a:t>
            </a:r>
            <a:r>
              <a:rPr lang="en-US" sz="1800" b="1" dirty="0">
                <a:solidFill>
                  <a:srgbClr val="FF0000"/>
                </a:solidFill>
              </a:rPr>
              <a:t>derived from historical interval meter data determined by ERCOT to represent an appropriate estimate of the ERS Load’s business-as-usual Load specific to the conditions associated with the ERS deployment event</a:t>
            </a:r>
            <a:r>
              <a:rPr lang="en-US" sz="1800" dirty="0" smtClean="0"/>
              <a:t>.</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Tree>
    <p:extLst>
      <p:ext uri="{BB962C8B-B14F-4D97-AF65-F5344CB8AC3E}">
        <p14:creationId xmlns:p14="http://schemas.microsoft.com/office/powerpoint/2010/main" val="1553593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Protocol References for ERS Event/Test Analysis</a:t>
            </a:r>
            <a:endParaRPr lang="en-US" b="1" dirty="0">
              <a:solidFill>
                <a:schemeClr val="accent1"/>
              </a:solidFill>
            </a:endParaRPr>
          </a:p>
        </p:txBody>
      </p:sp>
      <p:sp>
        <p:nvSpPr>
          <p:cNvPr id="3" name="Content Placeholder 2"/>
          <p:cNvSpPr>
            <a:spLocks noGrp="1"/>
          </p:cNvSpPr>
          <p:nvPr>
            <p:ph idx="1"/>
          </p:nvPr>
        </p:nvSpPr>
        <p:spPr>
          <a:xfrm>
            <a:off x="336274" y="1219200"/>
            <a:ext cx="8534400" cy="4319832"/>
          </a:xfrm>
        </p:spPr>
        <p:txBody>
          <a:bodyPr/>
          <a:lstStyle/>
          <a:p>
            <a:pPr marL="0" lvl="1" indent="0">
              <a:buNone/>
            </a:pPr>
            <a:r>
              <a:rPr lang="en-US" sz="2200" dirty="0"/>
              <a:t>For </a:t>
            </a:r>
            <a:r>
              <a:rPr lang="en-US" sz="2200" dirty="0" smtClean="0"/>
              <a:t>all Resources </a:t>
            </a:r>
            <a:r>
              <a:rPr lang="en-US" sz="2200" dirty="0"/>
              <a:t>on </a:t>
            </a:r>
            <a:r>
              <a:rPr lang="en-US" sz="2200" dirty="0" smtClean="0"/>
              <a:t>either an Alternate or Default </a:t>
            </a:r>
            <a:r>
              <a:rPr lang="en-US" sz="2200" dirty="0"/>
              <a:t>Baseline, the </a:t>
            </a:r>
            <a:r>
              <a:rPr lang="en-US" sz="2200" dirty="0" smtClean="0"/>
              <a:t>following section applies:</a:t>
            </a:r>
            <a:endParaRPr lang="en-US" sz="2200" dirty="0"/>
          </a:p>
          <a:p>
            <a:endParaRPr lang="en-US" sz="2000" dirty="0"/>
          </a:p>
          <a:p>
            <a:r>
              <a:rPr lang="en-US" sz="2200" dirty="0" smtClean="0"/>
              <a:t>8.1.3.1.4 Event Performance Criteria for Emergency Response Service Resources</a:t>
            </a:r>
          </a:p>
          <a:p>
            <a:pPr marL="914400" lvl="1" indent="-514350">
              <a:buNone/>
            </a:pPr>
            <a:r>
              <a:rPr lang="en-US" sz="1800" dirty="0" smtClean="0"/>
              <a:t>(</a:t>
            </a:r>
            <a:r>
              <a:rPr lang="en-US" sz="1800" dirty="0"/>
              <a:t>v)	Irrespective of its ERSEPF, an </a:t>
            </a:r>
            <a:r>
              <a:rPr lang="en-US" sz="1800" b="1" dirty="0">
                <a:solidFill>
                  <a:srgbClr val="FF0000"/>
                </a:solidFill>
              </a:rPr>
              <a:t>ERS Resource shall be deemed to have met its event performance requirements</a:t>
            </a:r>
            <a:r>
              <a:rPr lang="en-US" sz="1800" dirty="0"/>
              <a:t> if it is an ERS Load determined by ERCOT to have met its Load reduction obligations in the ERS deployment event </a:t>
            </a:r>
            <a:r>
              <a:rPr lang="en-US" sz="1800" b="1" dirty="0">
                <a:solidFill>
                  <a:srgbClr val="FF0000"/>
                </a:solidFill>
              </a:rPr>
              <a:t>if measured on one of ERCOT’s established default baseline types other than the baseline type selected by the QSE</a:t>
            </a:r>
            <a:r>
              <a:rPr lang="en-US" sz="1800" dirty="0"/>
              <a:t>, and ERCOT determines that the different baseline more accurately represents the ERS Load’s Demand response contribution.</a:t>
            </a:r>
          </a:p>
          <a:p>
            <a:endParaRPr lang="en-US" sz="20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Tree>
    <p:extLst>
      <p:ext uri="{BB962C8B-B14F-4D97-AF65-F5344CB8AC3E}">
        <p14:creationId xmlns:p14="http://schemas.microsoft.com/office/powerpoint/2010/main" val="254601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Protocol References for ERS Event/Test Analysis</a:t>
            </a:r>
            <a:endParaRPr lang="en-US" b="1" dirty="0">
              <a:solidFill>
                <a:schemeClr val="accent1"/>
              </a:solidFill>
            </a:endParaRPr>
          </a:p>
        </p:txBody>
      </p:sp>
      <p:sp>
        <p:nvSpPr>
          <p:cNvPr id="3" name="Content Placeholder 2"/>
          <p:cNvSpPr>
            <a:spLocks noGrp="1"/>
          </p:cNvSpPr>
          <p:nvPr>
            <p:ph idx="1"/>
          </p:nvPr>
        </p:nvSpPr>
        <p:spPr>
          <a:xfrm>
            <a:off x="336274" y="1219200"/>
            <a:ext cx="8534400" cy="4319832"/>
          </a:xfrm>
        </p:spPr>
        <p:txBody>
          <a:bodyPr/>
          <a:lstStyle/>
          <a:p>
            <a:pPr marL="0" lvl="1" indent="0">
              <a:buNone/>
            </a:pPr>
            <a:r>
              <a:rPr lang="en-US" sz="2200" dirty="0"/>
              <a:t>For </a:t>
            </a:r>
            <a:r>
              <a:rPr lang="en-US" sz="2200" dirty="0" smtClean="0"/>
              <a:t>all Resources </a:t>
            </a:r>
            <a:r>
              <a:rPr lang="en-US" sz="2200" dirty="0"/>
              <a:t>on </a:t>
            </a:r>
            <a:r>
              <a:rPr lang="en-US" sz="2200" dirty="0" smtClean="0"/>
              <a:t>either an Alternate or Default </a:t>
            </a:r>
            <a:r>
              <a:rPr lang="en-US" sz="2200" dirty="0"/>
              <a:t>Baseline, the </a:t>
            </a:r>
            <a:r>
              <a:rPr lang="en-US" sz="2200" dirty="0" smtClean="0"/>
              <a:t>following section applies:</a:t>
            </a:r>
            <a:endParaRPr lang="en-US" sz="2200" dirty="0"/>
          </a:p>
          <a:p>
            <a:r>
              <a:rPr lang="en-US" sz="2000" b="1" dirty="0" smtClean="0"/>
              <a:t>8.1.3.2</a:t>
            </a:r>
            <a:r>
              <a:rPr lang="en-US" sz="2000" b="1" dirty="0"/>
              <a:t>	Testing of Emergency Response Service Resources</a:t>
            </a:r>
            <a:endParaRPr lang="en-US" sz="2000" dirty="0"/>
          </a:p>
          <a:p>
            <a:pPr marL="914400" lvl="1" indent="-514350">
              <a:buNone/>
            </a:pPr>
            <a:r>
              <a:rPr lang="en-US" sz="1600" dirty="0"/>
              <a:t>(1)	</a:t>
            </a:r>
            <a:r>
              <a:rPr lang="en-US" sz="1800" dirty="0"/>
              <a:t>ERCOT may conduct an unannounced test of any ERS Resource at any time during an ERS Time Period in which the ERS Resource is contracted to provide ERS.  Prior to the beginning of a Standard Contract Term, a QSE may request that one or more of its ERS Resources awarded in ERS-30 be tested as if subject to a ten-minute ramp during that ERS Standard Contract Term.  The duration of a test will not count toward the ERS Resource’s eight hours of maximum deployment time for an ERS Contract Period.  </a:t>
            </a:r>
          </a:p>
          <a:p>
            <a:pPr marL="1198563" lvl="2" indent="-398463">
              <a:buNone/>
            </a:pPr>
            <a:r>
              <a:rPr lang="en-US" sz="1800" dirty="0"/>
              <a:t>(</a:t>
            </a:r>
            <a:r>
              <a:rPr lang="en-US" sz="1800" dirty="0" smtClean="0"/>
              <a:t>a)   </a:t>
            </a:r>
            <a:r>
              <a:rPr lang="en-US" sz="1800" b="1" dirty="0" smtClean="0">
                <a:solidFill>
                  <a:srgbClr val="FF0000"/>
                </a:solidFill>
              </a:rPr>
              <a:t>For </a:t>
            </a:r>
            <a:r>
              <a:rPr lang="en-US" sz="1800" b="1" dirty="0">
                <a:solidFill>
                  <a:srgbClr val="FF0000"/>
                </a:solidFill>
              </a:rPr>
              <a:t>Non-Weather-Sensitive ERS Resources, ERCOT shall determine a test performance factor for each test using the methodology defined in paragraph Section 8.1.3.1.4, Event Performance Criteria for Emergency Response Service Resources</a:t>
            </a:r>
            <a:r>
              <a:rPr lang="en-US" sz="1800" dirty="0"/>
              <a:t>.  </a:t>
            </a:r>
          </a:p>
          <a:p>
            <a:pPr lvl="1"/>
            <a:endParaRPr lang="en-US" sz="16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Tree>
    <p:extLst>
      <p:ext uri="{BB962C8B-B14F-4D97-AF65-F5344CB8AC3E}">
        <p14:creationId xmlns:p14="http://schemas.microsoft.com/office/powerpoint/2010/main" val="428289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89674" cy="670718"/>
          </a:xfrm>
        </p:spPr>
        <p:txBody>
          <a:bodyPr/>
          <a:lstStyle/>
          <a:p>
            <a:r>
              <a:rPr lang="en-US" dirty="0" smtClean="0"/>
              <a:t>Events/Tests and Additional Default Baselines</a:t>
            </a:r>
            <a:endParaRPr lang="en-US" b="1" dirty="0">
              <a:solidFill>
                <a:schemeClr val="accent1"/>
              </a:solidFill>
            </a:endParaRPr>
          </a:p>
        </p:txBody>
      </p:sp>
      <p:sp>
        <p:nvSpPr>
          <p:cNvPr id="3" name="Content Placeholder 2"/>
          <p:cNvSpPr>
            <a:spLocks noGrp="1"/>
          </p:cNvSpPr>
          <p:nvPr>
            <p:ph idx="1"/>
          </p:nvPr>
        </p:nvSpPr>
        <p:spPr>
          <a:xfrm>
            <a:off x="336274" y="1219200"/>
            <a:ext cx="8534400" cy="4319832"/>
          </a:xfrm>
        </p:spPr>
        <p:txBody>
          <a:bodyPr/>
          <a:lstStyle/>
          <a:p>
            <a:r>
              <a:rPr lang="en-US" sz="2200" dirty="0" smtClean="0"/>
              <a:t>ERCOT had to change the test analysis code to incorporate the two new baseline types</a:t>
            </a:r>
          </a:p>
          <a:p>
            <a:pPr lvl="1"/>
            <a:r>
              <a:rPr lang="en-US" sz="1800" dirty="0" smtClean="0"/>
              <a:t>A description of the new analysis methodology was sent in an email to ERS participants on December 8, 2016</a:t>
            </a:r>
          </a:p>
          <a:p>
            <a:pPr lvl="1"/>
            <a:r>
              <a:rPr lang="en-US" sz="1800" dirty="0" smtClean="0"/>
              <a:t>The new methodology incorporates an ERID-like baseline analysis specific to the actual time of the deployment for each Resource to determine which baseline methodology is the most accurate</a:t>
            </a:r>
          </a:p>
          <a:p>
            <a:pPr lvl="2"/>
            <a:r>
              <a:rPr lang="en-US" sz="1800" dirty="0" smtClean="0"/>
              <a:t>Simulated 2-hour long events spanning the time of the test </a:t>
            </a:r>
          </a:p>
          <a:p>
            <a:pPr lvl="2"/>
            <a:r>
              <a:rPr lang="en-US" sz="1800" dirty="0" smtClean="0"/>
              <a:t>Simulated events </a:t>
            </a:r>
            <a:r>
              <a:rPr lang="en-US" sz="1800" dirty="0"/>
              <a:t>on </a:t>
            </a:r>
            <a:r>
              <a:rPr lang="en-US" sz="1800" dirty="0" smtClean="0"/>
              <a:t>the same day-type for month before, month of and month after the deployment</a:t>
            </a:r>
          </a:p>
          <a:p>
            <a:pPr lvl="1"/>
            <a:r>
              <a:rPr lang="en-US" sz="1800" dirty="0"/>
              <a:t>Except for very large aggregations, baselines are calculated at the site level</a:t>
            </a:r>
          </a:p>
          <a:p>
            <a:pPr lvl="1"/>
            <a:r>
              <a:rPr lang="en-US" sz="1800" dirty="0"/>
              <a:t>Baseline and actual interval values are aggregated to the Resource </a:t>
            </a:r>
            <a:r>
              <a:rPr lang="en-US" sz="1800" dirty="0" smtClean="0"/>
              <a:t>level for each of the default baseline types</a:t>
            </a:r>
            <a:endParaRPr lang="en-US" sz="1800" dirty="0"/>
          </a:p>
          <a:p>
            <a:pPr lvl="2"/>
            <a:endParaRPr lang="en-US" sz="18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Tree>
    <p:extLst>
      <p:ext uri="{BB962C8B-B14F-4D97-AF65-F5344CB8AC3E}">
        <p14:creationId xmlns:p14="http://schemas.microsoft.com/office/powerpoint/2010/main" val="39344832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89674" cy="670718"/>
          </a:xfrm>
        </p:spPr>
        <p:txBody>
          <a:bodyPr/>
          <a:lstStyle/>
          <a:p>
            <a:r>
              <a:rPr lang="en-US" dirty="0" smtClean="0"/>
              <a:t>Default Baseline Accuracy Evaluation</a:t>
            </a:r>
            <a:endParaRPr lang="en-US" b="1" dirty="0">
              <a:solidFill>
                <a:schemeClr val="accent1"/>
              </a:solidFill>
            </a:endParaRPr>
          </a:p>
        </p:txBody>
      </p:sp>
      <p:sp>
        <p:nvSpPr>
          <p:cNvPr id="3" name="Content Placeholder 2"/>
          <p:cNvSpPr>
            <a:spLocks noGrp="1"/>
          </p:cNvSpPr>
          <p:nvPr>
            <p:ph idx="1"/>
          </p:nvPr>
        </p:nvSpPr>
        <p:spPr>
          <a:xfrm>
            <a:off x="336274" y="914400"/>
            <a:ext cx="8534400" cy="4724400"/>
          </a:xfrm>
        </p:spPr>
        <p:txBody>
          <a:bodyPr/>
          <a:lstStyle/>
          <a:p>
            <a:r>
              <a:rPr lang="en-US" sz="2200" dirty="0" smtClean="0"/>
              <a:t>ERCOT had to change the test analysis code to incorporate the two new baseline types (continued)</a:t>
            </a:r>
          </a:p>
          <a:p>
            <a:pPr lvl="1"/>
            <a:r>
              <a:rPr lang="en-US" sz="1800" dirty="0" smtClean="0"/>
              <a:t>The new methodology incorporates the ERID baseline ranking to identify the best default baselines</a:t>
            </a:r>
          </a:p>
          <a:p>
            <a:pPr lvl="2"/>
            <a:r>
              <a:rPr lang="en-US" sz="1600" dirty="0" smtClean="0"/>
              <a:t>Goodness-of-fit statistics include R</a:t>
            </a:r>
            <a:r>
              <a:rPr lang="en-US" sz="1600" baseline="30000" dirty="0" smtClean="0"/>
              <a:t>2</a:t>
            </a:r>
            <a:r>
              <a:rPr lang="en-US" sz="1600" dirty="0" smtClean="0"/>
              <a:t>, MAPE, Bias (Mean Difference), Bias Percent (Mean Percent Difference), 95</a:t>
            </a:r>
            <a:r>
              <a:rPr lang="en-US" sz="1600" baseline="30000" dirty="0" smtClean="0"/>
              <a:t>th</a:t>
            </a:r>
            <a:r>
              <a:rPr lang="en-US" sz="1600" dirty="0" smtClean="0"/>
              <a:t> Percentile of Mean Difference)</a:t>
            </a:r>
          </a:p>
          <a:p>
            <a:pPr lvl="2"/>
            <a:r>
              <a:rPr lang="en-US" sz="1600" dirty="0" smtClean="0"/>
              <a:t>Pairwise comparison scores of each of the baselines are calculated for each statistic</a:t>
            </a:r>
          </a:p>
          <a:p>
            <a:pPr lvl="2"/>
            <a:r>
              <a:rPr lang="en-US" sz="1600" dirty="0" smtClean="0"/>
              <a:t>Baselines with the best scores are ranked provided they meet accuracy thresholds</a:t>
            </a:r>
          </a:p>
          <a:p>
            <a:pPr lvl="2"/>
            <a:r>
              <a:rPr lang="en-US" sz="1600" dirty="0" smtClean="0"/>
              <a:t>If no baseline meets threshold, only the Alternate baseline is allowed</a:t>
            </a:r>
          </a:p>
          <a:p>
            <a:pPr lvl="1"/>
            <a:r>
              <a:rPr lang="en-US" sz="1800" dirty="0" smtClean="0"/>
              <a:t>If more than one default baseline are tied with the best ranking score, the baseline with the </a:t>
            </a:r>
            <a:r>
              <a:rPr lang="en-US" sz="2000" dirty="0" smtClean="0"/>
              <a:t>lowest MAPE is identified as the best baseline for the event/test analysis (note: this may be the same as the baseline specified on the offer)</a:t>
            </a:r>
          </a:p>
          <a:p>
            <a:pPr lvl="1"/>
            <a:r>
              <a:rPr lang="en-US" sz="1800" dirty="0" smtClean="0"/>
              <a:t>The ranking process may fail to find any sufficiently accurate default baseline</a:t>
            </a:r>
          </a:p>
          <a:p>
            <a:pPr lvl="2"/>
            <a:endParaRPr lang="en-US" sz="1600" dirty="0" smtClean="0"/>
          </a:p>
          <a:p>
            <a:pPr lvl="3"/>
            <a:endParaRPr lang="en-US" sz="14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Tree>
    <p:extLst>
      <p:ext uri="{BB962C8B-B14F-4D97-AF65-F5344CB8AC3E}">
        <p14:creationId xmlns:p14="http://schemas.microsoft.com/office/powerpoint/2010/main" val="2573144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89674" cy="670718"/>
          </a:xfrm>
        </p:spPr>
        <p:txBody>
          <a:bodyPr/>
          <a:lstStyle/>
          <a:p>
            <a:r>
              <a:rPr lang="en-US" dirty="0" smtClean="0"/>
              <a:t>Events/Tests Performance Analysis</a:t>
            </a:r>
            <a:endParaRPr lang="en-US" b="1" dirty="0">
              <a:solidFill>
                <a:schemeClr val="accent1"/>
              </a:solidFill>
            </a:endParaRPr>
          </a:p>
        </p:txBody>
      </p:sp>
      <p:sp>
        <p:nvSpPr>
          <p:cNvPr id="3" name="Content Placeholder 2"/>
          <p:cNvSpPr>
            <a:spLocks noGrp="1"/>
          </p:cNvSpPr>
          <p:nvPr>
            <p:ph idx="1"/>
          </p:nvPr>
        </p:nvSpPr>
        <p:spPr>
          <a:xfrm>
            <a:off x="336274" y="914400"/>
            <a:ext cx="8534400" cy="4724400"/>
          </a:xfrm>
        </p:spPr>
        <p:txBody>
          <a:bodyPr/>
          <a:lstStyle/>
          <a:p>
            <a:r>
              <a:rPr lang="en-US" sz="2200" dirty="0" smtClean="0"/>
              <a:t>The performance analysis is done initially using the original baseline specified on the offer</a:t>
            </a:r>
          </a:p>
          <a:p>
            <a:r>
              <a:rPr lang="en-US" sz="2200" dirty="0" smtClean="0"/>
              <a:t>If the Resource passes the test/event no further analysis with a different baseline is performed</a:t>
            </a:r>
          </a:p>
          <a:p>
            <a:pPr lvl="1"/>
            <a:r>
              <a:rPr lang="en-US" sz="1800" dirty="0" smtClean="0"/>
              <a:t>Note: Passing requires event performance factor </a:t>
            </a:r>
            <a:r>
              <a:rPr lang="en-US" sz="1800" dirty="0"/>
              <a:t>≥</a:t>
            </a:r>
            <a:r>
              <a:rPr lang="en-US" sz="1800" dirty="0" smtClean="0"/>
              <a:t> 0.95 and first full interval performance factor </a:t>
            </a:r>
            <a:r>
              <a:rPr lang="en-US" sz="1800" dirty="0"/>
              <a:t>≥</a:t>
            </a:r>
            <a:r>
              <a:rPr lang="en-US" sz="1800" dirty="0" smtClean="0"/>
              <a:t> </a:t>
            </a:r>
            <a:r>
              <a:rPr lang="en-US" sz="1800" dirty="0"/>
              <a:t>0.95 </a:t>
            </a:r>
            <a:endParaRPr lang="en-US" sz="1800" dirty="0" smtClean="0"/>
          </a:p>
          <a:p>
            <a:r>
              <a:rPr lang="en-US" sz="2200" dirty="0"/>
              <a:t>If the Resource </a:t>
            </a:r>
            <a:r>
              <a:rPr lang="en-US" sz="2200" dirty="0" smtClean="0"/>
              <a:t>fails </a:t>
            </a:r>
            <a:r>
              <a:rPr lang="en-US" sz="2200" dirty="0"/>
              <a:t>the test/event </a:t>
            </a:r>
            <a:r>
              <a:rPr lang="en-US" sz="2200" dirty="0" smtClean="0"/>
              <a:t>an analysis using the best default baseline (if any) is performed</a:t>
            </a:r>
          </a:p>
          <a:p>
            <a:pPr lvl="1"/>
            <a:r>
              <a:rPr lang="en-US" sz="1800" dirty="0" smtClean="0"/>
              <a:t>If </a:t>
            </a:r>
            <a:r>
              <a:rPr lang="en-US" sz="1800" dirty="0"/>
              <a:t>event performance factor ≥ 0.95 and first full interval performance factor ≥ </a:t>
            </a:r>
            <a:r>
              <a:rPr lang="en-US" sz="1800" dirty="0" smtClean="0"/>
              <a:t>0.95 the Resource is deemed to have passed the test/event</a:t>
            </a:r>
          </a:p>
          <a:p>
            <a:r>
              <a:rPr lang="en-US" sz="2200" dirty="0"/>
              <a:t>If the Resource fails the test/event </a:t>
            </a:r>
            <a:r>
              <a:rPr lang="en-US" sz="2200" dirty="0" smtClean="0"/>
              <a:t>on the original baseline and does not pass using the </a:t>
            </a:r>
            <a:r>
              <a:rPr lang="en-US" sz="2200" dirty="0"/>
              <a:t>best baseline </a:t>
            </a:r>
            <a:r>
              <a:rPr lang="en-US" sz="2200" dirty="0" smtClean="0"/>
              <a:t>the Resource is deemed to have failed the test/event</a:t>
            </a:r>
            <a:endParaRPr lang="en-US" sz="2200" dirty="0"/>
          </a:p>
          <a:p>
            <a:pPr lvl="3"/>
            <a:endParaRPr lang="en-US" sz="14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Tree>
    <p:extLst>
      <p:ext uri="{BB962C8B-B14F-4D97-AF65-F5344CB8AC3E}">
        <p14:creationId xmlns:p14="http://schemas.microsoft.com/office/powerpoint/2010/main" val="35943751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89674" cy="670718"/>
          </a:xfrm>
        </p:spPr>
        <p:txBody>
          <a:bodyPr/>
          <a:lstStyle/>
          <a:p>
            <a:r>
              <a:rPr lang="en-US" dirty="0" smtClean="0"/>
              <a:t>Alternate Baseline - First Partial Interval</a:t>
            </a:r>
            <a:endParaRPr lang="en-US" b="1" dirty="0">
              <a:solidFill>
                <a:schemeClr val="accent1"/>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36274" y="914400"/>
                <a:ext cx="8534400" cy="4724400"/>
              </a:xfrm>
            </p:spPr>
            <p:txBody>
              <a:bodyPr/>
              <a:lstStyle/>
              <a:p>
                <a:r>
                  <a:rPr lang="en-US" sz="2200" dirty="0" smtClean="0"/>
                  <a:t>The first partial interval for a Resource on the alternate baseline is always evaluated with a default baseline methodology</a:t>
                </a:r>
              </a:p>
              <a:p>
                <a:pPr lvl="1"/>
                <a:r>
                  <a:rPr lang="en-US" sz="1800" dirty="0" smtClean="0"/>
                  <a:t>Once the protocol language specifying this was adopted, ERCOT exclusively used the Middle 8-of-10 methodology</a:t>
                </a:r>
              </a:p>
              <a:p>
                <a:r>
                  <a:rPr lang="en-US" sz="2200" dirty="0" smtClean="0"/>
                  <a:t>Starting with this Standard Contract Term ERCOT is using the baseline evaluation and ranking approach described in this presentation to determine the baseline to use for the first partial interval</a:t>
                </a:r>
              </a:p>
              <a:p>
                <a:r>
                  <a:rPr lang="en-US" sz="2200" dirty="0" smtClean="0"/>
                  <a:t>If the baseline evaluation and ranking does not identify a best default baseline for the Resource, ERCOT now uses the Nearest 20 Like Days baseline</a:t>
                </a:r>
              </a:p>
              <a:p>
                <a:r>
                  <a:rPr lang="en-US" sz="2200" dirty="0" smtClean="0"/>
                  <a:t>Note: interval performance factors for all full intervals for an Alternate baseline methodology continue to be calculated as </a:t>
                </a:r>
              </a:p>
              <a:p>
                <a:pPr marL="0" indent="0">
                  <a:buNone/>
                </a:pPr>
                <a:endParaRPr lang="en-US" sz="800" dirty="0" smtClean="0"/>
              </a:p>
              <a:p>
                <a:pPr marL="0" indent="0">
                  <a:buNone/>
                </a:pPr>
                <a14:m>
                  <m:oMathPara xmlns:m="http://schemas.openxmlformats.org/officeDocument/2006/math">
                    <m:oMathParaPr>
                      <m:jc m:val="centerGroup"/>
                    </m:oMathParaPr>
                    <m:oMath xmlns:m="http://schemas.openxmlformats.org/officeDocument/2006/math">
                      <m:f>
                        <m:fPr>
                          <m:ctrlPr>
                            <a:rPr lang="en-US" sz="1800" i="1" smtClean="0">
                              <a:latin typeface="Cambria Math" panose="02040503050406030204" pitchFamily="18" charset="0"/>
                            </a:rPr>
                          </m:ctrlPr>
                        </m:fPr>
                        <m:num>
                          <m:d>
                            <m:dPr>
                              <m:ctrlPr>
                                <a:rPr lang="en-US" sz="1800" i="1">
                                  <a:latin typeface="Cambria Math" panose="02040503050406030204" pitchFamily="18" charset="0"/>
                                </a:rPr>
                              </m:ctrlPr>
                            </m:dPr>
                            <m:e>
                              <m:r>
                                <a:rPr lang="en-US" sz="1800" i="1">
                                  <a:latin typeface="Cambria Math" panose="02040503050406030204" pitchFamily="18" charset="0"/>
                                </a:rPr>
                                <m:t>𝑂𝑓𝑓𝑒𝑟𝑀𝑊</m:t>
                              </m:r>
                              <m:r>
                                <a:rPr lang="en-US" sz="1800" i="1">
                                  <a:latin typeface="Cambria Math" panose="02040503050406030204" pitchFamily="18" charset="0"/>
                                </a:rPr>
                                <m:t>+</m:t>
                              </m:r>
                              <m:r>
                                <a:rPr lang="en-US" sz="1800" i="1">
                                  <a:latin typeface="Cambria Math" panose="02040503050406030204" pitchFamily="18" charset="0"/>
                                </a:rPr>
                                <m:t>𝑀𝑎𝑥𝐵𝑎𝑠𝑒𝑀𝑊</m:t>
                              </m:r>
                              <m:r>
                                <a:rPr lang="en-US" sz="1800" b="0" i="1" smtClean="0">
                                  <a:latin typeface="Cambria Math" panose="02040503050406030204" pitchFamily="18" charset="0"/>
                                </a:rPr>
                                <m:t>−</m:t>
                              </m:r>
                              <m:r>
                                <a:rPr lang="en-US" sz="1800" b="0" i="1" smtClean="0">
                                  <a:latin typeface="Cambria Math" panose="02040503050406030204" pitchFamily="18" charset="0"/>
                                </a:rPr>
                                <m:t>𝐴𝑐𝑡𝑢𝑎𝑙𝑀𝑊</m:t>
                              </m:r>
                            </m:e>
                          </m:d>
                        </m:num>
                        <m:den>
                          <m:r>
                            <a:rPr lang="en-US" sz="1800" i="1">
                              <a:latin typeface="Cambria Math" panose="02040503050406030204" pitchFamily="18" charset="0"/>
                            </a:rPr>
                            <m:t>𝑂𝑓𝑓𝑒𝑟𝑀𝑊</m:t>
                          </m:r>
                          <m:r>
                            <m:rPr>
                              <m:nor/>
                            </m:rPr>
                            <a:rPr lang="en-US" sz="1800" dirty="0"/>
                            <m:t> </m:t>
                          </m:r>
                        </m:den>
                      </m:f>
                    </m:oMath>
                  </m:oMathPara>
                </a14:m>
                <a:endParaRPr lang="en-US" sz="180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36274" y="914400"/>
                <a:ext cx="8534400" cy="4724400"/>
              </a:xfrm>
              <a:blipFill rotWithShape="0">
                <a:blip r:embed="rId3"/>
                <a:stretch>
                  <a:fillRect l="-786" t="-774" r="-357" b="-11484"/>
                </a:stretch>
              </a:blipFill>
            </p:spPr>
            <p:txBody>
              <a:bodyPr/>
              <a:lstStyle/>
              <a:p>
                <a:r>
                  <a:rPr lang="en-US">
                    <a:noFill/>
                  </a:rPr>
                  <a:t> </a:t>
                </a:r>
              </a:p>
            </p:txBody>
          </p:sp>
        </mc:Fallback>
      </mc:AlternateContent>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Tree>
    <p:extLst>
      <p:ext uri="{BB962C8B-B14F-4D97-AF65-F5344CB8AC3E}">
        <p14:creationId xmlns:p14="http://schemas.microsoft.com/office/powerpoint/2010/main" val="380823443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purl.org/dc/terms/"/>
    <ds:schemaRef ds:uri="http://purl.org/dc/elements/1.1/"/>
    <ds:schemaRef ds:uri="http://schemas.microsoft.com/office/infopath/2007/PartnerControls"/>
    <ds:schemaRef ds:uri="http://purl.org/dc/dcmitype/"/>
    <ds:schemaRef ds:uri="http://schemas.openxmlformats.org/package/2006/metadata/core-properties"/>
    <ds:schemaRef ds:uri="c34af464-7aa1-4edd-9be4-83dffc1cb926"/>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3389</TotalTime>
  <Words>784</Words>
  <Application>Microsoft Office PowerPoint</Application>
  <PresentationFormat>On-screen Show (4:3)</PresentationFormat>
  <Paragraphs>85</Paragraphs>
  <Slides>10</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10</vt:i4>
      </vt:variant>
    </vt:vector>
  </HeadingPairs>
  <TitlesOfParts>
    <vt:vector size="17" baseType="lpstr">
      <vt:lpstr>Arial</vt:lpstr>
      <vt:lpstr>Britannic Bold</vt:lpstr>
      <vt:lpstr>Calibri</vt:lpstr>
      <vt:lpstr>Cambria Math</vt:lpstr>
      <vt:lpstr>1_Custom Design</vt:lpstr>
      <vt:lpstr>Office Theme</vt:lpstr>
      <vt:lpstr>Custom Design</vt:lpstr>
      <vt:lpstr>PowerPoint Presentation</vt:lpstr>
      <vt:lpstr>Default Baseline Options</vt:lpstr>
      <vt:lpstr>Protocol References for ERS Event/Test Analysis</vt:lpstr>
      <vt:lpstr>Protocol References for ERS Event/Test Analysis</vt:lpstr>
      <vt:lpstr>Protocol References for ERS Event/Test Analysis</vt:lpstr>
      <vt:lpstr>Events/Tests and Additional Default Baselines</vt:lpstr>
      <vt:lpstr>Default Baseline Accuracy Evaluation</vt:lpstr>
      <vt:lpstr>Events/Tests Performance Analysis</vt:lpstr>
      <vt:lpstr>Alternate Baseline - First Partial Interval</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Raish, Carl</cp:lastModifiedBy>
  <cp:revision>161</cp:revision>
  <cp:lastPrinted>2016-01-21T20:53:15Z</cp:lastPrinted>
  <dcterms:created xsi:type="dcterms:W3CDTF">2016-01-21T15:20:31Z</dcterms:created>
  <dcterms:modified xsi:type="dcterms:W3CDTF">2016-12-15T22:24:00Z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