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65" r:id="rId8"/>
    <p:sldId id="273" r:id="rId9"/>
    <p:sldId id="274" r:id="rId10"/>
    <p:sldId id="275" r:id="rId11"/>
    <p:sldId id="277" r:id="rId12"/>
    <p:sldId id="278" r:id="rId13"/>
    <p:sldId id="279" r:id="rId14"/>
    <p:sldId id="281" r:id="rId15"/>
    <p:sldId id="280" r:id="rId16"/>
    <p:sldId id="27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18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09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00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3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5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02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51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15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86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14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ERS Document Changes Associated with New SAS Implementation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DSWG – December 16,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274" y="1219200"/>
            <a:ext cx="8534400" cy="4319832"/>
          </a:xfrm>
        </p:spPr>
        <p:txBody>
          <a:bodyPr/>
          <a:lstStyle/>
          <a:p>
            <a:r>
              <a:rPr lang="en-US" sz="2200" dirty="0" smtClean="0"/>
              <a:t>ERCOT will schedule a conference call for ERS participants and DSWG to discuss options early next year</a:t>
            </a:r>
          </a:p>
          <a:p>
            <a:r>
              <a:rPr lang="en-US" sz="2200" dirty="0" smtClean="0"/>
              <a:t>Changes will need to be identified soon thereafter to give ERCOT and participants time to make system changes</a:t>
            </a:r>
          </a:p>
          <a:p>
            <a:r>
              <a:rPr lang="en-US" sz="2200" dirty="0" smtClean="0"/>
              <a:t>ERCOT could produce files with the new format to allow participants time to test … perhaps with June-September 2017 procurement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9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2" name="Group 3"/>
          <p:cNvGrpSpPr>
            <a:grpSpLocks/>
          </p:cNvGrpSpPr>
          <p:nvPr/>
        </p:nvGrpSpPr>
        <p:grpSpPr bwMode="auto">
          <a:xfrm>
            <a:off x="3860800" y="1752600"/>
            <a:ext cx="1320800" cy="2238375"/>
            <a:chOff x="1968" y="672"/>
            <a:chExt cx="1416" cy="2400"/>
          </a:xfrm>
        </p:grpSpPr>
        <p:pic>
          <p:nvPicPr>
            <p:cNvPr id="53255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256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>
                  <a:latin typeface="Britannic Bold" pitchFamily="34" charset="0"/>
                </a:rPr>
                <a:t>ON</a:t>
              </a:r>
            </a:p>
          </p:txBody>
        </p:sp>
        <p:sp>
          <p:nvSpPr>
            <p:cNvPr id="53257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576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>
                  <a:latin typeface="Britannic Bold" pitchFamily="34" charset="0"/>
                </a:rPr>
                <a:t>OFF</a:t>
              </a:r>
            </a:p>
          </p:txBody>
        </p:sp>
      </p:grpSp>
      <p:sp>
        <p:nvSpPr>
          <p:cNvPr id="532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5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SAS Migration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274" y="914400"/>
            <a:ext cx="8534400" cy="4319832"/>
          </a:xfrm>
        </p:spPr>
        <p:txBody>
          <a:bodyPr/>
          <a:lstStyle/>
          <a:p>
            <a:r>
              <a:rPr lang="en-US" sz="2000" dirty="0" smtClean="0"/>
              <a:t>ERCOT uses SAS as the software system for virtually all of our ERS processing</a:t>
            </a:r>
          </a:p>
          <a:p>
            <a:r>
              <a:rPr lang="en-US" sz="2000" dirty="0" smtClean="0"/>
              <a:t>ERCOT is migrating our SAS platform from the current client/server environment to a grid computing environment</a:t>
            </a:r>
          </a:p>
          <a:p>
            <a:r>
              <a:rPr lang="en-US" sz="2000" dirty="0" smtClean="0"/>
              <a:t>Migration to be complete prior to the October 2017/January 2018 Standard Contract Term</a:t>
            </a:r>
          </a:p>
          <a:p>
            <a:r>
              <a:rPr lang="en-US" sz="2000" dirty="0" smtClean="0"/>
              <a:t>The migration is expected to entail minor coding changes for the most part</a:t>
            </a:r>
          </a:p>
          <a:p>
            <a:r>
              <a:rPr lang="en-US" sz="2000" dirty="0" smtClean="0"/>
              <a:t>However, the DDE functionality we have been using to create Excel workbooks during the ERID and Award Notification processes will no longer be available</a:t>
            </a:r>
          </a:p>
          <a:p>
            <a:r>
              <a:rPr lang="en-US" sz="2000" dirty="0" smtClean="0"/>
              <a:t>Since the returned EXCEL workbooks will have to be in a different format, ERS participants may want to consider modifying the current practice of using email/attachments as the basis for ERS submissions to ERCOT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ERS Data Submission Options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274" y="1219200"/>
            <a:ext cx="8534400" cy="4319832"/>
          </a:xfrm>
        </p:spPr>
        <p:txBody>
          <a:bodyPr/>
          <a:lstStyle/>
          <a:p>
            <a:r>
              <a:rPr lang="en-US" sz="2200" dirty="0" smtClean="0"/>
              <a:t>NAESB … is currently in use for the REP Demand Response Survey and Loads in SCED v 1</a:t>
            </a:r>
          </a:p>
          <a:p>
            <a:pPr lvl="1"/>
            <a:r>
              <a:rPr lang="en-US" sz="1800" dirty="0" smtClean="0"/>
              <a:t>File submissions are encrypted</a:t>
            </a:r>
          </a:p>
          <a:p>
            <a:pPr lvl="1"/>
            <a:r>
              <a:rPr lang="en-US" sz="1800" dirty="0" smtClean="0"/>
              <a:t>Also used for most of the Retail Market data exchange as the transport mechanism for TX Set transactions</a:t>
            </a:r>
          </a:p>
          <a:p>
            <a:pPr lvl="1"/>
            <a:r>
              <a:rPr lang="en-US" sz="1800" dirty="0" smtClean="0"/>
              <a:t>ERCOT expects to be changing the processing system (</a:t>
            </a:r>
            <a:r>
              <a:rPr lang="en-US" sz="1800" dirty="0" err="1" smtClean="0"/>
              <a:t>Paperfree</a:t>
            </a:r>
            <a:r>
              <a:rPr lang="en-US" sz="1800" dirty="0" smtClean="0"/>
              <a:t>) on our end, so the timing may not be ideal to add new functionality in the near term</a:t>
            </a:r>
          </a:p>
          <a:p>
            <a:pPr lvl="1"/>
            <a:r>
              <a:rPr lang="en-US" sz="1800" dirty="0" smtClean="0"/>
              <a:t>Does require licensing or agreement with a service provider</a:t>
            </a:r>
          </a:p>
          <a:p>
            <a:r>
              <a:rPr lang="en-US" sz="2200" dirty="0" smtClean="0"/>
              <a:t>ERCOT has a project in the works, MP Online, targeting the Resource Asset Registration Form (RARF), to create a secure process for submitting and validating registration data</a:t>
            </a:r>
          </a:p>
          <a:p>
            <a:pPr lvl="1"/>
            <a:r>
              <a:rPr lang="en-US" sz="1800" dirty="0" smtClean="0"/>
              <a:t>May be able to leverage this project to include ERS data submissions</a:t>
            </a:r>
          </a:p>
          <a:p>
            <a:pPr lvl="1"/>
            <a:endParaRPr lang="en-US" sz="1800" dirty="0"/>
          </a:p>
          <a:p>
            <a:r>
              <a:rPr lang="en-US" sz="2200" dirty="0" smtClean="0"/>
              <a:t>Continue submitting with email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7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274" y="1219200"/>
            <a:ext cx="8534400" cy="4319832"/>
          </a:xfrm>
        </p:spPr>
        <p:txBody>
          <a:bodyPr/>
          <a:lstStyle/>
          <a:p>
            <a:r>
              <a:rPr lang="en-US" sz="2200" dirty="0" smtClean="0"/>
              <a:t>Regardless of file submission process, the files returned by ERCOT to ERS participants during the ERID and award notice will have </a:t>
            </a:r>
            <a:r>
              <a:rPr lang="en-US" sz="2200" dirty="0"/>
              <a:t>to change (also applies to substitutions, </a:t>
            </a:r>
            <a:r>
              <a:rPr lang="en-US" sz="2200" dirty="0" err="1"/>
              <a:t>supplementals</a:t>
            </a:r>
            <a:r>
              <a:rPr lang="en-US" sz="2200" dirty="0"/>
              <a:t>, reinstatements</a:t>
            </a:r>
            <a:r>
              <a:rPr lang="en-US" sz="2200" dirty="0" smtClean="0"/>
              <a:t>)</a:t>
            </a:r>
          </a:p>
          <a:p>
            <a:r>
              <a:rPr lang="en-US" sz="2200" dirty="0" smtClean="0"/>
              <a:t>No changes for test analysis, contract performance, settlement reports</a:t>
            </a:r>
          </a:p>
          <a:p>
            <a:r>
              <a:rPr lang="en-US" sz="2200" dirty="0" smtClean="0"/>
              <a:t>Can continue returning EXCEL files or could be another format e.g. .csv but would change to column oriented formats</a:t>
            </a:r>
          </a:p>
          <a:p>
            <a:r>
              <a:rPr lang="en-US" sz="2200" dirty="0" smtClean="0"/>
              <a:t>EXCEL ERID example </a:t>
            </a:r>
            <a:r>
              <a:rPr lang="en-US" sz="1800" dirty="0" smtClean="0"/>
              <a:t>Eliminate ‘Identification’, ‘Contract Hours’, and ‘R’ tabs</a:t>
            </a:r>
          </a:p>
          <a:p>
            <a:pPr lvl="2"/>
            <a:r>
              <a:rPr lang="en-US" sz="1400" dirty="0" smtClean="0"/>
              <a:t>‘Submittal Type’ value is the only ERCOT created field, but is marginally useful</a:t>
            </a:r>
          </a:p>
          <a:p>
            <a:pPr lvl="2"/>
            <a:r>
              <a:rPr lang="en-US" sz="1400" dirty="0" smtClean="0"/>
              <a:t>‘Contract Hours’ tab would remain on posted form, and does not need to be sent back</a:t>
            </a:r>
          </a:p>
          <a:p>
            <a:pPr lvl="2"/>
            <a:r>
              <a:rPr lang="en-US" sz="1400" dirty="0" smtClean="0"/>
              <a:t>‘R</a:t>
            </a:r>
            <a:r>
              <a:rPr lang="en-US" sz="1400" dirty="0"/>
              <a:t>’ tab would remain on posted form, and does not need to be sent </a:t>
            </a:r>
            <a:r>
              <a:rPr lang="en-US" sz="1400" dirty="0" smtClean="0"/>
              <a:t>back</a:t>
            </a:r>
          </a:p>
          <a:p>
            <a:pPr lvl="1"/>
            <a:r>
              <a:rPr lang="en-US" sz="1800" dirty="0" smtClean="0"/>
              <a:t>‘Exceptions’, ‘Availability’ and ‘</a:t>
            </a:r>
            <a:r>
              <a:rPr lang="en-US" sz="1800" dirty="0" err="1" smtClean="0"/>
              <a:t>Baseline_Info</a:t>
            </a:r>
            <a:r>
              <a:rPr lang="en-US" sz="1800" dirty="0" smtClean="0"/>
              <a:t>’ tabs -- no change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274" y="1219200"/>
            <a:ext cx="8534400" cy="4319832"/>
          </a:xfrm>
        </p:spPr>
        <p:txBody>
          <a:bodyPr/>
          <a:lstStyle/>
          <a:p>
            <a:r>
              <a:rPr lang="en-US" sz="2200" dirty="0" smtClean="0"/>
              <a:t>EXCEL example ERID (continued)</a:t>
            </a:r>
          </a:p>
          <a:p>
            <a:pPr lvl="1"/>
            <a:r>
              <a:rPr lang="en-US" sz="1800" dirty="0" smtClean="0"/>
              <a:t>Modify the ‘ALT’ tab</a:t>
            </a:r>
          </a:p>
          <a:p>
            <a:pPr lvl="2"/>
            <a:r>
              <a:rPr lang="en-US" sz="1400" dirty="0" smtClean="0"/>
              <a:t>Eliminate the ‘ERID Number’ cells (A2 and A3)</a:t>
            </a:r>
          </a:p>
          <a:p>
            <a:pPr lvl="2"/>
            <a:r>
              <a:rPr lang="en-US" sz="1400" dirty="0" smtClean="0"/>
              <a:t>Insert a column on the left (left of the ESIID column) with title ‘ERID Number’</a:t>
            </a:r>
          </a:p>
          <a:p>
            <a:pPr lvl="2"/>
            <a:r>
              <a:rPr lang="en-US" sz="1400" dirty="0"/>
              <a:t>Comments (red triangle) and highlighting </a:t>
            </a:r>
            <a:r>
              <a:rPr lang="en-US" sz="1400" dirty="0" smtClean="0"/>
              <a:t>eliminated</a:t>
            </a:r>
          </a:p>
          <a:p>
            <a:pPr lvl="2"/>
            <a:r>
              <a:rPr lang="en-US" sz="1400" dirty="0" smtClean="0"/>
              <a:t>All other columns remain and stay in same order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3008955"/>
            <a:ext cx="6772275" cy="17313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799" y="4740349"/>
            <a:ext cx="6696075" cy="15430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4191000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Current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80312" y="5514201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Proposed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4140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274" y="1219200"/>
            <a:ext cx="8534400" cy="4319832"/>
          </a:xfrm>
        </p:spPr>
        <p:txBody>
          <a:bodyPr/>
          <a:lstStyle/>
          <a:p>
            <a:r>
              <a:rPr lang="en-US" sz="2200" dirty="0" smtClean="0"/>
              <a:t>EXCEL example ERID (continued)</a:t>
            </a:r>
          </a:p>
          <a:p>
            <a:pPr lvl="1"/>
            <a:r>
              <a:rPr lang="en-US" sz="1800" dirty="0"/>
              <a:t>Split resource tab into two tabs</a:t>
            </a:r>
          </a:p>
          <a:p>
            <a:pPr lvl="2"/>
            <a:r>
              <a:rPr lang="en-US" sz="1400" dirty="0"/>
              <a:t>Resource Information </a:t>
            </a:r>
            <a:r>
              <a:rPr lang="en-US" sz="1400" dirty="0" smtClean="0"/>
              <a:t>tab … tab name ‘resource </a:t>
            </a:r>
            <a:r>
              <a:rPr lang="en-US" sz="1400" dirty="0" err="1" smtClean="0"/>
              <a:t>name_RES</a:t>
            </a:r>
            <a:r>
              <a:rPr lang="en-US" sz="1400" dirty="0" smtClean="0"/>
              <a:t>’</a:t>
            </a:r>
            <a:endParaRPr lang="en-US" sz="1400" dirty="0"/>
          </a:p>
          <a:p>
            <a:pPr lvl="2"/>
            <a:r>
              <a:rPr lang="en-US" sz="1400" dirty="0"/>
              <a:t>Site information tab … tab name ‘resource </a:t>
            </a:r>
            <a:r>
              <a:rPr lang="en-US" sz="1400" dirty="0" err="1" smtClean="0"/>
              <a:t>name_SITE</a:t>
            </a:r>
            <a:r>
              <a:rPr lang="en-US" sz="1400" dirty="0" smtClean="0"/>
              <a:t>’</a:t>
            </a:r>
            <a:endParaRPr lang="en-US" sz="1400" dirty="0"/>
          </a:p>
          <a:p>
            <a:pPr lvl="2"/>
            <a:r>
              <a:rPr lang="en-US" sz="1400" dirty="0" smtClean="0"/>
              <a:t>Comments </a:t>
            </a:r>
            <a:r>
              <a:rPr lang="en-US" sz="1400" dirty="0"/>
              <a:t>(red triangle) and highlighting </a:t>
            </a:r>
            <a:r>
              <a:rPr lang="en-US" sz="1400" dirty="0" smtClean="0"/>
              <a:t>eliminated</a:t>
            </a:r>
          </a:p>
          <a:p>
            <a:pPr lvl="2"/>
            <a:r>
              <a:rPr lang="en-US" sz="1400" dirty="0" smtClean="0"/>
              <a:t>Drop-down lists eliminated</a:t>
            </a:r>
          </a:p>
          <a:p>
            <a:pPr lvl="2"/>
            <a:r>
              <a:rPr lang="en-US" sz="1400" dirty="0" smtClean="0"/>
              <a:t>Resource Information shifted into column orientation</a:t>
            </a:r>
          </a:p>
          <a:p>
            <a:pPr lvl="2"/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12" y="908325"/>
            <a:ext cx="8534400" cy="4319832"/>
          </a:xfrm>
        </p:spPr>
        <p:txBody>
          <a:bodyPr/>
          <a:lstStyle/>
          <a:p>
            <a:r>
              <a:rPr lang="en-US" sz="2200" dirty="0" smtClean="0"/>
              <a:t>EXCEL example ERID (continued)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133600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Current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80312" y="5221069"/>
            <a:ext cx="840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Proposed</a:t>
            </a:r>
          </a:p>
          <a:p>
            <a:r>
              <a:rPr lang="en-US" sz="1200" dirty="0" smtClean="0"/>
              <a:t>Resource</a:t>
            </a:r>
          </a:p>
          <a:p>
            <a:r>
              <a:rPr lang="en-US" sz="1200" dirty="0" smtClean="0"/>
              <a:t>Info</a:t>
            </a:r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721" y="1371600"/>
            <a:ext cx="7400879" cy="25477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0607" y="4114800"/>
            <a:ext cx="7389993" cy="185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39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12" y="908325"/>
            <a:ext cx="8534400" cy="4319832"/>
          </a:xfrm>
        </p:spPr>
        <p:txBody>
          <a:bodyPr/>
          <a:lstStyle/>
          <a:p>
            <a:r>
              <a:rPr lang="en-US" sz="2200" dirty="0" smtClean="0"/>
              <a:t>EXCEL example ERID (continued)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2133600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Current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80312" y="5221069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Proposed</a:t>
            </a:r>
          </a:p>
          <a:p>
            <a:r>
              <a:rPr lang="en-US" sz="1200" dirty="0" smtClean="0"/>
              <a:t>Site Info</a:t>
            </a:r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721" y="1371600"/>
            <a:ext cx="7400879" cy="25477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0607" y="4520624"/>
            <a:ext cx="7389993" cy="142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7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Modifications of ERS File Formats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887439"/>
            <a:ext cx="8534400" cy="4319832"/>
          </a:xfrm>
        </p:spPr>
        <p:txBody>
          <a:bodyPr/>
          <a:lstStyle/>
          <a:p>
            <a:r>
              <a:rPr lang="en-US" sz="2200" dirty="0" smtClean="0"/>
              <a:t>EXCEL example Award notice</a:t>
            </a:r>
          </a:p>
          <a:p>
            <a:pPr lvl="1"/>
            <a:r>
              <a:rPr lang="en-US" sz="1600" dirty="0" smtClean="0"/>
              <a:t>Resource </a:t>
            </a:r>
            <a:r>
              <a:rPr lang="en-US" sz="1600" dirty="0"/>
              <a:t>Information shifted into column orientation</a:t>
            </a:r>
          </a:p>
          <a:p>
            <a:pPr lvl="1"/>
            <a:r>
              <a:rPr lang="en-US" sz="1600" dirty="0" smtClean="0"/>
              <a:t>Eliminate Site </a:t>
            </a:r>
            <a:r>
              <a:rPr lang="en-US" sz="1600" dirty="0"/>
              <a:t>information </a:t>
            </a:r>
            <a:r>
              <a:rPr lang="en-US" sz="1600" dirty="0" smtClean="0"/>
              <a:t>and highlighting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999601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Current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80312" y="5221069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Proposed</a:t>
            </a:r>
          </a:p>
          <a:p>
            <a:r>
              <a:rPr lang="en-US" sz="1200" dirty="0" smtClean="0"/>
              <a:t>Site Info</a:t>
            </a:r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607" y="1981200"/>
            <a:ext cx="6334125" cy="17754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0607" y="3880884"/>
            <a:ext cx="6334125" cy="209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84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3726</TotalTime>
  <Words>671</Words>
  <Application>Microsoft Office PowerPoint</Application>
  <PresentationFormat>On-screen Show (4:3)</PresentationFormat>
  <Paragraphs>92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Britannic Bold</vt:lpstr>
      <vt:lpstr>Calibri</vt:lpstr>
      <vt:lpstr>1_Custom Design</vt:lpstr>
      <vt:lpstr>Office Theme</vt:lpstr>
      <vt:lpstr>Custom Design</vt:lpstr>
      <vt:lpstr>PowerPoint Presentation</vt:lpstr>
      <vt:lpstr>SAS Migration</vt:lpstr>
      <vt:lpstr>ERS Data Submission Options </vt:lpstr>
      <vt:lpstr>Modifications of ERS File Formats</vt:lpstr>
      <vt:lpstr>Modifications of ERS File Formats</vt:lpstr>
      <vt:lpstr>Modifications of ERS File Formats</vt:lpstr>
      <vt:lpstr>Modifications of ERS File Formats</vt:lpstr>
      <vt:lpstr>Modifications of ERS File Formats</vt:lpstr>
      <vt:lpstr>Modifications of ERS File Formats</vt:lpstr>
      <vt:lpstr>Next Steps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187</cp:revision>
  <cp:lastPrinted>2016-01-21T20:53:15Z</cp:lastPrinted>
  <dcterms:created xsi:type="dcterms:W3CDTF">2016-01-21T15:20:31Z</dcterms:created>
  <dcterms:modified xsi:type="dcterms:W3CDTF">2016-12-15T22:18:12Z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