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Lst>
  <p:notesMasterIdLst>
    <p:notesMasterId r:id="rId19"/>
  </p:notesMasterIdLst>
  <p:handoutMasterIdLst>
    <p:handoutMasterId r:id="rId20"/>
  </p:handoutMasterIdLst>
  <p:sldIdLst>
    <p:sldId id="258" r:id="rId5"/>
    <p:sldId id="294" r:id="rId6"/>
    <p:sldId id="285" r:id="rId7"/>
    <p:sldId id="295" r:id="rId8"/>
    <p:sldId id="284" r:id="rId9"/>
    <p:sldId id="289" r:id="rId10"/>
    <p:sldId id="288" r:id="rId11"/>
    <p:sldId id="296" r:id="rId12"/>
    <p:sldId id="297" r:id="rId13"/>
    <p:sldId id="299" r:id="rId14"/>
    <p:sldId id="298" r:id="rId15"/>
    <p:sldId id="300" r:id="rId16"/>
    <p:sldId id="301" r:id="rId17"/>
    <p:sldId id="279" r:id="rId18"/>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6DCC0"/>
    <a:srgbClr val="B6CEEA"/>
    <a:srgbClr val="D3DFBD"/>
    <a:srgbClr val="5469A2"/>
    <a:srgbClr val="40949A"/>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3375" autoAdjust="0"/>
  </p:normalViewPr>
  <p:slideViewPr>
    <p:cSldViewPr>
      <p:cViewPr varScale="1">
        <p:scale>
          <a:sx n="76" d="100"/>
          <a:sy n="76" d="100"/>
        </p:scale>
        <p:origin x="-942" y="-90"/>
      </p:cViewPr>
      <p:guideLst>
        <p:guide orient="horz" pos="4224"/>
        <p:guide pos="1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76" y="-96"/>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753" cy="461010"/>
          </a:xfrm>
          <a:prstGeom prst="rect">
            <a:avLst/>
          </a:prstGeom>
        </p:spPr>
        <p:txBody>
          <a:bodyPr vert="horz" lIns="92294" tIns="46147" rIns="92294" bIns="4614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26895" y="0"/>
            <a:ext cx="3005753" cy="461010"/>
          </a:xfrm>
          <a:prstGeom prst="rect">
            <a:avLst/>
          </a:prstGeom>
        </p:spPr>
        <p:txBody>
          <a:bodyPr vert="horz" lIns="92294" tIns="46147" rIns="92294" bIns="46147" rtlCol="0"/>
          <a:lstStyle>
            <a:lvl1pPr algn="r">
              <a:defRPr sz="1200">
                <a:latin typeface="Arial" charset="0"/>
                <a:cs typeface="+mn-cs"/>
              </a:defRPr>
            </a:lvl1pPr>
          </a:lstStyle>
          <a:p>
            <a:pPr>
              <a:defRPr/>
            </a:pPr>
            <a:fld id="{E40AB873-8418-4FF9-B0E9-7EEE62B7D353}" type="datetimeFigureOut">
              <a:rPr lang="en-US"/>
              <a:pPr>
                <a:defRPr/>
              </a:pPr>
              <a:t>12/14/2016</a:t>
            </a:fld>
            <a:endParaRPr lang="en-US" dirty="0"/>
          </a:p>
        </p:txBody>
      </p:sp>
      <p:sp>
        <p:nvSpPr>
          <p:cNvPr id="4" name="Footer Placeholder 3"/>
          <p:cNvSpPr>
            <a:spLocks noGrp="1"/>
          </p:cNvSpPr>
          <p:nvPr>
            <p:ph type="ftr" sz="quarter" idx="2"/>
          </p:nvPr>
        </p:nvSpPr>
        <p:spPr>
          <a:xfrm>
            <a:off x="0" y="8757638"/>
            <a:ext cx="3005753" cy="461010"/>
          </a:xfrm>
          <a:prstGeom prst="rect">
            <a:avLst/>
          </a:prstGeom>
        </p:spPr>
        <p:txBody>
          <a:bodyPr vert="horz" lIns="92294" tIns="46147" rIns="92294" bIns="46147"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26895" y="8757638"/>
            <a:ext cx="3005753" cy="461010"/>
          </a:xfrm>
          <a:prstGeom prst="rect">
            <a:avLst/>
          </a:prstGeom>
        </p:spPr>
        <p:txBody>
          <a:bodyPr vert="horz" lIns="92294" tIns="46147" rIns="92294" bIns="46147" rtlCol="0" anchor="b"/>
          <a:lstStyle>
            <a:lvl1pPr algn="r">
              <a:defRPr sz="1200">
                <a:latin typeface="Arial" charset="0"/>
                <a:cs typeface="+mn-cs"/>
              </a:defRPr>
            </a:lvl1pPr>
          </a:lstStyle>
          <a:p>
            <a:pPr>
              <a:defRPr/>
            </a:pPr>
            <a:fld id="{FD2BE994-B40A-42B7-A99C-1CC25E30AC65}" type="slidenum">
              <a:rPr lang="en-US"/>
              <a:pPr>
                <a:defRPr/>
              </a:pPr>
              <a:t>‹#›</a:t>
            </a:fld>
            <a:endParaRPr lang="en-US" dirty="0"/>
          </a:p>
        </p:txBody>
      </p:sp>
    </p:spTree>
    <p:extLst>
      <p:ext uri="{BB962C8B-B14F-4D97-AF65-F5344CB8AC3E}">
        <p14:creationId xmlns:p14="http://schemas.microsoft.com/office/powerpoint/2010/main" val="31727069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7651" name="Rectangle 3"/>
          <p:cNvSpPr>
            <a:spLocks noGrp="1" noChangeArrowheads="1"/>
          </p:cNvSpPr>
          <p:nvPr>
            <p:ph type="dt" idx="1"/>
          </p:nvPr>
        </p:nvSpPr>
        <p:spPr bwMode="auto">
          <a:xfrm>
            <a:off x="3926895" y="0"/>
            <a:ext cx="3005753" cy="46101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60463" y="690563"/>
            <a:ext cx="4613275" cy="34591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4353" y="4380371"/>
            <a:ext cx="5545496" cy="4149090"/>
          </a:xfrm>
          <a:prstGeom prst="rect">
            <a:avLst/>
          </a:prstGeom>
          <a:noFill/>
          <a:ln w="9525">
            <a:noFill/>
            <a:miter lim="800000"/>
            <a:headEnd/>
            <a:tailEnd/>
          </a:ln>
          <a:effectLst/>
        </p:spPr>
        <p:txBody>
          <a:bodyPr vert="horz" wrap="square" lIns="92294" tIns="46147" rIns="92294" bIns="461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7655" name="Rectangle 7"/>
          <p:cNvSpPr>
            <a:spLocks noGrp="1" noChangeArrowheads="1"/>
          </p:cNvSpPr>
          <p:nvPr>
            <p:ph type="sldNum" sz="quarter" idx="5"/>
          </p:nvPr>
        </p:nvSpPr>
        <p:spPr bwMode="auto">
          <a:xfrm>
            <a:off x="3926895" y="8757638"/>
            <a:ext cx="3005753" cy="461010"/>
          </a:xfrm>
          <a:prstGeom prst="rect">
            <a:avLst/>
          </a:prstGeom>
          <a:noFill/>
          <a:ln w="9525">
            <a:noFill/>
            <a:miter lim="800000"/>
            <a:headEnd/>
            <a:tailEnd/>
          </a:ln>
          <a:effectLst/>
        </p:spPr>
        <p:txBody>
          <a:bodyPr vert="horz" wrap="square" lIns="92294" tIns="46147" rIns="92294" bIns="46147" numCol="1" anchor="b" anchorCtr="0" compatLnSpc="1">
            <a:prstTxWarp prst="textNoShape">
              <a:avLst/>
            </a:prstTxWarp>
          </a:bodyPr>
          <a:lstStyle>
            <a:lvl1pPr algn="r">
              <a:defRPr sz="1200">
                <a:latin typeface="Arial" charset="0"/>
                <a:cs typeface="+mn-cs"/>
              </a:defRPr>
            </a:lvl1pPr>
          </a:lstStyle>
          <a:p>
            <a:pPr>
              <a:defRPr/>
            </a:pPr>
            <a:fld id="{9EB1E30D-9A37-4BCB-AD80-742C44C0ECAD}" type="slidenum">
              <a:rPr lang="en-US"/>
              <a:pPr>
                <a:defRPr/>
              </a:pPr>
              <a:t>‹#›</a:t>
            </a:fld>
            <a:endParaRPr lang="en-US" dirty="0"/>
          </a:p>
        </p:txBody>
      </p:sp>
    </p:spTree>
    <p:extLst>
      <p:ext uri="{BB962C8B-B14F-4D97-AF65-F5344CB8AC3E}">
        <p14:creationId xmlns:p14="http://schemas.microsoft.com/office/powerpoint/2010/main" val="241963135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9EB1E30D-9A37-4BCB-AD80-742C44C0ECAD}" type="slidenum">
              <a:rPr lang="en-US" smtClean="0"/>
              <a:pPr>
                <a:defRPr/>
              </a:pPr>
              <a:t>1</a:t>
            </a:fld>
            <a:endParaRPr lang="en-US" dirty="0"/>
          </a:p>
        </p:txBody>
      </p:sp>
    </p:spTree>
    <p:extLst>
      <p:ext uri="{BB962C8B-B14F-4D97-AF65-F5344CB8AC3E}">
        <p14:creationId xmlns:p14="http://schemas.microsoft.com/office/powerpoint/2010/main" val="3089201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6276975" cy="476250"/>
          </a:xfrm>
        </p:spPr>
        <p:txBody>
          <a:bodyPr/>
          <a:lstStyle>
            <a:lvl1pPr>
              <a:defRPr sz="1800" b="1">
                <a:solidFill>
                  <a:schemeClr val="bg1"/>
                </a:solidFill>
              </a:defRPr>
            </a:lvl1pPr>
          </a:lstStyle>
          <a:p>
            <a:pPr>
              <a:defRPr/>
            </a:pPr>
            <a:r>
              <a:rPr lang="en-US" dirty="0" smtClean="0"/>
              <a:t>8/11/2015</a:t>
            </a:r>
            <a:endParaRPr lang="en-US" dirty="0"/>
          </a:p>
        </p:txBody>
      </p:sp>
      <p:sp>
        <p:nvSpPr>
          <p:cNvPr id="8" name="Rectangle 15"/>
          <p:cNvSpPr>
            <a:spLocks noGrp="1" noChangeArrowheads="1"/>
          </p:cNvSpPr>
          <p:nvPr>
            <p:ph type="ftr" sz="quarter" idx="11"/>
          </p:nvPr>
        </p:nvSpPr>
        <p:spPr>
          <a:xfrm>
            <a:off x="2333625" y="5067300"/>
            <a:ext cx="6276975" cy="419100"/>
          </a:xfrm>
        </p:spPr>
        <p:txBody>
          <a:bodyPr/>
          <a:lstStyle>
            <a:lvl1pPr algn="l">
              <a:defRPr sz="1800" b="1">
                <a:solidFill>
                  <a:schemeClr val="bg1"/>
                </a:solidFill>
              </a:defRPr>
            </a:lvl1pPr>
          </a:lstStyle>
          <a:p>
            <a:pPr>
              <a:defRPr/>
            </a:pPr>
            <a:r>
              <a:rPr lang="en-US" dirty="0"/>
              <a:t>MISUG</a:t>
            </a:r>
          </a:p>
        </p:txBody>
      </p:sp>
    </p:spTree>
    <p:extLst>
      <p:ext uri="{BB962C8B-B14F-4D97-AF65-F5344CB8AC3E}">
        <p14:creationId xmlns:p14="http://schemas.microsoft.com/office/powerpoint/2010/main" val="27746326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248400" y="6457950"/>
            <a:ext cx="2514600" cy="247650"/>
          </a:xfrm>
        </p:spPr>
        <p:txBody>
          <a:bodyPr/>
          <a:lstStyle>
            <a:lvl1pPr>
              <a:defRPr/>
            </a:lvl1pPr>
          </a:lstStyle>
          <a:p>
            <a:pPr>
              <a:defRPr/>
            </a:pPr>
            <a:r>
              <a:rPr lang="en-US" dirty="0"/>
              <a:t>MISUG</a:t>
            </a:r>
          </a:p>
        </p:txBody>
      </p:sp>
      <p:sp>
        <p:nvSpPr>
          <p:cNvPr id="5" name="Rectangle 4"/>
          <p:cNvSpPr>
            <a:spLocks noGrp="1" noChangeArrowheads="1"/>
          </p:cNvSpPr>
          <p:nvPr>
            <p:ph type="dt" sz="half" idx="11"/>
          </p:nvPr>
        </p:nvSpPr>
        <p:spPr>
          <a:xfrm>
            <a:off x="1143000" y="6457950"/>
            <a:ext cx="2133600" cy="323850"/>
          </a:xfrm>
        </p:spPr>
        <p:txBody>
          <a:bodyPr/>
          <a:lstStyle>
            <a:lvl1pPr>
              <a:defRPr/>
            </a:lvl1p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20018961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8A515C95-74DC-4513-A0C6-741B56F2C5F7}"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7035224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C727DEF-85A0-4C73-A6ED-9422E9681752}"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961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F9E7FD1-B434-402C-A8B9-A4C57B57E997}"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4172232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38626E-994C-4043-99F8-E38CDDD67F2B}"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220890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4C67EF7-275A-4CBB-9ED3-3C812C3F6A8E}"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3689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A3BB353-2F96-4FCA-B929-B852567D6D73}"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34732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1ACF08E-C36B-45E0-B8A3-8A51423F42BE}"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MISUG</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11/12/2013</a:t>
            </a:r>
          </a:p>
        </p:txBody>
      </p:sp>
    </p:spTree>
    <p:extLst>
      <p:ext uri="{BB962C8B-B14F-4D97-AF65-F5344CB8AC3E}">
        <p14:creationId xmlns:p14="http://schemas.microsoft.com/office/powerpoint/2010/main" val="11345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C1886128-D83E-425A-9A97-C8B7B01196A4}" type="slidenum">
              <a:rPr lang="en-US"/>
              <a:pPr>
                <a:defRPr/>
              </a:pPr>
              <a:t>‹#›</a:t>
            </a:fld>
            <a:endParaRPr lang="en-US" dirty="0"/>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pic>
        <p:nvPicPr>
          <p:cNvPr id="1029" name="Picture 8" descr="logo_C"/>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r>
              <a:rPr lang="en-US" dirty="0"/>
              <a:t>MISUG</a:t>
            </a:r>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r>
              <a:rPr lang="en-US" dirty="0" smtClean="0"/>
              <a:t>8/11/2015</a:t>
            </a:r>
            <a:endParaRPr 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6"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fld id="{4BCA8036-EEAC-4AF0-BC5E-EE390FA20DE7}" type="slidenum">
              <a:rPr lang="en-US" altLang="en-US" sz="1200" smtClean="0"/>
              <a:pPr algn="ctr" eaLnBrk="1" hangingPunct="1">
                <a:defRPr/>
              </a:pPr>
              <a:t>‹#›</a:t>
            </a:fld>
            <a:endParaRPr lang="en-US" altLang="en-US" sz="1200" dirty="0" smtClean="0"/>
          </a:p>
        </p:txBody>
      </p:sp>
    </p:spTree>
  </p:cSld>
  <p:clrMap bg1="lt1" tx1="dk1" bg2="lt2" tx2="dk2" accent1="accent1" accent2="accent2" accent3="accent3" accent4="accent4" accent5="accent5" accent6="accent6" hlink="hlink" folHlink="folHlink"/>
  <p:sldLayoutIdLst>
    <p:sldLayoutId id="2147484696" r:id="rId1"/>
    <p:sldLayoutId id="2147484697" r:id="rId2"/>
    <p:sldLayoutId id="2147484665" r:id="rId3"/>
    <p:sldLayoutId id="2147484666" r:id="rId4"/>
    <p:sldLayoutId id="2147484667" r:id="rId5"/>
    <p:sldLayoutId id="2147484668" r:id="rId6"/>
    <p:sldLayoutId id="2147484669" r:id="rId7"/>
    <p:sldLayoutId id="2147484670" r:id="rId8"/>
    <p:sldLayoutId id="2147484671" r:id="rId9"/>
  </p:sldLayoutIdLst>
  <p:timing>
    <p:tnLst>
      <p:par>
        <p:cTn id="1" dur="indefinite" restart="never" nodeType="tmRoot"/>
      </p:par>
    </p:tnLst>
  </p:timing>
  <p:hf sldNum="0" hdr="0" ftr="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ercot.com/mktrules/issues/NPRR659#summary" TargetMode="External"/><Relationship Id="rId3" Type="http://schemas.openxmlformats.org/officeDocument/2006/relationships/hyperlink" Target="http://www.ercot.com/mktrules/issues/NPRR655#summary" TargetMode="External"/><Relationship Id="rId7" Type="http://schemas.openxmlformats.org/officeDocument/2006/relationships/hyperlink" Target="http://www.ercot.com/mktrules/issues/NPRR658#summary" TargetMode="External"/><Relationship Id="rId2" Type="http://schemas.openxmlformats.org/officeDocument/2006/relationships/hyperlink" Target="http://www.ercot.com/mktrules/issues/NPRR654#summary" TargetMode="External"/><Relationship Id="rId1" Type="http://schemas.openxmlformats.org/officeDocument/2006/relationships/slideLayout" Target="../slideLayouts/slideLayout2.xml"/><Relationship Id="rId6" Type="http://schemas.openxmlformats.org/officeDocument/2006/relationships/hyperlink" Target="http://www.ercot.com/mktrules/issues/NOGRR138#summary" TargetMode="External"/><Relationship Id="rId5" Type="http://schemas.openxmlformats.org/officeDocument/2006/relationships/hyperlink" Target="http://www.ercot.com/mktrules/issues/NPRR657" TargetMode="External"/><Relationship Id="rId10" Type="http://schemas.openxmlformats.org/officeDocument/2006/relationships/hyperlink" Target="http://www.ercot.com/mktrules/issues/LPGRR054" TargetMode="External"/><Relationship Id="rId4" Type="http://schemas.openxmlformats.org/officeDocument/2006/relationships/hyperlink" Target="http://www.ercot.com/mktrules/issues/NPRR656" TargetMode="External"/><Relationship Id="rId9" Type="http://schemas.openxmlformats.org/officeDocument/2006/relationships/hyperlink" Target="http://www.ercot.com/mktrules/issues/NPRR661"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0"/>
          <p:cNvSpPr>
            <a:spLocks noGrp="1" noChangeArrowheads="1"/>
          </p:cNvSpPr>
          <p:nvPr>
            <p:ph type="subTitle" idx="1"/>
          </p:nvPr>
        </p:nvSpPr>
        <p:spPr/>
        <p:txBody>
          <a:bodyPr/>
          <a:lstStyle/>
          <a:p>
            <a:pPr eaLnBrk="1" hangingPunct="1"/>
            <a:r>
              <a:rPr lang="en-US" altLang="en-US" dirty="0" smtClean="0"/>
              <a:t>December 14, </a:t>
            </a:r>
            <a:r>
              <a:rPr lang="en-US" altLang="en-US" dirty="0" smtClean="0"/>
              <a:t>2016</a:t>
            </a:r>
          </a:p>
        </p:txBody>
      </p:sp>
      <p:sp>
        <p:nvSpPr>
          <p:cNvPr id="2" name="Title 1"/>
          <p:cNvSpPr>
            <a:spLocks noGrp="1"/>
          </p:cNvSpPr>
          <p:nvPr>
            <p:ph type="ctrTitle"/>
          </p:nvPr>
        </p:nvSpPr>
        <p:spPr/>
        <p:txBody>
          <a:bodyPr/>
          <a:lstStyle/>
          <a:p>
            <a:r>
              <a:rPr lang="en-US" dirty="0" smtClean="0"/>
              <a:t>MDWG Update to COPS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by Year</a:t>
            </a:r>
            <a:endParaRPr lang="en-US" dirty="0"/>
          </a:p>
        </p:txBody>
      </p:sp>
      <p:sp>
        <p:nvSpPr>
          <p:cNvPr id="3" name="Content Placeholder 2"/>
          <p:cNvSpPr>
            <a:spLocks noGrp="1"/>
          </p:cNvSpPr>
          <p:nvPr>
            <p:ph idx="1"/>
          </p:nvPr>
        </p:nvSpPr>
        <p:spPr>
          <a:xfrm>
            <a:off x="457200" y="990600"/>
            <a:ext cx="8229600" cy="4953000"/>
          </a:xfrm>
        </p:spPr>
        <p:txBody>
          <a:bodyPr>
            <a:normAutofit fontScale="92500" lnSpcReduction="20000"/>
          </a:bodyPr>
          <a:lstStyle/>
          <a:p>
            <a:r>
              <a:rPr lang="en-US" dirty="0"/>
              <a:t>2014</a:t>
            </a:r>
          </a:p>
          <a:p>
            <a:pPr lvl="1"/>
            <a:r>
              <a:rPr lang="en-US" dirty="0"/>
              <a:t>Reports were identified and bucketed</a:t>
            </a:r>
          </a:p>
          <a:p>
            <a:pPr lvl="1"/>
            <a:r>
              <a:rPr lang="en-US" dirty="0"/>
              <a:t>120 manual reports</a:t>
            </a:r>
          </a:p>
          <a:p>
            <a:pPr lvl="1"/>
            <a:r>
              <a:rPr lang="en-US" dirty="0"/>
              <a:t>15 were identified for decommissioning</a:t>
            </a:r>
          </a:p>
          <a:p>
            <a:pPr lvl="1"/>
            <a:r>
              <a:rPr lang="en-US" dirty="0"/>
              <a:t>17 were identified for automation</a:t>
            </a:r>
          </a:p>
          <a:p>
            <a:r>
              <a:rPr lang="en-US" dirty="0"/>
              <a:t>2015</a:t>
            </a:r>
          </a:p>
          <a:p>
            <a:pPr lvl="1">
              <a:lnSpc>
                <a:spcPct val="120000"/>
              </a:lnSpc>
              <a:defRPr/>
            </a:pPr>
            <a:r>
              <a:rPr lang="en-US" dirty="0" smtClean="0"/>
              <a:t>MISUG reviewed and socialized </a:t>
            </a:r>
            <a:r>
              <a:rPr lang="en-US" dirty="0"/>
              <a:t>the </a:t>
            </a:r>
            <a:r>
              <a:rPr lang="en-US" dirty="0" smtClean="0"/>
              <a:t>reports recommended </a:t>
            </a:r>
            <a:r>
              <a:rPr lang="en-US" dirty="0"/>
              <a:t>for discontinuation</a:t>
            </a:r>
          </a:p>
          <a:p>
            <a:pPr lvl="1">
              <a:lnSpc>
                <a:spcPct val="120000"/>
              </a:lnSpc>
              <a:defRPr/>
            </a:pPr>
            <a:r>
              <a:rPr lang="en-US" dirty="0"/>
              <a:t>NPRRs, LPRR, NOGRR were submitted to PRS to discontinue these </a:t>
            </a:r>
            <a:r>
              <a:rPr lang="en-US" dirty="0" smtClean="0"/>
              <a:t>reports</a:t>
            </a:r>
          </a:p>
          <a:p>
            <a:pPr lvl="1">
              <a:lnSpc>
                <a:spcPct val="120000"/>
              </a:lnSpc>
              <a:defRPr/>
            </a:pPr>
            <a:r>
              <a:rPr lang="en-US" dirty="0" smtClean="0"/>
              <a:t>All were approved and implemented in 2015 – early 2016</a:t>
            </a:r>
          </a:p>
          <a:p>
            <a:pPr>
              <a:lnSpc>
                <a:spcPct val="120000"/>
              </a:lnSpc>
              <a:defRPr/>
            </a:pPr>
            <a:r>
              <a:rPr lang="en-US" dirty="0" smtClean="0"/>
              <a:t>2016</a:t>
            </a:r>
          </a:p>
          <a:p>
            <a:pPr lvl="1">
              <a:lnSpc>
                <a:spcPct val="120000"/>
              </a:lnSpc>
              <a:defRPr/>
            </a:pPr>
            <a:r>
              <a:rPr lang="en-US" dirty="0" smtClean="0"/>
              <a:t>Reports were grouped into CEERs by priority and effort</a:t>
            </a:r>
          </a:p>
          <a:p>
            <a:pPr lvl="1">
              <a:lnSpc>
                <a:spcPct val="120000"/>
              </a:lnSpc>
              <a:defRPr/>
            </a:pPr>
            <a:r>
              <a:rPr lang="en-US" dirty="0" smtClean="0"/>
              <a:t>Some reports were reclassified based on need or </a:t>
            </a:r>
            <a:r>
              <a:rPr lang="en-US" dirty="0" err="1" smtClean="0"/>
              <a:t>redendancy</a:t>
            </a:r>
            <a:endParaRPr lang="en-US" dirty="0" smtClean="0"/>
          </a:p>
          <a:p>
            <a:pPr lvl="1">
              <a:lnSpc>
                <a:spcPct val="120000"/>
              </a:lnSpc>
              <a:defRPr/>
            </a:pPr>
            <a:r>
              <a:rPr lang="en-US" dirty="0" smtClean="0"/>
              <a:t>Last CEER was implemented in R6 December 2016</a:t>
            </a:r>
          </a:p>
          <a:p>
            <a:pPr>
              <a:lnSpc>
                <a:spcPct val="120000"/>
              </a:lnSpc>
              <a:defRPr/>
            </a:pPr>
            <a:endParaRPr lang="en-US" dirty="0"/>
          </a:p>
          <a:p>
            <a:endParaRPr lang="en-US"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942739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Reports to be </a:t>
            </a:r>
            <a:r>
              <a:rPr lang="en-US" altLang="en-US" dirty="0" smtClean="0"/>
              <a:t>Decommissioned</a:t>
            </a:r>
            <a:endParaRPr lang="en-US" dirty="0"/>
          </a:p>
        </p:txBody>
      </p:sp>
      <p:sp>
        <p:nvSpPr>
          <p:cNvPr id="3" name="Content Placeholder 2"/>
          <p:cNvSpPr>
            <a:spLocks noGrp="1"/>
          </p:cNvSpPr>
          <p:nvPr>
            <p:ph idx="1"/>
          </p:nvPr>
        </p:nvSpPr>
        <p:spPr/>
        <p:txBody>
          <a:bodyPr>
            <a:normAutofit/>
          </a:bodyPr>
          <a:lstStyle/>
          <a:p>
            <a:pPr marL="341313" indent="-341313">
              <a:defRPr/>
            </a:pPr>
            <a:r>
              <a:rPr lang="en-US" sz="1900" b="1" dirty="0" smtClean="0">
                <a:ea typeface="+mn-ea"/>
                <a:cs typeface="+mn-cs"/>
              </a:rPr>
              <a:t>15 </a:t>
            </a:r>
            <a:r>
              <a:rPr lang="en-US" sz="1900" b="1" dirty="0">
                <a:ea typeface="+mn-ea"/>
                <a:cs typeface="+mn-cs"/>
              </a:rPr>
              <a:t>reports have been recommended for discontinuation/decommissioning</a:t>
            </a:r>
          </a:p>
          <a:p>
            <a:pPr marL="341313" indent="-341313">
              <a:defRPr/>
            </a:pPr>
            <a:r>
              <a:rPr lang="en-US" sz="1900" b="1" dirty="0">
                <a:ea typeface="+mn-ea"/>
                <a:cs typeface="+mn-cs"/>
              </a:rPr>
              <a:t>MISUG has reviewed the 15 reports that have been recommended for </a:t>
            </a:r>
            <a:r>
              <a:rPr lang="en-US" sz="1900" b="1" dirty="0">
                <a:ea typeface="+mn-ea"/>
                <a:cs typeface="+mn-cs"/>
              </a:rPr>
              <a:t>discontinuation</a:t>
            </a:r>
          </a:p>
          <a:p>
            <a:pPr marL="341313" indent="-341313">
              <a:defRPr/>
            </a:pPr>
            <a:r>
              <a:rPr lang="en-US" sz="1900" b="1" dirty="0">
                <a:ea typeface="+mn-ea"/>
                <a:cs typeface="+mn-cs"/>
              </a:rPr>
              <a:t>NPRRs, LPRR, NOGRR were submitted to PRS to discontinue these reports</a:t>
            </a:r>
          </a:p>
          <a:p>
            <a:pPr marL="741363" lvl="1" indent="-341313">
              <a:defRPr/>
            </a:pPr>
            <a:r>
              <a:rPr lang="en-US" sz="1900" b="1" dirty="0">
                <a:ea typeface="+mn-ea"/>
                <a:cs typeface="+mn-cs"/>
              </a:rPr>
              <a:t>NPRR654</a:t>
            </a:r>
          </a:p>
          <a:p>
            <a:pPr marL="741363" lvl="1" indent="-341313">
              <a:defRPr/>
            </a:pPr>
            <a:r>
              <a:rPr lang="en-US" sz="1900" b="1" dirty="0">
                <a:ea typeface="+mn-ea"/>
                <a:cs typeface="+mn-cs"/>
              </a:rPr>
              <a:t>NPRR655</a:t>
            </a:r>
          </a:p>
          <a:p>
            <a:pPr marL="741363" lvl="1" indent="-341313">
              <a:defRPr/>
            </a:pPr>
            <a:r>
              <a:rPr lang="en-US" sz="1900" b="1" dirty="0">
                <a:ea typeface="+mn-ea"/>
                <a:cs typeface="+mn-cs"/>
              </a:rPr>
              <a:t>NPRR657</a:t>
            </a:r>
          </a:p>
          <a:p>
            <a:pPr marL="741363" lvl="1" indent="-341313">
              <a:defRPr/>
            </a:pPr>
            <a:r>
              <a:rPr lang="en-US" sz="1900" b="1" dirty="0">
                <a:ea typeface="+mn-ea"/>
                <a:cs typeface="+mn-cs"/>
              </a:rPr>
              <a:t>NPRR658</a:t>
            </a:r>
          </a:p>
          <a:p>
            <a:pPr marL="741363" lvl="1" indent="-341313">
              <a:defRPr/>
            </a:pPr>
            <a:r>
              <a:rPr lang="en-US" sz="1900" b="1" dirty="0">
                <a:ea typeface="+mn-ea"/>
                <a:cs typeface="+mn-cs"/>
              </a:rPr>
              <a:t>NPRR659</a:t>
            </a:r>
          </a:p>
          <a:p>
            <a:pPr marL="741363" lvl="1" indent="-341313">
              <a:defRPr/>
            </a:pPr>
            <a:r>
              <a:rPr lang="en-US" sz="1900" b="1" dirty="0">
                <a:ea typeface="+mn-ea"/>
                <a:cs typeface="+mn-cs"/>
              </a:rPr>
              <a:t>NPRR661 </a:t>
            </a:r>
          </a:p>
          <a:p>
            <a:pPr marL="741363" lvl="1" indent="-341313">
              <a:defRPr/>
            </a:pPr>
            <a:r>
              <a:rPr lang="en-US" sz="1900" b="1" dirty="0" smtClean="0">
                <a:ea typeface="+mn-ea"/>
                <a:cs typeface="+mn-cs"/>
              </a:rPr>
              <a:t>NOGRR138 </a:t>
            </a:r>
            <a:endParaRPr lang="en-US" sz="1900" b="1" dirty="0">
              <a:ea typeface="+mn-ea"/>
              <a:cs typeface="+mn-cs"/>
            </a:endParaRPr>
          </a:p>
          <a:p>
            <a:pPr marL="741363" lvl="1" indent="-341313">
              <a:defRPr/>
            </a:pPr>
            <a:r>
              <a:rPr lang="en-US" sz="1900" b="1" dirty="0" smtClean="0">
                <a:ea typeface="+mn-ea"/>
                <a:cs typeface="+mn-cs"/>
              </a:rPr>
              <a:t>LPGRR054</a:t>
            </a:r>
            <a:endParaRPr lang="en-US" sz="1900" b="1" dirty="0">
              <a:ea typeface="+mn-ea"/>
              <a:cs typeface="+mn-cs"/>
            </a:endParaRPr>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spTree>
    <p:extLst>
      <p:ext uri="{BB962C8B-B14F-4D97-AF65-F5344CB8AC3E}">
        <p14:creationId xmlns:p14="http://schemas.microsoft.com/office/powerpoint/2010/main" val="3935527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 to be Decommissioned</a:t>
            </a:r>
            <a:endParaRPr lang="en-US" dirty="0"/>
          </a:p>
        </p:txBody>
      </p:sp>
      <p:sp>
        <p:nvSpPr>
          <p:cNvPr id="4" name="Date Placeholder 3"/>
          <p:cNvSpPr>
            <a:spLocks noGrp="1"/>
          </p:cNvSpPr>
          <p:nvPr>
            <p:ph type="dt" sz="half" idx="11"/>
          </p:nvPr>
        </p:nvSpPr>
        <p:spPr/>
        <p:txBody>
          <a:bodyPr/>
          <a:lstStyle/>
          <a:p>
            <a:pPr>
              <a:defRPr/>
            </a:pPr>
            <a:r>
              <a:rPr lang="en-US" dirty="0" smtClean="0"/>
              <a:t>2/23/15</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1673560"/>
              </p:ext>
            </p:extLst>
          </p:nvPr>
        </p:nvGraphicFramePr>
        <p:xfrm>
          <a:off x="76200" y="761999"/>
          <a:ext cx="8991600" cy="5486400"/>
        </p:xfrm>
        <a:graphic>
          <a:graphicData uri="http://schemas.openxmlformats.org/drawingml/2006/table">
            <a:tbl>
              <a:tblPr>
                <a:tableStyleId>{5C22544A-7EE6-4342-B048-85BDC9FD1C3A}</a:tableStyleId>
              </a:tblPr>
              <a:tblGrid>
                <a:gridCol w="631882"/>
                <a:gridCol w="2740574"/>
                <a:gridCol w="1300078"/>
                <a:gridCol w="1268604"/>
                <a:gridCol w="542304"/>
                <a:gridCol w="2508158"/>
              </a:tblGrid>
              <a:tr h="252724">
                <a:tc gridSpan="6">
                  <a:txBody>
                    <a:bodyPr/>
                    <a:lstStyle/>
                    <a:p>
                      <a:pPr algn="ctr" fontAlgn="b"/>
                      <a:r>
                        <a:rPr lang="en-US" sz="1300" u="none" strike="noStrike">
                          <a:effectLst/>
                        </a:rPr>
                        <a:t>Report Discontinuance Tracking</a:t>
                      </a:r>
                      <a:endParaRPr lang="en-US" sz="1300" b="1" i="0" u="none" strike="noStrike">
                        <a:solidFill>
                          <a:srgbClr val="000000"/>
                        </a:solidFill>
                        <a:effectLst/>
                        <a:latin typeface="Calibri"/>
                      </a:endParaRPr>
                    </a:p>
                  </a:txBody>
                  <a:tcPr marL="6651" marR="6651" marT="665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95128">
                <a:tc>
                  <a:txBody>
                    <a:bodyPr/>
                    <a:lstStyle/>
                    <a:p>
                      <a:pPr algn="ctr" fontAlgn="b"/>
                      <a:r>
                        <a:rPr lang="en-US" sz="1000" u="none" strike="noStrike">
                          <a:effectLst/>
                        </a:rPr>
                        <a:t>NPRR, NOGRR, LPGRR</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Title</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Status</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Next Steps </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Pending Date</a:t>
                      </a:r>
                      <a:endParaRPr lang="en-US" sz="1000" b="0" i="0" u="none" strike="noStrike">
                        <a:solidFill>
                          <a:srgbClr val="000000"/>
                        </a:solidFill>
                        <a:effectLst/>
                        <a:latin typeface="Calibri"/>
                      </a:endParaRPr>
                    </a:p>
                  </a:txBody>
                  <a:tcPr marL="6651" marR="6651" marT="6651" marB="0" anchor="b"/>
                </a:tc>
                <a:tc>
                  <a:txBody>
                    <a:bodyPr/>
                    <a:lstStyle/>
                    <a:p>
                      <a:pPr algn="ctr" fontAlgn="b"/>
                      <a:r>
                        <a:rPr lang="en-US" sz="1000" u="none" strike="noStrike">
                          <a:effectLst/>
                        </a:rPr>
                        <a:t>History</a:t>
                      </a:r>
                      <a:endParaRPr lang="en-US" sz="10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2"/>
                        </a:rPr>
                        <a:t>NPRR654</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Ancillary Service Requirement Methodology Assessment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Previoulsy endorsed at WMS, ROS, PRS and TAC</a:t>
                      </a:r>
                      <a:endParaRPr lang="en-US" sz="8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3"/>
                        </a:rPr>
                        <a:t>NPRR655</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Contingency List Changes Due to Weather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978291">
                <a:tc>
                  <a:txBody>
                    <a:bodyPr/>
                    <a:lstStyle/>
                    <a:p>
                      <a:pPr algn="l" fontAlgn="b"/>
                      <a:r>
                        <a:rPr lang="en-US" sz="800" u="sng" strike="noStrike">
                          <a:effectLst/>
                          <a:hlinkClick r:id="rId4"/>
                        </a:rPr>
                        <a:t>NPRR656</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the Long-Term Weekly Peak Demand Forecast, 36 Month Resource Capacity Report, and Projected Transmission Constraints for Medium Term PASA Reports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Withdrawn by MISUG 10/30/14</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After additional discussion with ERCOT Staff, the three reports recommended for discontinuance in NPRR656 are needed for compliance with subsection (d)(1) of P.U.C. Sub. R. 25.505, Resource Adequacy in the Electric Reliability Council of Texas Power Region.</a:t>
                      </a:r>
                      <a:endParaRPr lang="en-US" sz="800" b="0" i="0" u="none" strike="noStrike">
                        <a:solidFill>
                          <a:srgbClr val="000000"/>
                        </a:solidFill>
                        <a:effectLst/>
                        <a:latin typeface="Calibri"/>
                      </a:endParaRPr>
                    </a:p>
                  </a:txBody>
                  <a:tcPr marL="6651" marR="6651" marT="6651" marB="0" anchor="b"/>
                </a:tc>
              </a:tr>
              <a:tr h="605917">
                <a:tc>
                  <a:txBody>
                    <a:bodyPr/>
                    <a:lstStyle/>
                    <a:p>
                      <a:pPr algn="l" fontAlgn="b"/>
                      <a:r>
                        <a:rPr lang="en-US" sz="800" u="sng" strike="noStrike">
                          <a:effectLst/>
                          <a:hlinkClick r:id="rId5"/>
                        </a:rPr>
                        <a:t>NPRR657</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Backup Control Plan Submittal Results, Dispatch Instructions Compliance Metrics, and Backup Control Plan Test Dates and Results Summary Reports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OWG, WMS, ROS, PRS and TAC</a:t>
                      </a:r>
                      <a:endParaRPr lang="en-US" sz="800" b="0" i="0" u="none" strike="noStrike">
                        <a:solidFill>
                          <a:srgbClr val="000000"/>
                        </a:solidFill>
                        <a:effectLst/>
                        <a:latin typeface="Calibri"/>
                      </a:endParaRPr>
                    </a:p>
                  </a:txBody>
                  <a:tcPr marL="6651" marR="6651" marT="6651" marB="0" anchor="b"/>
                </a:tc>
              </a:tr>
              <a:tr h="456475">
                <a:tc>
                  <a:txBody>
                    <a:bodyPr/>
                    <a:lstStyle/>
                    <a:p>
                      <a:pPr algn="l" fontAlgn="b"/>
                      <a:r>
                        <a:rPr lang="en-US" sz="800" u="sng" strike="noStrike">
                          <a:effectLst/>
                          <a:hlinkClick r:id="rId6"/>
                        </a:rPr>
                        <a:t>NOGRR138</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Delete Grey Box for Reporting of Back-up Control Plan Submittal</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ROS 3/12/15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Tabled at TAC</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4/30/2015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Initially tabled at OWG to hear back from Black Start Working Group; now endorsed by OWG and ROS</a:t>
                      </a:r>
                      <a:endParaRPr lang="en-US" sz="800" b="0" i="0" u="none" strike="noStrike">
                        <a:solidFill>
                          <a:srgbClr val="000000"/>
                        </a:solidFill>
                        <a:effectLst/>
                        <a:latin typeface="Calibri"/>
                      </a:endParaRPr>
                    </a:p>
                  </a:txBody>
                  <a:tcPr marL="6651" marR="6651" marT="6651" marB="0" anchor="b"/>
                </a:tc>
              </a:tr>
              <a:tr h="326097">
                <a:tc>
                  <a:txBody>
                    <a:bodyPr/>
                    <a:lstStyle/>
                    <a:p>
                      <a:pPr algn="l" fontAlgn="b"/>
                      <a:r>
                        <a:rPr lang="en-US" sz="800" u="sng" strike="noStrike">
                          <a:effectLst/>
                          <a:hlinkClick r:id="rId7"/>
                        </a:rPr>
                        <a:t>NPRR658</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Changes to Annual Reporting Requirements for RUC Payments Made to Resources with PPAs</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Effective as of March 1, 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978291">
                <a:tc>
                  <a:txBody>
                    <a:bodyPr/>
                    <a:lstStyle/>
                    <a:p>
                      <a:pPr algn="l" fontAlgn="b"/>
                      <a:r>
                        <a:rPr lang="en-US" sz="800" u="sng" strike="noStrike">
                          <a:effectLst/>
                          <a:hlinkClick r:id="rId8"/>
                        </a:rPr>
                        <a:t>NPRR659</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RMR Cost Data Deviation Requests/Responses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by Board 2/10/15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Effective 1-2 months after Board approval, and a Market Notice will be sent out at least 30 days in advance before implementation</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N/A</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WMS, ROS, PRS and TAC</a:t>
                      </a:r>
                      <a:endParaRPr lang="en-US" sz="800" b="0" i="0" u="none" strike="noStrike">
                        <a:solidFill>
                          <a:srgbClr val="000000"/>
                        </a:solidFill>
                        <a:effectLst/>
                        <a:latin typeface="Calibri"/>
                      </a:endParaRPr>
                    </a:p>
                  </a:txBody>
                  <a:tcPr marL="6651" marR="6651" marT="6651" marB="0" anchor="b"/>
                </a:tc>
              </a:tr>
              <a:tr h="307034">
                <a:tc>
                  <a:txBody>
                    <a:bodyPr/>
                    <a:lstStyle/>
                    <a:p>
                      <a:pPr algn="l" fontAlgn="b"/>
                      <a:r>
                        <a:rPr lang="en-US" sz="800" u="sng" strike="noStrike">
                          <a:effectLst/>
                          <a:hlinkClick r:id="rId9"/>
                        </a:rPr>
                        <a:t>NPRR661</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Discontinue Posting Profile Data Evaluation Report</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Approved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Pending approval at Board</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Previously endorsed at ROS, PWG, WMS, PRS and TAC</a:t>
                      </a:r>
                      <a:endParaRPr lang="en-US" sz="800" b="0" i="0" u="none" strike="noStrike">
                        <a:solidFill>
                          <a:srgbClr val="000000"/>
                        </a:solidFill>
                        <a:effectLst/>
                        <a:latin typeface="Calibri"/>
                      </a:endParaRPr>
                    </a:p>
                  </a:txBody>
                  <a:tcPr marL="6651" marR="6651" marT="6651" marB="0" anchor="b"/>
                </a:tc>
              </a:tr>
              <a:tr h="334249">
                <a:tc>
                  <a:txBody>
                    <a:bodyPr/>
                    <a:lstStyle/>
                    <a:p>
                      <a:pPr algn="l" fontAlgn="b"/>
                      <a:r>
                        <a:rPr lang="en-US" sz="800" u="sng" strike="noStrike">
                          <a:effectLst/>
                          <a:hlinkClick r:id="rId10"/>
                        </a:rPr>
                        <a:t>LPGRR054</a:t>
                      </a:r>
                      <a:endParaRPr lang="en-US" sz="800" b="0" i="0" u="sng" strike="noStrike">
                        <a:solidFill>
                          <a:srgbClr val="0000FF"/>
                        </a:solidFill>
                        <a:effectLst/>
                        <a:latin typeface="Calibri"/>
                      </a:endParaRPr>
                    </a:p>
                  </a:txBody>
                  <a:tcPr marL="6651" marR="6651" marT="6651" marB="0" anchor="b"/>
                </a:tc>
                <a:tc>
                  <a:txBody>
                    <a:bodyPr/>
                    <a:lstStyle/>
                    <a:p>
                      <a:pPr algn="l" fontAlgn="b"/>
                      <a:r>
                        <a:rPr lang="en-US" sz="800" u="none" strike="noStrike">
                          <a:effectLst/>
                        </a:rPr>
                        <a:t>Alignment with NPRR661, Discontinue Posting Profile Data Evaluation Report </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Tabled at TAC 2/26/15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Board to consider the associated NPRR661</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a:effectLst/>
                        </a:rPr>
                        <a:t>4/14/2015</a:t>
                      </a:r>
                      <a:endParaRPr lang="en-US" sz="800" b="0" i="0" u="none" strike="noStrike">
                        <a:solidFill>
                          <a:srgbClr val="000000"/>
                        </a:solidFill>
                        <a:effectLst/>
                        <a:latin typeface="Calibri"/>
                      </a:endParaRPr>
                    </a:p>
                  </a:txBody>
                  <a:tcPr marL="6651" marR="6651" marT="6651" marB="0" anchor="b"/>
                </a:tc>
                <a:tc>
                  <a:txBody>
                    <a:bodyPr/>
                    <a:lstStyle/>
                    <a:p>
                      <a:pPr algn="l" fontAlgn="b"/>
                      <a:r>
                        <a:rPr lang="en-US" sz="800" u="none" strike="noStrike" dirty="0">
                          <a:effectLst/>
                        </a:rPr>
                        <a:t>Previously endorsed at PWG and COPS</a:t>
                      </a:r>
                      <a:endParaRPr lang="en-US" sz="800" b="0" i="0" u="none" strike="noStrike" dirty="0">
                        <a:solidFill>
                          <a:srgbClr val="000000"/>
                        </a:solidFill>
                        <a:effectLst/>
                        <a:latin typeface="Calibri"/>
                      </a:endParaRPr>
                    </a:p>
                  </a:txBody>
                  <a:tcPr marL="6651" marR="6651" marT="6651" marB="0" anchor="b"/>
                </a:tc>
              </a:tr>
            </a:tbl>
          </a:graphicData>
        </a:graphic>
      </p:graphicFrame>
    </p:spTree>
    <p:extLst>
      <p:ext uri="{BB962C8B-B14F-4D97-AF65-F5344CB8AC3E}">
        <p14:creationId xmlns:p14="http://schemas.microsoft.com/office/powerpoint/2010/main" val="3008312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 to be Automated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61090824"/>
              </p:ext>
            </p:extLst>
          </p:nvPr>
        </p:nvGraphicFramePr>
        <p:xfrm>
          <a:off x="152400" y="1066800"/>
          <a:ext cx="8839200" cy="4495800"/>
        </p:xfrm>
        <a:graphic>
          <a:graphicData uri="http://schemas.openxmlformats.org/drawingml/2006/table">
            <a:tbl>
              <a:tblPr/>
              <a:tblGrid>
                <a:gridCol w="2612443"/>
                <a:gridCol w="2353236"/>
                <a:gridCol w="655295"/>
                <a:gridCol w="2228003"/>
                <a:gridCol w="990223"/>
              </a:tblGrid>
              <a:tr h="183502">
                <a:tc>
                  <a:txBody>
                    <a:bodyPr/>
                    <a:lstStyle/>
                    <a:p>
                      <a:pPr algn="l" fontAlgn="ctr"/>
                      <a:r>
                        <a:rPr lang="en-US" sz="700" b="1" i="0" u="none" strike="noStrike">
                          <a:solidFill>
                            <a:srgbClr val="000000"/>
                          </a:solidFill>
                          <a:effectLst/>
                          <a:latin typeface="Arial"/>
                        </a:rPr>
                        <a:t>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700" b="1" i="0" u="none" strike="noStrike">
                          <a:solidFill>
                            <a:srgbClr val="000000"/>
                          </a:solidFill>
                          <a:effectLst/>
                          <a:latin typeface="Arial"/>
                        </a:rPr>
                        <a:t>Description</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700" b="1" i="0" u="none" strike="noStrike">
                          <a:solidFill>
                            <a:srgbClr val="000000"/>
                          </a:solidFill>
                          <a:effectLst/>
                          <a:latin typeface="Arial"/>
                        </a:rPr>
                        <a:t>FREQUENCY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700" b="1" i="0" u="none" strike="noStrike">
                          <a:solidFill>
                            <a:srgbClr val="000000"/>
                          </a:solidFill>
                          <a:effectLst/>
                          <a:latin typeface="Arial"/>
                        </a:rPr>
                        <a:t>WHY?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700" b="1" i="0" u="none" strike="noStrike">
                          <a:solidFill>
                            <a:srgbClr val="000000"/>
                          </a:solidFill>
                          <a:effectLst/>
                          <a:latin typeface="Arial"/>
                        </a:rPr>
                        <a:t>CEER</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275253">
                <a:tc>
                  <a:txBody>
                    <a:bodyPr/>
                    <a:lstStyle/>
                    <a:p>
                      <a:pPr algn="l" fontAlgn="ctr"/>
                      <a:r>
                        <a:rPr lang="en-US" sz="700" b="0" i="0" u="none" strike="noStrike">
                          <a:solidFill>
                            <a:srgbClr val="000000"/>
                          </a:solidFill>
                          <a:effectLst/>
                          <a:latin typeface="Arial"/>
                        </a:rPr>
                        <a:t>Net Dependable Capability Test 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Net dependable real power capability testing for resources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NOG9.1.1(1)</a:t>
                      </a:r>
                      <a:br>
                        <a:rPr lang="en-US" sz="700" b="0" i="0" u="none" strike="noStrike">
                          <a:solidFill>
                            <a:srgbClr val="000000"/>
                          </a:solidFill>
                          <a:effectLst/>
                          <a:latin typeface="Arial"/>
                        </a:rPr>
                      </a:br>
                      <a:r>
                        <a:rPr lang="en-US" sz="700" b="0" i="0" u="none" strike="noStrike">
                          <a:solidFill>
                            <a:srgbClr val="000000"/>
                          </a:solidFill>
                          <a:effectLst/>
                          <a:latin typeface="Arial"/>
                        </a:rPr>
                        <a:t>NOG9.1.1(3)</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75253">
                <a:tc>
                  <a:txBody>
                    <a:bodyPr/>
                    <a:lstStyle/>
                    <a:p>
                      <a:pPr algn="l" fontAlgn="ctr"/>
                      <a:r>
                        <a:rPr lang="en-US" sz="700" b="0" i="0" u="none" strike="noStrike">
                          <a:solidFill>
                            <a:srgbClr val="000000"/>
                          </a:solidFill>
                          <a:effectLst/>
                          <a:latin typeface="Arial"/>
                        </a:rPr>
                        <a:t>Reactive Capability Test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Reactive testing for generation resources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NOG3.3.2.2(6)</a:t>
                      </a:r>
                      <a:br>
                        <a:rPr lang="en-US" sz="700" b="0" i="0" u="none" strike="noStrike">
                          <a:solidFill>
                            <a:srgbClr val="000000"/>
                          </a:solidFill>
                          <a:effectLst/>
                          <a:latin typeface="Arial"/>
                        </a:rPr>
                      </a:br>
                      <a:r>
                        <a:rPr lang="en-US" sz="700" b="0" i="0" u="none" strike="noStrike">
                          <a:solidFill>
                            <a:srgbClr val="000000"/>
                          </a:solidFill>
                          <a:effectLst/>
                          <a:latin typeface="Arial"/>
                        </a:rPr>
                        <a:t>NOG9.1.2(2)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75253">
                <a:tc>
                  <a:txBody>
                    <a:bodyPr/>
                    <a:lstStyle/>
                    <a:p>
                      <a:pPr algn="l" fontAlgn="ctr"/>
                      <a:r>
                        <a:rPr lang="en-US" sz="700" b="0" i="0" u="none" strike="noStrike">
                          <a:solidFill>
                            <a:srgbClr val="000000"/>
                          </a:solidFill>
                          <a:effectLst/>
                          <a:latin typeface="Arial"/>
                        </a:rPr>
                        <a:t>Hydro Responsive Testing</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Record of when hydro responsive test was received at ERCOT and results.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Event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NOG9.4.1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75253">
                <a:tc>
                  <a:txBody>
                    <a:bodyPr/>
                    <a:lstStyle/>
                    <a:p>
                      <a:pPr algn="l" fontAlgn="ctr"/>
                      <a:r>
                        <a:rPr lang="en-US" sz="700" b="0" i="0" u="none" strike="noStrike">
                          <a:solidFill>
                            <a:srgbClr val="000000"/>
                          </a:solidFill>
                          <a:effectLst/>
                          <a:latin typeface="Arial"/>
                        </a:rPr>
                        <a:t>Governor Test Results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Report of generation resources governor speed tests received from generation entities.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Event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NP8.5.1.2(1)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75253">
                <a:tc>
                  <a:txBody>
                    <a:bodyPr/>
                    <a:lstStyle/>
                    <a:p>
                      <a:pPr algn="l" fontAlgn="ctr"/>
                      <a:r>
                        <a:rPr lang="en-US" sz="700" b="0" i="0" u="none" strike="noStrike">
                          <a:solidFill>
                            <a:srgbClr val="000000"/>
                          </a:solidFill>
                          <a:effectLst/>
                          <a:latin typeface="Arial"/>
                        </a:rPr>
                        <a:t>Constant Frequency Control 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Attestation that QSEs have the capability to operate in constant frequency control mode</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Yearly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NOG9.4.4</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75253">
                <a:tc>
                  <a:txBody>
                    <a:bodyPr/>
                    <a:lstStyle/>
                    <a:p>
                      <a:pPr algn="l" fontAlgn="ctr"/>
                      <a:r>
                        <a:rPr lang="en-US" sz="700" b="0" i="0" u="none" strike="noStrike">
                          <a:solidFill>
                            <a:srgbClr val="000000"/>
                          </a:solidFill>
                          <a:effectLst/>
                          <a:latin typeface="Arial"/>
                        </a:rPr>
                        <a:t>Generic Transmission Limits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Posting of GTL effective in any ERCOT application.</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Daily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NP3.10.7.6(2)</a:t>
                      </a:r>
                      <a:br>
                        <a:rPr lang="en-US" sz="700" b="0" i="0" u="none" strike="noStrike">
                          <a:solidFill>
                            <a:srgbClr val="000000"/>
                          </a:solidFill>
                          <a:effectLst/>
                          <a:latin typeface="Arial"/>
                        </a:rPr>
                      </a:br>
                      <a:r>
                        <a:rPr lang="en-US" sz="700" b="0" i="0" u="none" strike="noStrike">
                          <a:solidFill>
                            <a:srgbClr val="000000"/>
                          </a:solidFill>
                          <a:effectLst/>
                          <a:latin typeface="Arial"/>
                        </a:rPr>
                        <a:t>NP3.10.7.6(3)</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en-US" sz="700" b="0" i="0" u="none" strike="noStrike">
                          <a:solidFill>
                            <a:srgbClr val="000000"/>
                          </a:solidFill>
                          <a:effectLst/>
                          <a:latin typeface="Arial"/>
                        </a:rPr>
                        <a:t>CEER1</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550507">
                <a:tc>
                  <a:txBody>
                    <a:bodyPr/>
                    <a:lstStyle/>
                    <a:p>
                      <a:pPr algn="l" fontAlgn="ctr"/>
                      <a:r>
                        <a:rPr lang="en-US" sz="700" b="0" i="0" u="none" strike="noStrike">
                          <a:solidFill>
                            <a:srgbClr val="000000"/>
                          </a:solidFill>
                          <a:effectLst/>
                          <a:latin typeface="Arial"/>
                        </a:rPr>
                        <a:t>ROS System Operations 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Monthly synopsis of several items pertaining to real-time operations.. </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Has been an open request since Zonal days.</a:t>
                      </a:r>
                      <a:br>
                        <a:rPr lang="en-US" sz="700" b="0" i="0" u="none" strike="noStrike">
                          <a:solidFill>
                            <a:srgbClr val="000000"/>
                          </a:solidFill>
                          <a:effectLst/>
                          <a:latin typeface="Arial"/>
                        </a:rPr>
                      </a:br>
                      <a:r>
                        <a:rPr lang="en-US" sz="700" b="0" i="0" u="none" strike="noStrike">
                          <a:solidFill>
                            <a:srgbClr val="000000"/>
                          </a:solidFill>
                          <a:effectLst/>
                          <a:latin typeface="Arial"/>
                        </a:rPr>
                        <a:t>I am not aware of a specific PC or OG requirement</a:t>
                      </a:r>
                      <a:br>
                        <a:rPr lang="en-US" sz="700" b="0" i="0" u="none" strike="noStrike">
                          <a:solidFill>
                            <a:srgbClr val="000000"/>
                          </a:solidFill>
                          <a:effectLst/>
                          <a:latin typeface="Arial"/>
                        </a:rPr>
                      </a:br>
                      <a:r>
                        <a:rPr lang="en-US" sz="700" b="0" i="0" u="none" strike="noStrike">
                          <a:solidFill>
                            <a:srgbClr val="000000"/>
                          </a:solidFill>
                          <a:effectLst/>
                          <a:latin typeface="Arial"/>
                        </a:rPr>
                        <a:t>for ERCOT to put this data together. </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Roll into</a:t>
                      </a:r>
                      <a:br>
                        <a:rPr lang="en-US" sz="700" b="0" i="0" u="none" strike="noStrike">
                          <a:solidFill>
                            <a:srgbClr val="000000"/>
                          </a:solidFill>
                          <a:effectLst/>
                          <a:latin typeface="Arial"/>
                        </a:rPr>
                      </a:br>
                      <a:r>
                        <a:rPr lang="en-US" sz="700" b="0" i="0" u="none" strike="noStrike">
                          <a:solidFill>
                            <a:srgbClr val="000000"/>
                          </a:solidFill>
                          <a:effectLst/>
                          <a:latin typeface="Arial"/>
                        </a:rPr>
                        <a:t>NOGRR084-ReDo</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r>
              <a:tr h="275253">
                <a:tc>
                  <a:txBody>
                    <a:bodyPr/>
                    <a:lstStyle/>
                    <a:p>
                      <a:pPr algn="l" fontAlgn="ctr"/>
                      <a:r>
                        <a:rPr lang="en-US" sz="700" b="0" i="0" u="none" strike="noStrike">
                          <a:solidFill>
                            <a:srgbClr val="000000"/>
                          </a:solidFill>
                          <a:effectLst/>
                          <a:latin typeface="Arial"/>
                        </a:rPr>
                        <a:t>CSA Report for CRs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Information needed by CRs to audit their CSA's ownership.</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Stop gap for SCR 734</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83502">
                <a:tc>
                  <a:txBody>
                    <a:bodyPr/>
                    <a:lstStyle/>
                    <a:p>
                      <a:pPr algn="l" fontAlgn="ctr"/>
                      <a:r>
                        <a:rPr lang="en-US" sz="700" b="0" i="0" u="none" strike="noStrike">
                          <a:solidFill>
                            <a:srgbClr val="000000"/>
                          </a:solidFill>
                          <a:effectLst/>
                          <a:latin typeface="Arial"/>
                        </a:rPr>
                        <a:t>Retail Performance Measures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Compliance tracking against ERCOT Retail Protocols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Quarterly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PUC Rule 33409</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75253">
                <a:tc>
                  <a:txBody>
                    <a:bodyPr/>
                    <a:lstStyle/>
                    <a:p>
                      <a:pPr algn="l" fontAlgn="ctr"/>
                      <a:r>
                        <a:rPr lang="en-US" sz="700" b="0" i="0" u="none" strike="noStrike">
                          <a:solidFill>
                            <a:srgbClr val="000000"/>
                          </a:solidFill>
                          <a:effectLst/>
                          <a:latin typeface="Arial"/>
                        </a:rPr>
                        <a:t>Customer Billing Contact Information &amp; ESIID Counts by Rep</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Provides compliance with CBCI that includes ESIID counts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Sub Rule XXXXXX</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83502">
                <a:tc>
                  <a:txBody>
                    <a:bodyPr/>
                    <a:lstStyle/>
                    <a:p>
                      <a:pPr algn="l" fontAlgn="ctr"/>
                      <a:r>
                        <a:rPr lang="en-US" sz="700" b="0" i="0" u="none" strike="noStrike">
                          <a:solidFill>
                            <a:srgbClr val="000000"/>
                          </a:solidFill>
                          <a:effectLst/>
                          <a:latin typeface="Arial"/>
                        </a:rPr>
                        <a:t>IAG RMS 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Trending data on Inadvertent Gain issues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RMS meetings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PUCT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75253">
                <a:tc>
                  <a:txBody>
                    <a:bodyPr/>
                    <a:lstStyle/>
                    <a:p>
                      <a:pPr algn="l" fontAlgn="ctr"/>
                      <a:r>
                        <a:rPr lang="en-US" sz="700" b="0" i="0" u="none" strike="noStrike">
                          <a:solidFill>
                            <a:srgbClr val="000000"/>
                          </a:solidFill>
                          <a:effectLst/>
                          <a:latin typeface="Arial"/>
                        </a:rPr>
                        <a:t>ESIIDs Excercising Option</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ESIIDs that have exercised provider option to not be affiliated with the AREP</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Ad-Hoc</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PUCT to explain the difference with the original Switcher Report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83502">
                <a:tc>
                  <a:txBody>
                    <a:bodyPr/>
                    <a:lstStyle/>
                    <a:p>
                      <a:pPr algn="l" fontAlgn="ctr"/>
                      <a:r>
                        <a:rPr lang="en-US" sz="700" b="0" i="0" u="none" strike="noStrike">
                          <a:solidFill>
                            <a:srgbClr val="000000"/>
                          </a:solidFill>
                          <a:effectLst/>
                          <a:latin typeface="Arial"/>
                        </a:rPr>
                        <a:t>Monthly Transaction Summary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Month-end Retail Transaction Volumes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REP request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700" b="0" i="0" u="none" strike="noStrike">
                          <a:solidFill>
                            <a:srgbClr val="000000"/>
                          </a:solidFill>
                          <a:effectLst/>
                          <a:latin typeface="Arial"/>
                        </a:rPr>
                        <a:t>CEER2</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75253">
                <a:tc>
                  <a:txBody>
                    <a:bodyPr/>
                    <a:lstStyle/>
                    <a:p>
                      <a:pPr algn="l" fontAlgn="ctr"/>
                      <a:r>
                        <a:rPr lang="en-US" sz="700" b="0" i="0" u="none" strike="noStrike">
                          <a:solidFill>
                            <a:srgbClr val="000000"/>
                          </a:solidFill>
                          <a:effectLst/>
                          <a:latin typeface="Arial"/>
                        </a:rPr>
                        <a:t>Operations Overview</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Details regarding previous month’s Reliability &amp; Commercial Operations.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Requested by market</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ctr"/>
                      <a:r>
                        <a:rPr lang="en-US" sz="700" b="0" i="0" u="none" strike="noStrike">
                          <a:solidFill>
                            <a:srgbClr val="000000"/>
                          </a:solidFill>
                          <a:effectLst/>
                          <a:latin typeface="Arial"/>
                        </a:rPr>
                        <a:t>Roll into</a:t>
                      </a:r>
                      <a:br>
                        <a:rPr lang="en-US" sz="700" b="0" i="0" u="none" strike="noStrike">
                          <a:solidFill>
                            <a:srgbClr val="000000"/>
                          </a:solidFill>
                          <a:effectLst/>
                          <a:latin typeface="Arial"/>
                        </a:rPr>
                      </a:br>
                      <a:r>
                        <a:rPr lang="en-US" sz="700" b="0" i="0" u="none" strike="noStrike">
                          <a:solidFill>
                            <a:srgbClr val="000000"/>
                          </a:solidFill>
                          <a:effectLst/>
                          <a:latin typeface="Arial"/>
                        </a:rPr>
                        <a:t>NOGRR084-ReDo</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r>
              <a:tr h="275253">
                <a:tc>
                  <a:txBody>
                    <a:bodyPr/>
                    <a:lstStyle/>
                    <a:p>
                      <a:pPr algn="l" fontAlgn="ctr"/>
                      <a:r>
                        <a:rPr lang="en-US" sz="700" b="0" i="0" u="none" strike="noStrike">
                          <a:solidFill>
                            <a:srgbClr val="000000"/>
                          </a:solidFill>
                          <a:effectLst/>
                          <a:latin typeface="Arial"/>
                        </a:rPr>
                        <a:t>ERCOT Monthly Financials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en-US" sz="700" b="0" i="0" u="none" strike="noStrike">
                          <a:solidFill>
                            <a:srgbClr val="000000"/>
                          </a:solidFill>
                          <a:effectLst/>
                          <a:latin typeface="Arial"/>
                        </a:rPr>
                        <a:t>Statement of Financial Position, Statement of Activities, and Statement of Cash Flows</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en-US" sz="700" b="0" i="0" u="none" strike="noStrike">
                          <a:solidFill>
                            <a:srgbClr val="000000"/>
                          </a:solidFill>
                          <a:effectLst/>
                          <a:latin typeface="Arial"/>
                        </a:rPr>
                        <a:t>Required by ERCOT’s Bylaws, Internal Controls, and Debt Compliance Packages. </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en-US" sz="700" b="0" i="0" u="none" strike="noStrike">
                          <a:solidFill>
                            <a:srgbClr val="000000"/>
                          </a:solidFill>
                          <a:effectLst/>
                          <a:latin typeface="Arial"/>
                        </a:rPr>
                        <a:t>No longer necessary to automate.</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183502">
                <a:tc>
                  <a:txBody>
                    <a:bodyPr/>
                    <a:lstStyle/>
                    <a:p>
                      <a:pPr algn="l" fontAlgn="ctr"/>
                      <a:r>
                        <a:rPr lang="en-US" sz="700" b="0" i="0" u="none" strike="noStrike">
                          <a:solidFill>
                            <a:srgbClr val="000000"/>
                          </a:solidFill>
                          <a:effectLst/>
                          <a:latin typeface="Arial"/>
                        </a:rPr>
                        <a:t>QSEs in ERCOT Region</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ctr"/>
                      <a:r>
                        <a:rPr lang="en-US" sz="700" b="0" i="0" u="none" strike="noStrike">
                          <a:solidFill>
                            <a:srgbClr val="000000"/>
                          </a:solidFill>
                          <a:effectLst/>
                          <a:latin typeface="Arial"/>
                        </a:rPr>
                        <a:t>List of QSEs in ERCOT Region</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ctr"/>
                      <a:r>
                        <a:rPr lang="en-US" sz="700" b="0" i="0" u="none" strike="noStrike">
                          <a:solidFill>
                            <a:srgbClr val="000000"/>
                          </a:solidFill>
                          <a:effectLst/>
                          <a:latin typeface="Arial"/>
                        </a:rPr>
                        <a:t>Monthly</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ctr"/>
                      <a:r>
                        <a:rPr lang="en-US" sz="700" b="0" i="0" u="none" strike="noStrike">
                          <a:solidFill>
                            <a:srgbClr val="000000"/>
                          </a:solidFill>
                          <a:effectLst/>
                          <a:latin typeface="Arial"/>
                        </a:rPr>
                        <a:t>NP16.2.4</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ctr"/>
                      <a:r>
                        <a:rPr lang="en-US" sz="700" b="0" i="0" u="none" strike="noStrike" dirty="0">
                          <a:solidFill>
                            <a:srgbClr val="000000"/>
                          </a:solidFill>
                          <a:effectLst/>
                          <a:latin typeface="Arial"/>
                        </a:rPr>
                        <a:t>CEER3</a:t>
                      </a:r>
                    </a:p>
                  </a:txBody>
                  <a:tcPr marL="8143" marR="8143" marT="81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r>
            </a:tbl>
          </a:graphicData>
        </a:graphic>
      </p:graphicFrame>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2466918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MDWG Meetings</a:t>
            </a:r>
            <a:endParaRPr lang="en-US" dirty="0"/>
          </a:p>
        </p:txBody>
      </p:sp>
      <p:sp>
        <p:nvSpPr>
          <p:cNvPr id="3" name="Content Placeholder 2"/>
          <p:cNvSpPr>
            <a:spLocks noGrp="1"/>
          </p:cNvSpPr>
          <p:nvPr>
            <p:ph idx="1"/>
          </p:nvPr>
        </p:nvSpPr>
        <p:spPr>
          <a:xfrm>
            <a:off x="457200" y="1066800"/>
            <a:ext cx="8229600" cy="5029200"/>
          </a:xfrm>
        </p:spPr>
        <p:txBody>
          <a:bodyPr>
            <a:normAutofit fontScale="92500" lnSpcReduction="20000"/>
          </a:bodyPr>
          <a:lstStyle/>
          <a:p>
            <a:r>
              <a:rPr lang="en-US" dirty="0" smtClean="0"/>
              <a:t>Next Meeting</a:t>
            </a:r>
          </a:p>
          <a:p>
            <a:pPr lvl="1"/>
            <a:r>
              <a:rPr lang="en-US" dirty="0"/>
              <a:t>Monday</a:t>
            </a:r>
            <a:r>
              <a:rPr lang="en-US" dirty="0" smtClean="0"/>
              <a:t>, </a:t>
            </a:r>
            <a:r>
              <a:rPr lang="en-US" dirty="0" smtClean="0"/>
              <a:t>January 23, 2017</a:t>
            </a:r>
            <a:endParaRPr lang="en-US" dirty="0" smtClean="0"/>
          </a:p>
          <a:p>
            <a:pPr lvl="1"/>
            <a:r>
              <a:rPr lang="en-US" dirty="0" smtClean="0"/>
              <a:t>9:30 AM – 12 PM, </a:t>
            </a:r>
            <a:r>
              <a:rPr lang="en-US" dirty="0" smtClean="0"/>
              <a:t>WebEx Only</a:t>
            </a:r>
            <a:endParaRPr lang="en-US" dirty="0" smtClean="0"/>
          </a:p>
          <a:p>
            <a:r>
              <a:rPr lang="en-US" dirty="0" smtClean="0"/>
              <a:t>2017 Meetings will </a:t>
            </a:r>
            <a:r>
              <a:rPr lang="en-US" dirty="0" smtClean="0"/>
              <a:t>move to </a:t>
            </a:r>
            <a:r>
              <a:rPr lang="en-US" dirty="0" smtClean="0"/>
              <a:t>4</a:t>
            </a:r>
            <a:r>
              <a:rPr lang="en-US" baseline="30000" dirty="0" smtClean="0"/>
              <a:t>th</a:t>
            </a:r>
            <a:r>
              <a:rPr lang="en-US" dirty="0" smtClean="0"/>
              <a:t> </a:t>
            </a:r>
            <a:r>
              <a:rPr lang="en-US" dirty="0" smtClean="0"/>
              <a:t>Mondays</a:t>
            </a:r>
            <a:endParaRPr lang="en-US" dirty="0" smtClean="0"/>
          </a:p>
          <a:p>
            <a:pPr lvl="1"/>
            <a:r>
              <a:rPr lang="en-US" dirty="0" smtClean="0"/>
              <a:t>On-site Meetings: January, April, July October</a:t>
            </a:r>
          </a:p>
          <a:p>
            <a:pPr lvl="1"/>
            <a:endParaRPr lang="en-US" dirty="0" smtClean="0"/>
          </a:p>
          <a:p>
            <a:pPr marL="457200" lvl="1" indent="0">
              <a:buNone/>
            </a:pPr>
            <a:r>
              <a:rPr lang="en-US" dirty="0" smtClean="0"/>
              <a:t>January 24, 2017 – on-site and WebEx</a:t>
            </a:r>
            <a:endParaRPr lang="en-US" sz="2400" dirty="0" smtClean="0"/>
          </a:p>
          <a:p>
            <a:pPr marL="457200" lvl="1" indent="0">
              <a:buNone/>
            </a:pPr>
            <a:r>
              <a:rPr lang="en-US" dirty="0" smtClean="0"/>
              <a:t>February 28, 2017 – WebEx</a:t>
            </a:r>
            <a:endParaRPr lang="en-US" sz="2400" dirty="0" smtClean="0"/>
          </a:p>
          <a:p>
            <a:pPr marL="457200" lvl="1" indent="0">
              <a:buNone/>
            </a:pPr>
            <a:r>
              <a:rPr lang="en-US" dirty="0" smtClean="0"/>
              <a:t>March 28, 2017 – WebEx</a:t>
            </a:r>
            <a:endParaRPr lang="en-US" sz="2400" dirty="0" smtClean="0"/>
          </a:p>
          <a:p>
            <a:pPr marL="457200" lvl="1" indent="0">
              <a:buNone/>
            </a:pPr>
            <a:r>
              <a:rPr lang="en-US" dirty="0" smtClean="0"/>
              <a:t>April 25, 2017 – on-site and WebEx</a:t>
            </a:r>
            <a:endParaRPr lang="en-US" sz="2400" dirty="0" smtClean="0"/>
          </a:p>
          <a:p>
            <a:pPr marL="457200" lvl="1" indent="0">
              <a:buNone/>
            </a:pPr>
            <a:r>
              <a:rPr lang="en-US" dirty="0" smtClean="0"/>
              <a:t>May 23, 2017 – WebEx</a:t>
            </a:r>
            <a:endParaRPr lang="en-US" sz="2400" dirty="0" smtClean="0"/>
          </a:p>
          <a:p>
            <a:pPr marL="457200" lvl="1" indent="0">
              <a:buNone/>
            </a:pPr>
            <a:r>
              <a:rPr lang="en-US" dirty="0" smtClean="0"/>
              <a:t>June 27, 2017 – WebEx</a:t>
            </a:r>
            <a:endParaRPr lang="en-US" sz="2400" dirty="0" smtClean="0"/>
          </a:p>
          <a:p>
            <a:pPr marL="457200" lvl="1" indent="0">
              <a:buNone/>
            </a:pPr>
            <a:r>
              <a:rPr lang="en-US" dirty="0" smtClean="0"/>
              <a:t>July 25, 2017 – on-site and WebEx</a:t>
            </a:r>
            <a:endParaRPr lang="en-US" sz="2400" dirty="0" smtClean="0"/>
          </a:p>
          <a:p>
            <a:pPr marL="457200" lvl="1" indent="0">
              <a:buNone/>
            </a:pPr>
            <a:r>
              <a:rPr lang="en-US" dirty="0" smtClean="0"/>
              <a:t>August 22, 2017 – WebEx</a:t>
            </a:r>
            <a:endParaRPr lang="en-US" sz="2400" dirty="0" smtClean="0"/>
          </a:p>
          <a:p>
            <a:pPr marL="457200" lvl="1" indent="0">
              <a:buNone/>
            </a:pPr>
            <a:r>
              <a:rPr lang="en-US" dirty="0" smtClean="0"/>
              <a:t>September 26, 2017 – WebEx</a:t>
            </a:r>
            <a:endParaRPr lang="en-US" sz="2400" dirty="0" smtClean="0"/>
          </a:p>
          <a:p>
            <a:pPr marL="457200" lvl="1" indent="0">
              <a:buNone/>
            </a:pPr>
            <a:r>
              <a:rPr lang="en-US" dirty="0" smtClean="0"/>
              <a:t>October 24, 2017 – on-site and WebEx</a:t>
            </a:r>
            <a:endParaRPr lang="en-US" sz="2400" dirty="0" smtClean="0"/>
          </a:p>
          <a:p>
            <a:pPr marL="457200" lvl="1" indent="0">
              <a:buNone/>
            </a:pPr>
            <a:r>
              <a:rPr lang="en-US" dirty="0" smtClean="0"/>
              <a:t>December 12, 2017 – WebEx</a:t>
            </a:r>
            <a:endParaRPr lang="en-US" sz="2400" dirty="0" smtClean="0"/>
          </a:p>
          <a:p>
            <a:pPr lvl="1"/>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1650399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Data Strategy &amp; MIS Changes Visibility</a:t>
            </a:r>
            <a:endParaRPr lang="en-US" dirty="0"/>
          </a:p>
        </p:txBody>
      </p:sp>
      <p:sp>
        <p:nvSpPr>
          <p:cNvPr id="3" name="Content Placeholder 2"/>
          <p:cNvSpPr>
            <a:spLocks noGrp="1"/>
          </p:cNvSpPr>
          <p:nvPr>
            <p:ph idx="1"/>
          </p:nvPr>
        </p:nvSpPr>
        <p:spPr/>
        <p:txBody>
          <a:bodyPr/>
          <a:lstStyle/>
          <a:p>
            <a:r>
              <a:rPr lang="en-US" dirty="0" smtClean="0"/>
              <a:t>MDWG </a:t>
            </a:r>
            <a:r>
              <a:rPr lang="en-US" dirty="0" smtClean="0"/>
              <a:t>has a subgroup </a:t>
            </a:r>
            <a:r>
              <a:rPr lang="en-US" dirty="0" smtClean="0"/>
              <a:t>has first draft of a whitepaper for review</a:t>
            </a:r>
          </a:p>
          <a:p>
            <a:r>
              <a:rPr lang="en-US" dirty="0" smtClean="0"/>
              <a:t>White paper is available on MDWG meeting page for December</a:t>
            </a:r>
          </a:p>
          <a:p>
            <a:r>
              <a:rPr lang="en-US" dirty="0" smtClean="0"/>
              <a:t>All interested parties are asked to review and bring comments to January 2017 MDWG meeting</a:t>
            </a:r>
          </a:p>
          <a:p>
            <a:endParaRPr lang="en-US" dirty="0"/>
          </a:p>
          <a:p>
            <a:r>
              <a:rPr lang="en-US" dirty="0" smtClean="0"/>
              <a:t>Kathy Scott (</a:t>
            </a:r>
            <a:r>
              <a:rPr lang="en-US" dirty="0" err="1" smtClean="0"/>
              <a:t>CenterPoint</a:t>
            </a:r>
            <a:r>
              <a:rPr lang="en-US" dirty="0" smtClean="0"/>
              <a:t>) brought a request to MDWG that additional functionality be provided that would simplify the process of data gathering from TDSPs for CRs</a:t>
            </a:r>
          </a:p>
          <a:p>
            <a:pPr lvl="1"/>
            <a:r>
              <a:rPr lang="en-US" dirty="0" smtClean="0"/>
              <a:t>Kathy and Kaci Jacobs (TXUE) will work with Client Services to flesh out requirements</a:t>
            </a:r>
            <a:endParaRPr lang="en-US"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283851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NOGRR166 </a:t>
            </a:r>
            <a:r>
              <a:rPr lang="en-US" dirty="0" smtClean="0"/>
              <a:t>– Daily Grid Operations </a:t>
            </a:r>
            <a:r>
              <a:rPr lang="en-US" dirty="0" smtClean="0"/>
              <a:t>Summary Report</a:t>
            </a:r>
            <a:endParaRPr lang="en-US" dirty="0"/>
          </a:p>
        </p:txBody>
      </p:sp>
      <p:sp>
        <p:nvSpPr>
          <p:cNvPr id="3" name="Content Placeholder 2"/>
          <p:cNvSpPr>
            <a:spLocks noGrp="1"/>
          </p:cNvSpPr>
          <p:nvPr>
            <p:ph idx="1"/>
          </p:nvPr>
        </p:nvSpPr>
        <p:spPr>
          <a:xfrm>
            <a:off x="457200" y="1066800"/>
            <a:ext cx="8229600" cy="4953000"/>
          </a:xfrm>
        </p:spPr>
        <p:txBody>
          <a:bodyPr>
            <a:normAutofit fontScale="92500" lnSpcReduction="10000"/>
          </a:bodyPr>
          <a:lstStyle/>
          <a:p>
            <a:r>
              <a:rPr lang="en-US" dirty="0" smtClean="0"/>
              <a:t>Daily Grid Operations report will represent a new direction for reporting</a:t>
            </a:r>
          </a:p>
          <a:p>
            <a:r>
              <a:rPr lang="en-US" dirty="0" smtClean="0"/>
              <a:t>Report will be an aggregate report with references to the underlying data</a:t>
            </a:r>
          </a:p>
          <a:p>
            <a:r>
              <a:rPr lang="en-US" dirty="0" smtClean="0"/>
              <a:t>It will be rolled out in an incremental fashion</a:t>
            </a:r>
          </a:p>
          <a:p>
            <a:pPr lvl="1"/>
            <a:r>
              <a:rPr lang="en-US" dirty="0" smtClean="0"/>
              <a:t>New elements will be added as ready</a:t>
            </a:r>
          </a:p>
          <a:p>
            <a:r>
              <a:rPr lang="en-US" dirty="0" smtClean="0"/>
              <a:t>Data organization will be an internal ERCOT effort</a:t>
            </a:r>
          </a:p>
          <a:p>
            <a:pPr lvl="1"/>
            <a:r>
              <a:rPr lang="en-US" dirty="0" smtClean="0"/>
              <a:t>6-12 months</a:t>
            </a:r>
          </a:p>
          <a:p>
            <a:r>
              <a:rPr lang="en-US" dirty="0" smtClean="0"/>
              <a:t>Daily Grid Ops report will be defined with a new NOGRR</a:t>
            </a:r>
          </a:p>
          <a:p>
            <a:pPr lvl="1"/>
            <a:r>
              <a:rPr lang="en-US" dirty="0" smtClean="0"/>
              <a:t>First release mid-2017</a:t>
            </a:r>
          </a:p>
          <a:p>
            <a:pPr lvl="1"/>
            <a:r>
              <a:rPr lang="en-US" dirty="0" smtClean="0"/>
              <a:t>Additions and changes will be made on an on-going basis</a:t>
            </a:r>
          </a:p>
          <a:p>
            <a:r>
              <a:rPr lang="en-US" dirty="0" smtClean="0"/>
              <a:t>Impact Analysis has a substantially decreased budget</a:t>
            </a:r>
          </a:p>
          <a:p>
            <a:pPr lvl="1"/>
            <a:r>
              <a:rPr lang="en-US" dirty="0" smtClean="0"/>
              <a:t>50-100K</a:t>
            </a:r>
          </a:p>
          <a:p>
            <a:r>
              <a:rPr lang="en-US" dirty="0" smtClean="0"/>
              <a:t>ERCOT will bring regular updates to MDWG on progress of internal project</a:t>
            </a:r>
            <a:endParaRPr lang="en-US" dirty="0"/>
          </a:p>
          <a:p>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880146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Issues</a:t>
            </a:r>
            <a:endParaRPr lang="en-US" dirty="0"/>
          </a:p>
        </p:txBody>
      </p:sp>
      <p:sp>
        <p:nvSpPr>
          <p:cNvPr id="3" name="Content Placeholder 2"/>
          <p:cNvSpPr>
            <a:spLocks noGrp="1"/>
          </p:cNvSpPr>
          <p:nvPr>
            <p:ph idx="1"/>
          </p:nvPr>
        </p:nvSpPr>
        <p:spPr/>
        <p:txBody>
          <a:bodyPr/>
          <a:lstStyle/>
          <a:p>
            <a:pPr lvl="0"/>
            <a:r>
              <a:rPr lang="en-US" dirty="0"/>
              <a:t>Load Forecast Distribution Factor Report</a:t>
            </a:r>
          </a:p>
          <a:p>
            <a:pPr lvl="1"/>
            <a:r>
              <a:rPr lang="en-US" dirty="0" smtClean="0"/>
              <a:t>NPRR754</a:t>
            </a:r>
          </a:p>
          <a:p>
            <a:pPr lvl="1"/>
            <a:r>
              <a:rPr lang="en-US" dirty="0" smtClean="0"/>
              <a:t>Delivered in R6, December 2016</a:t>
            </a:r>
          </a:p>
          <a:p>
            <a:pPr lvl="1"/>
            <a:r>
              <a:rPr lang="en-US" dirty="0" smtClean="0"/>
              <a:t>Eliminates hourly reports containing 900K+ lines of data</a:t>
            </a:r>
          </a:p>
          <a:p>
            <a:pPr lvl="1"/>
            <a:r>
              <a:rPr lang="en-US" dirty="0" smtClean="0"/>
              <a:t>Report is now event-driven and updates when data changes</a:t>
            </a:r>
            <a:endParaRPr lang="en-US" dirty="0"/>
          </a:p>
          <a:p>
            <a:r>
              <a:rPr lang="en-US" dirty="0"/>
              <a:t>Zero/Null Data in 60-day SCED GRD Report</a:t>
            </a:r>
          </a:p>
          <a:p>
            <a:pPr lvl="1"/>
            <a:r>
              <a:rPr lang="en-US" dirty="0" smtClean="0"/>
              <a:t>Report currently contains zero values for MW and Price fields above tops of curves</a:t>
            </a:r>
          </a:p>
          <a:p>
            <a:pPr lvl="1"/>
            <a:r>
              <a:rPr lang="en-US" dirty="0" smtClean="0"/>
              <a:t>These values ought to be nulls</a:t>
            </a:r>
            <a:endParaRPr lang="en-US" dirty="0"/>
          </a:p>
          <a:p>
            <a:pPr lvl="1"/>
            <a:r>
              <a:rPr lang="en-US" dirty="0"/>
              <a:t>Backed out after R4</a:t>
            </a:r>
          </a:p>
          <a:p>
            <a:pPr lvl="1"/>
            <a:r>
              <a:rPr lang="en-US" dirty="0"/>
              <a:t>Analysis in </a:t>
            </a:r>
            <a:r>
              <a:rPr lang="en-US" dirty="0" smtClean="0"/>
              <a:t>progress, SCR may be required</a:t>
            </a:r>
            <a:endParaRPr lang="en-US" dirty="0"/>
          </a:p>
          <a:p>
            <a:endParaRPr lang="en-US"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3281734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Missed Postings List</a:t>
            </a:r>
            <a:endParaRPr lang="en-US" dirty="0"/>
          </a:p>
        </p:txBody>
      </p:sp>
      <p:sp>
        <p:nvSpPr>
          <p:cNvPr id="3" name="Content Placeholder 2"/>
          <p:cNvSpPr>
            <a:spLocks noGrp="1"/>
          </p:cNvSpPr>
          <p:nvPr>
            <p:ph idx="1"/>
          </p:nvPr>
        </p:nvSpPr>
        <p:spPr>
          <a:xfrm>
            <a:off x="457200" y="914400"/>
            <a:ext cx="8229600" cy="5334000"/>
          </a:xfrm>
        </p:spPr>
        <p:txBody>
          <a:bodyPr>
            <a:normAutofit/>
          </a:bodyPr>
          <a:lstStyle/>
          <a:p>
            <a:r>
              <a:rPr lang="en-US" dirty="0" smtClean="0"/>
              <a:t>October missed some solar data due to an issue with data coming from the vendor</a:t>
            </a:r>
          </a:p>
          <a:p>
            <a:pPr lvl="1"/>
            <a:r>
              <a:rPr lang="en-US" dirty="0" smtClean="0"/>
              <a:t>MDWG has asked for information around SLAs with the vendor</a:t>
            </a:r>
            <a:endParaRPr lang="en-US" dirty="0" smtClean="0"/>
          </a:p>
          <a:p>
            <a:r>
              <a:rPr lang="en-US" dirty="0" smtClean="0"/>
              <a:t>Report is now part of MDWG monthly postings</a:t>
            </a:r>
          </a:p>
          <a:p>
            <a:pPr lvl="1"/>
            <a:r>
              <a:rPr lang="en-US" dirty="0" smtClean="0"/>
              <a:t>Posted to Transparency page and MDWG</a:t>
            </a:r>
          </a:p>
          <a:p>
            <a:pPr lvl="1"/>
            <a:r>
              <a:rPr lang="en-US" dirty="0" smtClean="0"/>
              <a:t>Cumulative </a:t>
            </a:r>
            <a:r>
              <a:rPr lang="en-US" dirty="0" smtClean="0"/>
              <a:t>list</a:t>
            </a:r>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195989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API Quick Start Guide</a:t>
            </a:r>
            <a:endParaRPr lang="en-US" dirty="0"/>
          </a:p>
        </p:txBody>
      </p:sp>
      <p:sp>
        <p:nvSpPr>
          <p:cNvPr id="3" name="Content Placeholder 2"/>
          <p:cNvSpPr>
            <a:spLocks noGrp="1"/>
          </p:cNvSpPr>
          <p:nvPr>
            <p:ph idx="1"/>
          </p:nvPr>
        </p:nvSpPr>
        <p:spPr/>
        <p:txBody>
          <a:bodyPr/>
          <a:lstStyle/>
          <a:p>
            <a:r>
              <a:rPr lang="en-US" dirty="0" smtClean="0"/>
              <a:t>ERCOT has prepared an API “Quick-Start” Guide for Market Participants</a:t>
            </a:r>
          </a:p>
          <a:p>
            <a:r>
              <a:rPr lang="en-US" dirty="0" smtClean="0"/>
              <a:t>Provides updated documentation for setting up automated processes to query the MIS</a:t>
            </a:r>
          </a:p>
          <a:p>
            <a:r>
              <a:rPr lang="en-US" dirty="0" smtClean="0"/>
              <a:t>Code samples will be available</a:t>
            </a:r>
          </a:p>
          <a:p>
            <a:r>
              <a:rPr lang="en-US" dirty="0" smtClean="0"/>
              <a:t>Interested MPs are invited to help test drive and provide comments</a:t>
            </a:r>
            <a:endParaRPr lang="en-US"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11826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Changes</a:t>
            </a:r>
            <a:endParaRPr lang="en-US" dirty="0"/>
          </a:p>
        </p:txBody>
      </p:sp>
      <p:sp>
        <p:nvSpPr>
          <p:cNvPr id="3" name="Content Placeholder 2"/>
          <p:cNvSpPr>
            <a:spLocks noGrp="1"/>
          </p:cNvSpPr>
          <p:nvPr>
            <p:ph idx="1"/>
          </p:nvPr>
        </p:nvSpPr>
        <p:spPr>
          <a:xfrm>
            <a:off x="457200" y="1066800"/>
            <a:ext cx="8229600" cy="5029200"/>
          </a:xfrm>
        </p:spPr>
        <p:txBody>
          <a:bodyPr>
            <a:normAutofit/>
          </a:bodyPr>
          <a:lstStyle/>
          <a:p>
            <a:r>
              <a:rPr lang="en-US" dirty="0" smtClean="0"/>
              <a:t>R6</a:t>
            </a:r>
            <a:endParaRPr lang="en-US" dirty="0" smtClean="0"/>
          </a:p>
          <a:p>
            <a:pPr lvl="1"/>
            <a:r>
              <a:rPr lang="en-US" dirty="0" smtClean="0"/>
              <a:t>In progress</a:t>
            </a:r>
          </a:p>
          <a:p>
            <a:pPr lvl="1"/>
            <a:r>
              <a:rPr lang="en-US" dirty="0" smtClean="0"/>
              <a:t>Change </a:t>
            </a:r>
            <a:r>
              <a:rPr lang="en-US" dirty="0" smtClean="0"/>
              <a:t>to </a:t>
            </a:r>
            <a:r>
              <a:rPr lang="en-US" dirty="0"/>
              <a:t>Load Forecast Distribution Factors </a:t>
            </a:r>
            <a:r>
              <a:rPr lang="en-US" dirty="0" smtClean="0"/>
              <a:t>report publishing frequency</a:t>
            </a:r>
          </a:p>
          <a:p>
            <a:pPr lvl="1"/>
            <a:r>
              <a:rPr lang="en-US" dirty="0" smtClean="0"/>
              <a:t>QSEs in ERCOT Region report automated and published to MIS</a:t>
            </a:r>
          </a:p>
          <a:p>
            <a:pPr lvl="1"/>
            <a:r>
              <a:rPr lang="en-US" dirty="0" smtClean="0"/>
              <a:t>Go-Live: 12/6-12/8</a:t>
            </a:r>
          </a:p>
          <a:p>
            <a:pPr lvl="1"/>
            <a:endParaRPr lang="en-US" dirty="0" smtClean="0"/>
          </a:p>
          <a:p>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1734870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 – 2016</a:t>
            </a:r>
            <a:endParaRPr lang="en-US" dirty="0"/>
          </a:p>
        </p:txBody>
      </p:sp>
      <p:sp>
        <p:nvSpPr>
          <p:cNvPr id="3" name="Content Placeholder 2"/>
          <p:cNvSpPr>
            <a:spLocks noGrp="1"/>
          </p:cNvSpPr>
          <p:nvPr>
            <p:ph idx="1"/>
          </p:nvPr>
        </p:nvSpPr>
        <p:spPr>
          <a:xfrm>
            <a:off x="457200" y="914400"/>
            <a:ext cx="8229600" cy="5334000"/>
          </a:xfrm>
        </p:spPr>
        <p:txBody>
          <a:bodyPr>
            <a:noAutofit/>
          </a:bodyPr>
          <a:lstStyle/>
          <a:p>
            <a:pPr marL="457200" indent="-457200">
              <a:buFont typeface="+mj-lt"/>
              <a:buAutoNum type="arabicPeriod"/>
            </a:pPr>
            <a:r>
              <a:rPr lang="en-US" sz="1400" dirty="0" smtClean="0"/>
              <a:t>NOGRR 166 Daily Grid Operations Summary Report</a:t>
            </a:r>
          </a:p>
          <a:p>
            <a:pPr lvl="1"/>
            <a:r>
              <a:rPr lang="en-US" sz="1400" dirty="0" smtClean="0"/>
              <a:t>Formerly known as NOGRR 084</a:t>
            </a:r>
          </a:p>
          <a:p>
            <a:pPr lvl="1"/>
            <a:r>
              <a:rPr lang="en-US" sz="1400" dirty="0" smtClean="0"/>
              <a:t>Updated language and data elements</a:t>
            </a:r>
          </a:p>
          <a:p>
            <a:pPr lvl="1"/>
            <a:r>
              <a:rPr lang="en-US" sz="1400" dirty="0" smtClean="0"/>
              <a:t>ERCOT proposed internal project to lay groundwork</a:t>
            </a:r>
          </a:p>
          <a:p>
            <a:pPr marL="457200" indent="-457200">
              <a:buFont typeface="+mj-lt"/>
              <a:buAutoNum type="arabicPeriod"/>
            </a:pPr>
            <a:r>
              <a:rPr lang="en-US" sz="1400" dirty="0" smtClean="0"/>
              <a:t>Reports to be Automated</a:t>
            </a:r>
          </a:p>
          <a:p>
            <a:pPr lvl="1">
              <a:buFont typeface="+mj-lt"/>
              <a:buChar char="–"/>
            </a:pPr>
            <a:r>
              <a:rPr lang="en-US" sz="1400" dirty="0"/>
              <a:t>Effort is complete ***separate slide***</a:t>
            </a:r>
          </a:p>
          <a:p>
            <a:pPr marL="457200" indent="-457200">
              <a:buFont typeface="+mj-lt"/>
              <a:buAutoNum type="arabicPeriod"/>
            </a:pPr>
            <a:r>
              <a:rPr lang="en-US" sz="1400" dirty="0" smtClean="0"/>
              <a:t>Load Forecast Distribution Factor Report change</a:t>
            </a:r>
          </a:p>
          <a:p>
            <a:pPr lvl="1">
              <a:buFont typeface="+mj-lt"/>
              <a:buChar char="–"/>
            </a:pPr>
            <a:r>
              <a:rPr lang="en-US" sz="1400" dirty="0"/>
              <a:t>Continued socialization and solution </a:t>
            </a:r>
            <a:r>
              <a:rPr lang="en-US" sz="1400" dirty="0" smtClean="0"/>
              <a:t>proposals</a:t>
            </a:r>
          </a:p>
          <a:p>
            <a:pPr marL="457200" indent="-457200">
              <a:buFont typeface="+mj-lt"/>
              <a:buAutoNum type="arabicPeriod"/>
            </a:pPr>
            <a:r>
              <a:rPr lang="en-US" sz="1400" dirty="0" smtClean="0"/>
              <a:t>MIS Changes Visibility/Change Management</a:t>
            </a:r>
            <a:endParaRPr lang="en-US" sz="1400" dirty="0"/>
          </a:p>
          <a:p>
            <a:pPr lvl="1">
              <a:buFont typeface="+mj-lt"/>
              <a:buChar char="–"/>
            </a:pPr>
            <a:r>
              <a:rPr lang="en-US" sz="1400" dirty="0" smtClean="0"/>
              <a:t>Raised awareness of issues related to down-stream impacts of data product changes</a:t>
            </a:r>
          </a:p>
          <a:p>
            <a:pPr lvl="1">
              <a:buFont typeface="+mj-lt"/>
              <a:buChar char="–"/>
            </a:pPr>
            <a:r>
              <a:rPr lang="en-US" sz="1400" dirty="0"/>
              <a:t>Process </a:t>
            </a:r>
            <a:r>
              <a:rPr lang="en-US" sz="1400" dirty="0" smtClean="0"/>
              <a:t>improvements</a:t>
            </a:r>
          </a:p>
          <a:p>
            <a:pPr marL="457200" indent="-457200">
              <a:buFont typeface="+mj-lt"/>
              <a:buAutoNum type="arabicPeriod"/>
            </a:pPr>
            <a:r>
              <a:rPr lang="en-US" sz="1400" dirty="0" smtClean="0"/>
              <a:t>Missed Postings List</a:t>
            </a:r>
          </a:p>
          <a:p>
            <a:pPr lvl="1">
              <a:buFont typeface="+mj-lt"/>
              <a:buChar char="–"/>
            </a:pPr>
            <a:r>
              <a:rPr lang="en-US" sz="1400" dirty="0" smtClean="0"/>
              <a:t>Implemented new process to publish and maintain historical archive</a:t>
            </a:r>
          </a:p>
          <a:p>
            <a:pPr marL="457200" indent="-457200">
              <a:buFont typeface="+mj-lt"/>
              <a:buAutoNum type="arabicPeriod"/>
            </a:pPr>
            <a:r>
              <a:rPr lang="en-US" sz="1400" dirty="0" smtClean="0"/>
              <a:t>EWS Modification</a:t>
            </a:r>
          </a:p>
          <a:p>
            <a:pPr lvl="1">
              <a:buFont typeface="+mj-lt"/>
              <a:buChar char="–"/>
            </a:pPr>
            <a:r>
              <a:rPr lang="en-US" sz="1400" dirty="0" smtClean="0"/>
              <a:t>Continued socialization and solution proposals</a:t>
            </a:r>
          </a:p>
          <a:p>
            <a:pPr marL="457200" indent="-457200">
              <a:buFont typeface="+mj-lt"/>
              <a:buAutoNum type="arabicPeriod"/>
            </a:pPr>
            <a:r>
              <a:rPr lang="en-US" sz="1400" dirty="0" smtClean="0"/>
              <a:t>API </a:t>
            </a:r>
            <a:r>
              <a:rPr lang="en-US" sz="1400" dirty="0"/>
              <a:t>Quick-Start Guide</a:t>
            </a:r>
          </a:p>
          <a:p>
            <a:pPr lvl="1">
              <a:buFont typeface="+mj-lt"/>
              <a:buChar char="–"/>
            </a:pPr>
            <a:r>
              <a:rPr lang="en-US" sz="1400" dirty="0"/>
              <a:t>Started process of evaluating and publishing guide for </a:t>
            </a:r>
            <a:r>
              <a:rPr lang="en-US" sz="1400" dirty="0" smtClean="0"/>
              <a:t>MPs</a:t>
            </a:r>
          </a:p>
          <a:p>
            <a:pPr marL="457200" indent="-457200">
              <a:buFont typeface="+mj-lt"/>
              <a:buAutoNum type="arabicPeriod"/>
            </a:pPr>
            <a:r>
              <a:rPr lang="en-US" sz="1400" dirty="0" smtClean="0"/>
              <a:t>Disclosure Data User Guide Update</a:t>
            </a:r>
            <a:endParaRPr lang="en-US" sz="1400" dirty="0"/>
          </a:p>
          <a:p>
            <a:pPr lvl="1">
              <a:buFont typeface="+mj-lt"/>
              <a:buChar char="–"/>
            </a:pPr>
            <a:r>
              <a:rPr lang="en-US" sz="1400" dirty="0" smtClean="0"/>
              <a:t>Updated version of User Guide for 60-day and 48-hour Disclosure Data</a:t>
            </a:r>
          </a:p>
          <a:p>
            <a:pPr marL="457200" indent="-457200">
              <a:buFont typeface="+mj-lt"/>
              <a:buAutoNum type="arabicPeriod"/>
            </a:pPr>
            <a:r>
              <a:rPr lang="en-US" sz="1400" dirty="0" smtClean="0"/>
              <a:t>CRR Balancing Accounts Extract User Guide</a:t>
            </a:r>
            <a:endParaRPr lang="en-US" sz="1400" dirty="0"/>
          </a:p>
          <a:p>
            <a:pPr lvl="1">
              <a:buFont typeface="+mj-lt"/>
              <a:buChar char="–"/>
            </a:pPr>
            <a:r>
              <a:rPr lang="en-US" sz="1400" dirty="0" smtClean="0"/>
              <a:t>New User Guide</a:t>
            </a:r>
            <a:endParaRPr lang="en-US" sz="1400" dirty="0"/>
          </a:p>
          <a:p>
            <a:pPr>
              <a:buFont typeface="+mj-lt"/>
              <a:buChar char="–"/>
            </a:pPr>
            <a:endParaRPr lang="en-US" sz="1400" dirty="0"/>
          </a:p>
          <a:p>
            <a:pPr>
              <a:buFont typeface="+mj-lt"/>
              <a:buChar char="–"/>
            </a:pPr>
            <a:endParaRPr lang="en-US" sz="1400" dirty="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878299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Reports Review</a:t>
            </a:r>
            <a:endParaRPr lang="en-US" dirty="0"/>
          </a:p>
        </p:txBody>
      </p:sp>
      <p:sp>
        <p:nvSpPr>
          <p:cNvPr id="3" name="Content Placeholder 2"/>
          <p:cNvSpPr>
            <a:spLocks noGrp="1"/>
          </p:cNvSpPr>
          <p:nvPr>
            <p:ph idx="1"/>
          </p:nvPr>
        </p:nvSpPr>
        <p:spPr/>
        <p:txBody>
          <a:bodyPr/>
          <a:lstStyle/>
          <a:p>
            <a:pPr lvl="0"/>
            <a:r>
              <a:rPr lang="en-US" dirty="0" smtClean="0"/>
              <a:t>This task was assigned to MDWG (MISUG) in 2013</a:t>
            </a:r>
          </a:p>
          <a:p>
            <a:pPr lvl="0"/>
            <a:r>
              <a:rPr lang="en-US" dirty="0" smtClean="0"/>
              <a:t>Goal: Reduce ERCOT labor spent on manual report generation</a:t>
            </a:r>
          </a:p>
          <a:p>
            <a:pPr lvl="1"/>
            <a:r>
              <a:rPr lang="en-US" dirty="0" smtClean="0"/>
              <a:t>Identify reports generated manually</a:t>
            </a:r>
          </a:p>
          <a:p>
            <a:pPr lvl="1"/>
            <a:r>
              <a:rPr lang="en-US" dirty="0" smtClean="0"/>
              <a:t>Group by</a:t>
            </a:r>
          </a:p>
          <a:p>
            <a:pPr lvl="2"/>
            <a:r>
              <a:rPr lang="en-US" dirty="0" smtClean="0"/>
              <a:t>Keep</a:t>
            </a:r>
          </a:p>
          <a:p>
            <a:pPr lvl="2"/>
            <a:r>
              <a:rPr lang="en-US" dirty="0" smtClean="0"/>
              <a:t>Decommission</a:t>
            </a:r>
          </a:p>
          <a:p>
            <a:pPr lvl="2"/>
            <a:r>
              <a:rPr lang="en-US" dirty="0" smtClean="0"/>
              <a:t>Automate</a:t>
            </a:r>
          </a:p>
          <a:p>
            <a:pPr lvl="2"/>
            <a:endParaRPr lang="en-US" dirty="0" smtClean="0"/>
          </a:p>
        </p:txBody>
      </p:sp>
      <p:sp>
        <p:nvSpPr>
          <p:cNvPr id="4" name="Date Placeholder 3"/>
          <p:cNvSpPr>
            <a:spLocks noGrp="1"/>
          </p:cNvSpPr>
          <p:nvPr>
            <p:ph type="dt" sz="half" idx="11"/>
          </p:nvPr>
        </p:nvSpPr>
        <p:spPr/>
        <p:txBody>
          <a:bodyPr/>
          <a:lstStyle/>
          <a:p>
            <a:pPr>
              <a:defRPr/>
            </a:pPr>
            <a:fld id="{8D2890DD-8BB0-466C-ABE3-744940DF90D5}" type="datetime1">
              <a:rPr lang="en-US" smtClean="0"/>
              <a:t>12/14/2016</a:t>
            </a:fld>
            <a:endParaRPr lang="en-US" dirty="0"/>
          </a:p>
        </p:txBody>
      </p:sp>
    </p:spTree>
    <p:extLst>
      <p:ext uri="{BB962C8B-B14F-4D97-AF65-F5344CB8AC3E}">
        <p14:creationId xmlns:p14="http://schemas.microsoft.com/office/powerpoint/2010/main" val="4212000558"/>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Props1.xml><?xml version="1.0" encoding="utf-8"?>
<ds:datastoreItem xmlns:ds="http://schemas.openxmlformats.org/officeDocument/2006/customXml" ds:itemID="{0825E013-A11A-4E41-BBD9-78105CDE0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91161-3323-48F3-8EC8-C98D5648DBD3}">
  <ds:schemaRefs>
    <ds:schemaRef ds:uri="http://schemas.microsoft.com/sharepoint/v3/contenttype/forms"/>
  </ds:schemaRefs>
</ds:datastoreItem>
</file>

<file path=customXml/itemProps3.xml><?xml version="1.0" encoding="utf-8"?>
<ds:datastoreItem xmlns:ds="http://schemas.openxmlformats.org/officeDocument/2006/customXml" ds:itemID="{D6206FDB-A00F-4E50-B10F-7F91EE97870B}">
  <ds:schemaRefs>
    <ds:schemaRef ds:uri="http://schemas.microsoft.com/office/2006/metadata/properties"/>
    <ds:schemaRef ds:uri="http://purl.org/dc/elements/1.1/"/>
    <ds:schemaRef ds:uri="http://www.w3.org/XML/1998/namespace"/>
    <ds:schemaRef ds:uri="http://schemas.microsoft.com/office/2006/documentManagement/types"/>
    <ds:schemaRef ds:uri="c34af464-7aa1-4edd-9be4-83dffc1cb926"/>
    <ds:schemaRef ds:uri="http://schemas.openxmlformats.org/package/2006/metadata/core-properties"/>
    <ds:schemaRef ds:uri="http://schemas.microsoft.com/office/infopath/2007/PartnerControl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23229</TotalTime>
  <Words>1471</Words>
  <Application>Microsoft Office PowerPoint</Application>
  <PresentationFormat>On-screen Show (4:3)</PresentationFormat>
  <Paragraphs>286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Custom Design</vt:lpstr>
      <vt:lpstr>MDWG Update to COPS</vt:lpstr>
      <vt:lpstr>ERCOT Data Strategy &amp; MIS Changes Visibility</vt:lpstr>
      <vt:lpstr>NOGRR166 – Daily Grid Operations Summary Report</vt:lpstr>
      <vt:lpstr>Open Issues</vt:lpstr>
      <vt:lpstr>Missed Postings List</vt:lpstr>
      <vt:lpstr>API Quick Start Guide</vt:lpstr>
      <vt:lpstr>Upcoming Changes</vt:lpstr>
      <vt:lpstr>Accomplishments – 2016</vt:lpstr>
      <vt:lpstr>Market Reports Review</vt:lpstr>
      <vt:lpstr>Progress by Year</vt:lpstr>
      <vt:lpstr>Reports to be Decommissioned</vt:lpstr>
      <vt:lpstr>Reports to be Decommissioned</vt:lpstr>
      <vt:lpstr>Reports to be Automated</vt:lpstr>
      <vt:lpstr>MDWG Meetings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Apodaca, Amy</dc:creator>
  <cp:lastModifiedBy>Thomas, Julie</cp:lastModifiedBy>
  <cp:revision>938</cp:revision>
  <cp:lastPrinted>2015-04-13T14:50:48Z</cp:lastPrinted>
  <dcterms:created xsi:type="dcterms:W3CDTF">2005-04-21T14:28:35Z</dcterms:created>
  <dcterms:modified xsi:type="dcterms:W3CDTF">2016-12-14T15:18:25Z</dcterms:modified>
</cp:coreProperties>
</file>