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1"/>
  </p:notesMasterIdLst>
  <p:handoutMasterIdLst>
    <p:handoutMasterId r:id="rId12"/>
  </p:handoutMasterIdLst>
  <p:sldIdLst>
    <p:sldId id="267" r:id="rId6"/>
    <p:sldId id="316" r:id="rId7"/>
    <p:sldId id="321" r:id="rId8"/>
    <p:sldId id="322" r:id="rId9"/>
    <p:sldId id="312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orient="horz" pos="544">
          <p15:clr>
            <a:srgbClr val="A4A3A4"/>
          </p15:clr>
        </p15:guide>
        <p15:guide id="3" orient="horz" pos="1168">
          <p15:clr>
            <a:srgbClr val="A4A3A4"/>
          </p15:clr>
        </p15:guide>
        <p15:guide id="4" pos="2888">
          <p15:clr>
            <a:srgbClr val="A4A3A4"/>
          </p15:clr>
        </p15:guide>
        <p15:guide id="5" pos="323">
          <p15:clr>
            <a:srgbClr val="A4A3A4"/>
          </p15:clr>
        </p15:guide>
        <p15:guide id="6" pos="3960">
          <p15:clr>
            <a:srgbClr val="A4A3A4"/>
          </p15:clr>
        </p15:guide>
        <p15:guide id="7" pos="53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ane, Mark" initials="M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1E2"/>
    <a:srgbClr val="C4E3E1"/>
    <a:srgbClr val="005386"/>
    <a:srgbClr val="55BAB7"/>
    <a:srgbClr val="00385E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 varScale="1">
        <p:scale>
          <a:sx n="130" d="100"/>
          <a:sy n="130" d="100"/>
        </p:scale>
        <p:origin x="1110" y="96"/>
      </p:cViewPr>
      <p:guideLst>
        <p:guide orient="horz" pos="4032"/>
        <p:guide orient="horz" pos="544"/>
        <p:guide orient="horz" pos="1168"/>
        <p:guide pos="2888"/>
        <p:guide pos="323"/>
        <p:guide pos="3960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3"/>
          <p:cNvGrpSpPr>
            <a:grpSpLocks/>
          </p:cNvGrpSpPr>
          <p:nvPr/>
        </p:nvGrpSpPr>
        <p:grpSpPr bwMode="auto">
          <a:xfrm>
            <a:off x="603250" y="1498600"/>
            <a:ext cx="6470650" cy="1319213"/>
            <a:chOff x="603250" y="546100"/>
            <a:chExt cx="6470650" cy="1319323"/>
          </a:xfrm>
        </p:grpSpPr>
        <p:pic>
          <p:nvPicPr>
            <p:cNvPr id="409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787400" y="1852722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603250" y="1498064"/>
            <a:ext cx="7727950" cy="4120516"/>
            <a:chOff x="603250" y="546100"/>
            <a:chExt cx="7727950" cy="4120516"/>
          </a:xfrm>
        </p:grpSpPr>
        <p:pic>
          <p:nvPicPr>
            <p:cNvPr id="7" name="Picture 6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87400" y="1865849"/>
              <a:ext cx="7543800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Seasonal Adjustment Factor</a:t>
              </a:r>
              <a:endParaRPr lang="en-US" sz="2000" dirty="0" smtClean="0"/>
            </a:p>
            <a:p>
              <a:endParaRPr lang="en-US" sz="2000" dirty="0" smtClean="0"/>
            </a:p>
            <a:p>
              <a:endParaRPr lang="en-US" sz="2000" dirty="0" smtClean="0"/>
            </a:p>
            <a:p>
              <a:pPr>
                <a:tabLst>
                  <a:tab pos="5257800" algn="l"/>
                </a:tabLst>
              </a:pPr>
              <a:r>
                <a:rPr lang="en-US" b="1" dirty="0" smtClean="0"/>
                <a:t>Vanessa Spells</a:t>
              </a:r>
              <a:endParaRPr lang="en-US" b="1" dirty="0"/>
            </a:p>
            <a:p>
              <a:pPr>
                <a:tabLst>
                  <a:tab pos="5257800" algn="l"/>
                </a:tabLst>
              </a:pPr>
              <a:r>
                <a:rPr lang="en-US" b="1" dirty="0" smtClean="0"/>
                <a:t>Manager, Credit</a:t>
              </a:r>
              <a:endParaRPr lang="en-US" b="1" dirty="0"/>
            </a:p>
            <a:p>
              <a:endParaRPr lang="en-US" dirty="0" smtClean="0"/>
            </a:p>
            <a:p>
              <a:r>
                <a:rPr lang="en-US" dirty="0" smtClean="0"/>
                <a:t>CWG / MCWG</a:t>
              </a:r>
            </a:p>
            <a:p>
              <a:r>
                <a:rPr lang="en-US" dirty="0" smtClean="0"/>
                <a:t>December 21, 2016</a:t>
              </a:r>
            </a:p>
            <a:p>
              <a:r>
                <a:rPr lang="en-US" dirty="0"/>
                <a:t>ERCOT </a:t>
              </a:r>
              <a:r>
                <a:rPr lang="en-US" dirty="0" smtClean="0"/>
                <a:t>Public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Seasonal Adjustment Factor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829300"/>
            <a:ext cx="80391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SAF impacts the Minimum Current Exposure (MCE) component of Total Potential Exposure (TPE)</a:t>
            </a:r>
          </a:p>
          <a:p>
            <a:endParaRPr lang="en-US" sz="2000" dirty="0" smtClean="0"/>
          </a:p>
          <a:p>
            <a:r>
              <a:rPr lang="en-US" sz="2000" dirty="0" smtClean="0"/>
              <a:t>Analytical approach to estimating SAF: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For the months of May, June, </a:t>
            </a:r>
            <a:r>
              <a:rPr lang="en-US" sz="2000" dirty="0" smtClean="0"/>
              <a:t>July, August and September compute </a:t>
            </a:r>
            <a:r>
              <a:rPr lang="en-US" sz="2000" dirty="0"/>
              <a:t>the average </a:t>
            </a:r>
            <a:r>
              <a:rPr lang="en-US" sz="2000" dirty="0" smtClean="0"/>
              <a:t>Real Time Hub </a:t>
            </a:r>
            <a:r>
              <a:rPr lang="en-US" sz="2000" dirty="0"/>
              <a:t>price for </a:t>
            </a:r>
            <a:r>
              <a:rPr lang="en-US" sz="2000" dirty="0" smtClean="0"/>
              <a:t>2011-2016, </a:t>
            </a:r>
            <a:r>
              <a:rPr lang="en-US" sz="2000" dirty="0"/>
              <a:t>substituting the current market price cap for previous price </a:t>
            </a:r>
            <a:r>
              <a:rPr lang="en-US" sz="2000" dirty="0" smtClean="0"/>
              <a:t>caps.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For the months of June, </a:t>
            </a:r>
            <a:r>
              <a:rPr lang="en-US" sz="2000" dirty="0" smtClean="0"/>
              <a:t>July, August and September calculate </a:t>
            </a:r>
            <a:r>
              <a:rPr lang="en-US" sz="2000" dirty="0"/>
              <a:t>the ratio of </a:t>
            </a:r>
            <a:r>
              <a:rPr lang="en-US" sz="2000" dirty="0" smtClean="0"/>
              <a:t>average Hub price from current month to </a:t>
            </a:r>
            <a:r>
              <a:rPr lang="en-US" sz="2000" dirty="0"/>
              <a:t>the previous month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66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Seasonal Adjustment Factor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1066800"/>
            <a:ext cx="8039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Historic, Calculated and  </a:t>
            </a:r>
            <a:r>
              <a:rPr lang="en-US" sz="2000" dirty="0"/>
              <a:t>P</a:t>
            </a:r>
            <a:r>
              <a:rPr lang="en-US" sz="2000" dirty="0" smtClean="0"/>
              <a:t>roposed </a:t>
            </a:r>
            <a:r>
              <a:rPr lang="en-US" sz="2000" dirty="0" smtClean="0"/>
              <a:t>2017 Seasonal Adjustment Factors:</a:t>
            </a:r>
          </a:p>
          <a:p>
            <a:endParaRPr lang="en-US" sz="2000" dirty="0"/>
          </a:p>
          <a:p>
            <a:r>
              <a:rPr lang="en-US" sz="2000" b="1" dirty="0" smtClean="0"/>
              <a:t> </a:t>
            </a:r>
            <a:endParaRPr lang="en-US" sz="2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868733"/>
              </p:ext>
            </p:extLst>
          </p:nvPr>
        </p:nvGraphicFramePr>
        <p:xfrm>
          <a:off x="1565173" y="1954075"/>
          <a:ext cx="5143500" cy="1600200"/>
        </p:xfrm>
        <a:graphic>
          <a:graphicData uri="http://schemas.openxmlformats.org/drawingml/2006/table">
            <a:tbl>
              <a:tblPr/>
              <a:tblGrid>
                <a:gridCol w="977297"/>
                <a:gridCol w="609224"/>
                <a:gridCol w="672685"/>
                <a:gridCol w="698069"/>
                <a:gridCol w="1091526"/>
                <a:gridCol w="1094699"/>
              </a:tblGrid>
              <a:tr h="685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Effective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Calculated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 Proposed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1-Jun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1-Jul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1-Aug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1-Sep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61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547" y="120149"/>
            <a:ext cx="8458200" cy="461665"/>
          </a:xfrm>
        </p:spPr>
        <p:txBody>
          <a:bodyPr/>
          <a:lstStyle/>
          <a:p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Seasonal </a:t>
            </a:r>
            <a:r>
              <a:rPr lang="en-US" sz="2000" b="0" dirty="0"/>
              <a:t>Adjustment Factor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1" y="921393"/>
            <a:ext cx="4551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SAF Analysis – Average Exposure (TPEA)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1" y="1384379"/>
            <a:ext cx="77944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*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This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analysis assumes that 2017 Counter-Party structure, activity, and market prices are the same as 2016</a:t>
            </a:r>
            <a:r>
              <a:rPr lang="en-US" sz="1400" dirty="0">
                <a:solidFill>
                  <a:srgbClr val="000000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US" sz="1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248039"/>
              </p:ext>
            </p:extLst>
          </p:nvPr>
        </p:nvGraphicFramePr>
        <p:xfrm>
          <a:off x="457200" y="2447953"/>
          <a:ext cx="8229600" cy="1570982"/>
        </p:xfrm>
        <a:graphic>
          <a:graphicData uri="http://schemas.openxmlformats.org/drawingml/2006/table">
            <a:tbl>
              <a:tblPr/>
              <a:tblGrid>
                <a:gridCol w="774290"/>
                <a:gridCol w="988142"/>
                <a:gridCol w="1008787"/>
                <a:gridCol w="1018830"/>
                <a:gridCol w="1165409"/>
                <a:gridCol w="1236482"/>
                <a:gridCol w="1029018"/>
                <a:gridCol w="1008642"/>
              </a:tblGrid>
              <a:tr h="25972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9" marR="7639" marT="763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2017*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9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Effective SAF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Average TPEA  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Avg # of CPs with MCE-driven TPEA 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Calculated SAF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Average TPEA  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Avg # of CPs with MCE-driven TPEA 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Difference in TPEA</a:t>
                      </a:r>
                    </a:p>
                  </a:txBody>
                  <a:tcPr marL="7639" marR="7639" marT="7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83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June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115%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154,632,606 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 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111%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154,032,180 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-0.39%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July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125%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203,173,449 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82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197,824,806 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-2.70%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August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175%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256,195,394 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193%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266,429,782 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 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3.84%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September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207,167,382 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196,929,785 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 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-5.20%</a:t>
                      </a:r>
                    </a:p>
                  </a:txBody>
                  <a:tcPr marL="7639" marR="7639" marT="7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215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508000" y="2600696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ym typeface="Wingdings" pitchFamily="2" charset="2"/>
              </a:rPr>
              <a:t>Questions</a:t>
            </a:r>
            <a:endParaRPr lang="en-US" sz="2800" b="1" dirty="0">
              <a:sym typeface="Wingdings" pitchFamily="2" charset="2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mtClean="0"/>
              <a:t>Seasonal </a:t>
            </a:r>
            <a:r>
              <a:rPr lang="en-US" dirty="0" smtClean="0"/>
              <a:t>Adjustment Factor</a:t>
            </a:r>
          </a:p>
        </p:txBody>
      </p:sp>
    </p:spTree>
    <p:extLst>
      <p:ext uri="{BB962C8B-B14F-4D97-AF65-F5344CB8AC3E}">
        <p14:creationId xmlns:p14="http://schemas.microsoft.com/office/powerpoint/2010/main" val="8337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5894F7-4D7A-4D8F-A591-B84DC218AF70}">
  <ds:schemaRefs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  <ds:schemaRef ds:uri="http://purl.org/dc/elements/1.1/"/>
    <ds:schemaRef ds:uri="c34af464-7aa1-4edd-9be4-83dffc1cb926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24789</TotalTime>
  <Words>299</Words>
  <Application>Microsoft Office PowerPoint</Application>
  <PresentationFormat>On-screen Show (4:3)</PresentationFormat>
  <Paragraphs>105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Segoe UI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 Seasonal Adjustment Factor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Papudesi, Spoorthy</cp:lastModifiedBy>
  <cp:revision>334</cp:revision>
  <cp:lastPrinted>2016-12-14T16:52:30Z</cp:lastPrinted>
  <dcterms:created xsi:type="dcterms:W3CDTF">2010-04-12T23:12:02Z</dcterms:created>
  <dcterms:modified xsi:type="dcterms:W3CDTF">2016-12-14T20:39:05Z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