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257" r:id="rId8"/>
    <p:sldId id="261" r:id="rId9"/>
    <p:sldId id="263" r:id="rId10"/>
    <p:sldId id="274" r:id="rId11"/>
    <p:sldId id="275" r:id="rId12"/>
    <p:sldId id="262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0" d="100"/>
          <a:sy n="90" d="100"/>
        </p:scale>
        <p:origin x="108" y="13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9359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7714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75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257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Reporting of Energy </a:t>
            </a:r>
            <a:r>
              <a:rPr lang="en-US" sz="2400" b="1" dirty="0" smtClean="0"/>
              <a:t>Efficiency in the CDR</a:t>
            </a:r>
            <a:endParaRPr lang="en-US" sz="2400" b="1" dirty="0"/>
          </a:p>
          <a:p>
            <a:endParaRPr lang="en-US" dirty="0" smtClean="0"/>
          </a:p>
          <a:p>
            <a:r>
              <a:rPr lang="en-US" dirty="0" smtClean="0"/>
              <a:t>Pete Warnken / Calvin Opheim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December 16,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Reporting </a:t>
            </a:r>
            <a:r>
              <a:rPr lang="en-US" b="1" dirty="0" smtClean="0">
                <a:solidFill>
                  <a:schemeClr val="accent1"/>
                </a:solidFill>
              </a:rPr>
              <a:t>Requirement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091604"/>
            <a:ext cx="8534400" cy="5029200"/>
          </a:xfrm>
        </p:spPr>
        <p:txBody>
          <a:bodyPr/>
          <a:lstStyle/>
          <a:p>
            <a:r>
              <a:rPr lang="en-US" dirty="0" smtClean="0"/>
              <a:t>CDR reporting requirement: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Historical energy </a:t>
            </a:r>
            <a:r>
              <a:rPr lang="en-US" dirty="0"/>
              <a:t>efficiency </a:t>
            </a:r>
            <a:r>
              <a:rPr lang="en-US" dirty="0" smtClean="0"/>
              <a:t>trend is </a:t>
            </a:r>
            <a:r>
              <a:rPr lang="en-US" dirty="0"/>
              <a:t>embedded in the Long Term Load </a:t>
            </a:r>
            <a:r>
              <a:rPr lang="en-US" dirty="0" smtClean="0"/>
              <a:t>Forecast; future deviations of that historical trend are not</a:t>
            </a:r>
            <a:endParaRPr lang="en-US" dirty="0" smtClean="0"/>
          </a:p>
          <a:p>
            <a:endParaRPr lang="en-US" dirty="0" smtClean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256" y="1905113"/>
            <a:ext cx="7617488" cy="61515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7087" y="2620600"/>
            <a:ext cx="7426443" cy="9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Reporting </a:t>
            </a:r>
            <a:r>
              <a:rPr lang="en-US" dirty="0" smtClean="0"/>
              <a:t>Requirement (continued)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14078"/>
            <a:ext cx="8534400" cy="4600922"/>
          </a:xfrm>
        </p:spPr>
        <p:txBody>
          <a:bodyPr/>
          <a:lstStyle/>
          <a:p>
            <a:r>
              <a:rPr lang="en-US" dirty="0" smtClean="0"/>
              <a:t>EE is now reported separately, starting with the latest CDR report (released December 15)</a:t>
            </a:r>
          </a:p>
          <a:p>
            <a:pPr lvl="1"/>
            <a:r>
              <a:rPr lang="en-US" dirty="0" smtClean="0"/>
              <a:t>EE still embedded in the forecast</a:t>
            </a:r>
          </a:p>
          <a:p>
            <a:pPr lvl="1"/>
            <a:r>
              <a:rPr lang="en-US" dirty="0" smtClean="0"/>
              <a:t>Treated as a net-to-gross amount, starting with the original load </a:t>
            </a:r>
            <a:r>
              <a:rPr lang="en-US" dirty="0" smtClean="0"/>
              <a:t>forecast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EE Forecasting Method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8569"/>
            <a:ext cx="8534400" cy="4319832"/>
          </a:xfrm>
        </p:spPr>
        <p:txBody>
          <a:bodyPr/>
          <a:lstStyle/>
          <a:p>
            <a:r>
              <a:rPr lang="en-US" dirty="0" smtClean="0"/>
              <a:t>EE forecast </a:t>
            </a:r>
            <a:r>
              <a:rPr lang="en-US" dirty="0"/>
              <a:t>uses </a:t>
            </a:r>
            <a:r>
              <a:rPr lang="en-US" dirty="0" smtClean="0"/>
              <a:t>PUCT's </a:t>
            </a:r>
            <a:r>
              <a:rPr lang="en-US" dirty="0"/>
              <a:t>most recent annual verified energy efficiency program savings estimate as the starting </a:t>
            </a:r>
            <a:r>
              <a:rPr lang="en-US" dirty="0" smtClean="0"/>
              <a:t>point.</a:t>
            </a:r>
          </a:p>
          <a:p>
            <a:r>
              <a:rPr lang="en-US" dirty="0" smtClean="0"/>
              <a:t>Annual </a:t>
            </a:r>
            <a:r>
              <a:rPr lang="en-US" dirty="0"/>
              <a:t>incremental growth in </a:t>
            </a:r>
            <a:r>
              <a:rPr lang="en-US" dirty="0" smtClean="0"/>
              <a:t>EE savings calculated </a:t>
            </a:r>
            <a:r>
              <a:rPr lang="en-US" dirty="0"/>
              <a:t>by multiplying ERCOT's peak load forecast by an energy efficiency penetration factor. 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EE Forecasting </a:t>
            </a:r>
            <a:r>
              <a:rPr lang="en-US" dirty="0" smtClean="0"/>
              <a:t>Method (continued)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8568"/>
            <a:ext cx="8534400" cy="5103632"/>
          </a:xfrm>
        </p:spPr>
        <p:txBody>
          <a:bodyPr/>
          <a:lstStyle/>
          <a:p>
            <a:r>
              <a:rPr lang="en-US" dirty="0" smtClean="0"/>
              <a:t>EE penetration factor is 0.0018</a:t>
            </a:r>
          </a:p>
          <a:p>
            <a:pPr lvl="1"/>
            <a:r>
              <a:rPr lang="en-US" dirty="0" smtClean="0"/>
              <a:t>Unadjusted </a:t>
            </a:r>
            <a:r>
              <a:rPr lang="en-US" dirty="0"/>
              <a:t>penetration rate </a:t>
            </a:r>
            <a:r>
              <a:rPr lang="en-US" dirty="0" smtClean="0"/>
              <a:t>is </a:t>
            </a:r>
            <a:r>
              <a:rPr lang="en-US" dirty="0"/>
              <a:t>0.4% of total load for all residential and commercial </a:t>
            </a:r>
            <a:r>
              <a:rPr lang="en-US" dirty="0" smtClean="0"/>
              <a:t>consumers, per Utilities Code Section 39.905(3)(B)(i).</a:t>
            </a:r>
            <a:endParaRPr lang="en-US" dirty="0" smtClean="0"/>
          </a:p>
          <a:p>
            <a:pPr lvl="1"/>
            <a:r>
              <a:rPr lang="en-US" dirty="0"/>
              <a:t>90% adjustment applied to represent the proportion of the total load forecast that is commercial and residential customers.</a:t>
            </a:r>
          </a:p>
          <a:p>
            <a:pPr lvl="1"/>
            <a:r>
              <a:rPr lang="en-US" dirty="0" smtClean="0"/>
              <a:t>50</a:t>
            </a:r>
            <a:r>
              <a:rPr lang="en-US" dirty="0"/>
              <a:t>% adjustment </a:t>
            </a:r>
            <a:r>
              <a:rPr lang="en-US" dirty="0" smtClean="0"/>
              <a:t>applied </a:t>
            </a:r>
            <a:r>
              <a:rPr lang="en-US" dirty="0"/>
              <a:t>to account for actual program effectiveness and program savings that may already be accounted for in the load forecast </a:t>
            </a:r>
            <a:r>
              <a:rPr lang="en-US" dirty="0" smtClean="0"/>
              <a:t>model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63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EE Forecasting Method (continued)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8569"/>
            <a:ext cx="8534400" cy="2055631"/>
          </a:xfrm>
        </p:spPr>
        <p:txBody>
          <a:bodyPr/>
          <a:lstStyle/>
          <a:p>
            <a:r>
              <a:rPr lang="en-US" dirty="0"/>
              <a:t>EE impacts from meeting </a:t>
            </a:r>
            <a:r>
              <a:rPr lang="en-US" dirty="0" smtClean="0"/>
              <a:t>Legislature's </a:t>
            </a:r>
            <a:r>
              <a:rPr lang="en-US" dirty="0"/>
              <a:t>goals assumed to accumulate for seven years from the time that the annual goals must first be met (December 31, 2013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2748" y="3120662"/>
            <a:ext cx="5238750" cy="3324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20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39829"/>
          </a:xfrm>
        </p:spPr>
        <p:txBody>
          <a:bodyPr/>
          <a:lstStyle/>
          <a:p>
            <a:r>
              <a:rPr lang="en-US" dirty="0" smtClean="0"/>
              <a:t>Reporting Results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83511"/>
            <a:ext cx="8534400" cy="1607289"/>
          </a:xfrm>
        </p:spPr>
        <p:txBody>
          <a:bodyPr/>
          <a:lstStyle/>
          <a:p>
            <a:r>
              <a:rPr lang="en-US" dirty="0" smtClean="0"/>
              <a:t>Excerpt of the December </a:t>
            </a:r>
            <a:r>
              <a:rPr lang="en-US" dirty="0" smtClean="0"/>
              <a:t>CDR draft report, </a:t>
            </a:r>
            <a:r>
              <a:rPr lang="en-US" dirty="0" smtClean="0"/>
              <a:t>showing load forecast and </a:t>
            </a:r>
            <a:r>
              <a:rPr lang="en-US" dirty="0"/>
              <a:t>adjustments* </a:t>
            </a:r>
            <a:r>
              <a:rPr lang="en-US" dirty="0" smtClean="0"/>
              <a:t>(Summer Summary tab)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37632" y="4557823"/>
            <a:ext cx="77205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* Although the load forecast and adjustment results are “final”, the overall CDR report was in draft form at the time of slide preparation.</a:t>
            </a:r>
            <a:endParaRPr lang="en-US" sz="16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7633" y="2770394"/>
            <a:ext cx="8146755" cy="1622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52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schemas.microsoft.com/office/infopath/2007/PartnerControl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509</TotalTime>
  <Words>301</Words>
  <Application>Microsoft Office PowerPoint</Application>
  <PresentationFormat>On-screen Show (4:3)</PresentationFormat>
  <Paragraphs>41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Custom Design</vt:lpstr>
      <vt:lpstr>PowerPoint Presentation</vt:lpstr>
      <vt:lpstr>Reporting Requirement</vt:lpstr>
      <vt:lpstr>Reporting Requirement (continued)</vt:lpstr>
      <vt:lpstr>EE Forecasting Method</vt:lpstr>
      <vt:lpstr>EE Forecasting Method (continued)</vt:lpstr>
      <vt:lpstr>EE Forecasting Method (continued)</vt:lpstr>
      <vt:lpstr>Reporting Results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38</cp:revision>
  <cp:lastPrinted>2016-01-21T20:53:15Z</cp:lastPrinted>
  <dcterms:created xsi:type="dcterms:W3CDTF">2016-01-21T15:20:31Z</dcterms:created>
  <dcterms:modified xsi:type="dcterms:W3CDTF">2016-12-09T15:52:54Z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