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8" r:id="rId8"/>
    <p:sldId id="257" r:id="rId9"/>
    <p:sldId id="280" r:id="rId10"/>
    <p:sldId id="307" r:id="rId11"/>
    <p:sldId id="305" r:id="rId12"/>
    <p:sldId id="29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113" d="100"/>
          <a:sy n="113" d="100"/>
        </p:scale>
        <p:origin x="13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69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19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December 1,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1219200"/>
            <a:ext cx="7543800" cy="38862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r>
              <a:rPr lang="en-US" sz="1800" dirty="0" smtClean="0"/>
              <a:t>			p. 3-7</a:t>
            </a:r>
          </a:p>
          <a:p>
            <a:pPr lvl="1"/>
            <a:r>
              <a:rPr lang="en-US" sz="1800" dirty="0" smtClean="0"/>
              <a:t>Recent/Upcoming Project Highlights</a:t>
            </a:r>
          </a:p>
          <a:p>
            <a:pPr lvl="1"/>
            <a:r>
              <a:rPr lang="en-US" sz="1800" dirty="0" smtClean="0"/>
              <a:t>2016 Release Targets</a:t>
            </a:r>
          </a:p>
          <a:p>
            <a:pPr lvl="1"/>
            <a:r>
              <a:rPr lang="en-US" sz="1800" dirty="0" smtClean="0"/>
              <a:t>2017 </a:t>
            </a:r>
            <a:r>
              <a:rPr lang="en-US" sz="1800" dirty="0"/>
              <a:t>Release Targets</a:t>
            </a:r>
            <a:endParaRPr lang="en-US" sz="1800" dirty="0" smtClean="0"/>
          </a:p>
          <a:p>
            <a:pPr lvl="1"/>
            <a:r>
              <a:rPr lang="en-US" sz="1800" dirty="0" smtClean="0"/>
              <a:t>Aging Projects Review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  <a:p>
            <a:pPr lvl="1"/>
            <a:endParaRPr lang="en-US" sz="1800" dirty="0" smtClean="0"/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accent1"/>
                </a:solidFill>
              </a:rPr>
              <a:t>Project Update Agenda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0866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Recent / Upcoming Project Highlights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066800"/>
            <a:ext cx="8648700" cy="5158220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2000" dirty="0" smtClean="0"/>
              <a:t>2016 December </a:t>
            </a:r>
            <a:r>
              <a:rPr lang="en-US" sz="2000" dirty="0"/>
              <a:t>Release – Week of </a:t>
            </a:r>
            <a:r>
              <a:rPr lang="en-US" sz="2000" dirty="0" smtClean="0"/>
              <a:t>12/6/2016</a:t>
            </a:r>
            <a:r>
              <a:rPr lang="en-US" sz="2000" i="1" dirty="0">
                <a:solidFill>
                  <a:srgbClr val="00B050"/>
                </a:solidFill>
              </a:rPr>
              <a:t>	 In Flight</a:t>
            </a:r>
          </a:p>
          <a:p>
            <a:pPr lvl="1">
              <a:tabLst>
                <a:tab pos="7199313" algn="l"/>
              </a:tabLst>
            </a:pPr>
            <a:r>
              <a:rPr lang="en-US" sz="1400" dirty="0"/>
              <a:t>NPRR713 – Reactive Power Testing Requirements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NPRR754 </a:t>
            </a:r>
            <a:r>
              <a:rPr lang="en-US" sz="1400" dirty="0"/>
              <a:t>– Revise Load Distribution Factors Report Posting Frequency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NOGRR147 </a:t>
            </a:r>
            <a:r>
              <a:rPr lang="en-US" sz="1400" dirty="0"/>
              <a:t>– Reactive Power Testing Requirements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SCR787 </a:t>
            </a:r>
            <a:r>
              <a:rPr lang="en-US" sz="1400" dirty="0"/>
              <a:t>– Maintain NDCRC Data For Generator Transfer Between Resource Entities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SCR788 </a:t>
            </a:r>
            <a:r>
              <a:rPr lang="en-US" sz="1400" dirty="0"/>
              <a:t>– Addition of Integral ACE Feedback to GTBD Calculation</a:t>
            </a:r>
          </a:p>
          <a:p>
            <a:pPr>
              <a:tabLst>
                <a:tab pos="7199313" algn="l"/>
              </a:tabLst>
            </a:pPr>
            <a:endParaRPr lang="en-US" sz="1400" dirty="0" smtClean="0"/>
          </a:p>
          <a:p>
            <a:pPr>
              <a:tabLst>
                <a:tab pos="7199313" algn="l"/>
              </a:tabLst>
            </a:pPr>
            <a:r>
              <a:rPr lang="en-US" sz="2000" dirty="0"/>
              <a:t>2016 December </a:t>
            </a:r>
            <a:r>
              <a:rPr lang="en-US" sz="2000" dirty="0" smtClean="0"/>
              <a:t>Retail Release </a:t>
            </a:r>
            <a:r>
              <a:rPr lang="en-US" sz="2000" dirty="0"/>
              <a:t>– </a:t>
            </a:r>
            <a:r>
              <a:rPr lang="en-US" sz="2000" dirty="0" smtClean="0"/>
              <a:t>Weekend </a:t>
            </a:r>
            <a:r>
              <a:rPr lang="en-US" sz="2000" dirty="0"/>
              <a:t>of </a:t>
            </a:r>
            <a:r>
              <a:rPr lang="en-US" sz="2000" dirty="0" smtClean="0"/>
              <a:t>12/10/2016</a:t>
            </a:r>
            <a:r>
              <a:rPr lang="en-US" sz="2000" i="1" dirty="0">
                <a:solidFill>
                  <a:srgbClr val="00B050"/>
                </a:solidFill>
              </a:rPr>
              <a:t>	 In Flight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RMGRR127 – </a:t>
            </a:r>
            <a:r>
              <a:rPr lang="en-US" sz="1400" dirty="0"/>
              <a:t>Efficiencies for Acquisition Transfer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RMGRR140 </a:t>
            </a:r>
            <a:r>
              <a:rPr lang="en-US" sz="1400" dirty="0"/>
              <a:t>– Efficiencies for Acquisition Transfer Process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SCR786 </a:t>
            </a:r>
            <a:r>
              <a:rPr lang="en-US" sz="1400" dirty="0"/>
              <a:t>– Retail Market Test Environment</a:t>
            </a:r>
          </a:p>
          <a:p>
            <a:pPr>
              <a:tabLst>
                <a:tab pos="6862763" algn="l"/>
              </a:tabLst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590800" y="6225020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2016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762000" y="4809223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761999" y="526642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1" name="TextBox 21"/>
          <p:cNvSpPr txBox="1">
            <a:spLocks noChangeArrowheads="1"/>
          </p:cNvSpPr>
          <p:nvPr/>
        </p:nvSpPr>
        <p:spPr bwMode="auto">
          <a:xfrm>
            <a:off x="5408276" y="5528342"/>
            <a:ext cx="1963074" cy="21544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NPRR686(b)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– 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Solar portion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5395856" y="4760958"/>
            <a:ext cx="2895600" cy="6617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Text: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Text: Previous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 indicates multiple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phases</a:t>
            </a: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7683483"/>
              </p:ext>
            </p:extLst>
          </p:nvPr>
        </p:nvGraphicFramePr>
        <p:xfrm>
          <a:off x="160280" y="838201"/>
          <a:ext cx="8839200" cy="35813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2/2 – 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4/12 – 4/14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6/21 – 6/23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8/30 – 9/1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9/26 – 9/30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12/6 – 12/8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NPRR686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COPMGRR040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NPRR515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VMCRR008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NPRR712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RMGRR137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NPRR219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NOGRR050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NOGRR143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NPRR712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NOGRR143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SCR788</a:t>
                      </a:r>
                      <a:endParaRPr kumimoji="0" lang="en-US" sz="11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34" name="TextBox 21"/>
          <p:cNvSpPr txBox="1">
            <a:spLocks noChangeArrowheads="1"/>
          </p:cNvSpPr>
          <p:nvPr/>
        </p:nvSpPr>
        <p:spPr bwMode="auto">
          <a:xfrm>
            <a:off x="2590800" y="5999544"/>
            <a:ext cx="4572000" cy="21544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Codes: NS = Not Started, I = Initiation, P = Planning, E = Execution, H = On Hold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610600" y="1392422"/>
            <a:ext cx="3705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-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13"/>
          <p:cNvSpPr txBox="1">
            <a:spLocks noChangeArrowheads="1"/>
          </p:cNvSpPr>
          <p:nvPr/>
        </p:nvSpPr>
        <p:spPr bwMode="auto">
          <a:xfrm>
            <a:off x="189376" y="3779174"/>
            <a:ext cx="4409000" cy="246221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EMS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3389012" y="3898596"/>
            <a:ext cx="1182988" cy="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163000" y="3899179"/>
            <a:ext cx="1143000" cy="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3123958" y="2838323"/>
            <a:ext cx="151569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6/16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552105" y="2861101"/>
            <a:ext cx="1439495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 smtClean="0">
                <a:solidFill>
                  <a:srgbClr val="000000"/>
                </a:solidFill>
              </a:rPr>
              <a:t>12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/10 – </a:t>
            </a:r>
            <a:r>
              <a:rPr lang="en-US" sz="1200" kern="0" dirty="0">
                <a:solidFill>
                  <a:srgbClr val="000000"/>
                </a:solidFill>
              </a:rPr>
              <a:t>12/11 </a:t>
            </a:r>
            <a:r>
              <a:rPr lang="en-US" sz="1000" kern="0" dirty="0">
                <a:solidFill>
                  <a:srgbClr val="000000"/>
                </a:solidFill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639653" y="2843140"/>
            <a:ext cx="150876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>
                <a:solidFill>
                  <a:srgbClr val="000000"/>
                </a:solidFill>
              </a:rPr>
              <a:t>7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/23 – 7/24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4" name="TextBox 12"/>
          <p:cNvSpPr txBox="1">
            <a:spLocks noChangeArrowheads="1"/>
          </p:cNvSpPr>
          <p:nvPr/>
        </p:nvSpPr>
        <p:spPr bwMode="auto">
          <a:xfrm>
            <a:off x="6153373" y="2529248"/>
            <a:ext cx="138988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/>
              <a:t>11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/1 – 11/3</a:t>
            </a: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602941" y="2843139"/>
            <a:ext cx="151569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5/1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65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2017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3009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758190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56567" y="5293197"/>
            <a:ext cx="2895600" cy="6617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Text: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Text: Previous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 indicates multiple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phases</a:t>
            </a: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4677989"/>
              </p:ext>
            </p:extLst>
          </p:nvPr>
        </p:nvGraphicFramePr>
        <p:xfrm>
          <a:off x="160280" y="838201"/>
          <a:ext cx="8839200" cy="35813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March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3/7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–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3/9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5/9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–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5/11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July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7/11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–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7/13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9/12 – 9/14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10/31 – 11/2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12/5 – 12/7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NPRR272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NPRR785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RRGRR009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NPRR775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NPRR778 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34" name="TextBox 21"/>
          <p:cNvSpPr txBox="1">
            <a:spLocks noChangeArrowheads="1"/>
          </p:cNvSpPr>
          <p:nvPr/>
        </p:nvSpPr>
        <p:spPr bwMode="auto">
          <a:xfrm>
            <a:off x="2133600" y="6252709"/>
            <a:ext cx="4572000" cy="21544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Codes: NS = Not Started, I = Initiation, P = Planning, E = Execution, H = On Hold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39" name="TextBox 13"/>
          <p:cNvSpPr txBox="1">
            <a:spLocks noChangeArrowheads="1"/>
          </p:cNvSpPr>
          <p:nvPr/>
        </p:nvSpPr>
        <p:spPr bwMode="auto">
          <a:xfrm>
            <a:off x="160280" y="4495800"/>
            <a:ext cx="8839200" cy="261610"/>
          </a:xfrm>
          <a:prstGeom prst="rect">
            <a:avLst/>
          </a:prstGeom>
          <a:solidFill>
            <a:srgbClr val="BBE0E3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2017 TBD Items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(and point at which they became “TBD”)</a:t>
            </a:r>
            <a:endParaRPr kumimoji="0" lang="en-US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137943"/>
              </p:ext>
            </p:extLst>
          </p:nvPr>
        </p:nvGraphicFramePr>
        <p:xfrm>
          <a:off x="168443" y="4761471"/>
          <a:ext cx="8823157" cy="464820"/>
        </p:xfrm>
        <a:graphic>
          <a:graphicData uri="http://schemas.openxmlformats.org/drawingml/2006/table">
            <a:tbl>
              <a:tblPr firstRow="1" bandRow="1"/>
              <a:tblGrid>
                <a:gridCol w="3452871"/>
                <a:gridCol w="1839389"/>
                <a:gridCol w="3530897"/>
              </a:tblGrid>
              <a:tr h="23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NOGRR084, 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8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SCR781  H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8" name="TextBox 21"/>
          <p:cNvSpPr txBox="1">
            <a:spLocks noChangeArrowheads="1"/>
          </p:cNvSpPr>
          <p:nvPr/>
        </p:nvSpPr>
        <p:spPr bwMode="auto">
          <a:xfrm>
            <a:off x="6494464" y="5346760"/>
            <a:ext cx="2497136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In-Flight Items Planned for Future</a:t>
            </a:r>
            <a:r>
              <a:rPr kumimoji="0" lang="en-US" sz="800" b="0" i="0" u="sng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Delivery</a:t>
            </a:r>
          </a:p>
          <a:p>
            <a:pPr marL="117475" marR="0" lvl="0" indent="-117475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CMM bundle (Planning): NPRR519, NPRR620, NPRR683, NPRR702, NPRR741, NPRR743, NPRR755, NPRR760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552105" y="3082774"/>
            <a:ext cx="1439495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 smtClean="0"/>
              <a:t>12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/9 – </a:t>
            </a:r>
            <a:r>
              <a:rPr lang="en-US" sz="1200" kern="0" dirty="0" smtClean="0"/>
              <a:t>12/10 </a:t>
            </a:r>
            <a:r>
              <a:rPr lang="en-US" sz="1000" kern="0" dirty="0">
                <a:solidFill>
                  <a:srgbClr val="000000"/>
                </a:solidFill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639653" y="3074049"/>
            <a:ext cx="150876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/>
              <a:t>10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/2 – 10/3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(Off-Cycle)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154588" y="3538330"/>
            <a:ext cx="1445612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rgbClr val="FF0000"/>
                </a:solidFill>
              </a:rPr>
              <a:t>3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/18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–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3/19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1608438" y="3065520"/>
            <a:ext cx="150876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>
                <a:solidFill>
                  <a:srgbClr val="FF0000"/>
                </a:solidFill>
              </a:rPr>
              <a:t>5</a:t>
            </a:r>
            <a:r>
              <a:rPr lang="en-US" sz="1200" kern="0" dirty="0" smtClean="0">
                <a:solidFill>
                  <a:srgbClr val="FF0000"/>
                </a:solidFill>
              </a:rPr>
              <a:t>/20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–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5/21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3122655" y="3067668"/>
            <a:ext cx="150876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>
                <a:solidFill>
                  <a:srgbClr val="FF0000"/>
                </a:solidFill>
              </a:rPr>
              <a:t>7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/15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–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7/16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147256" y="3076812"/>
            <a:ext cx="139697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 smtClean="0"/>
              <a:t>11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/11 – </a:t>
            </a:r>
            <a:r>
              <a:rPr lang="en-US" sz="1200" kern="0" dirty="0" smtClean="0"/>
              <a:t>11/12 </a:t>
            </a:r>
            <a:r>
              <a:rPr lang="en-US" sz="1000" kern="0" dirty="0">
                <a:solidFill>
                  <a:srgbClr val="000000"/>
                </a:solidFill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84576" y="1400352"/>
            <a:ext cx="370549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759071" y="1406086"/>
            <a:ext cx="370549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96407" y="1403222"/>
            <a:ext cx="370549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H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05167" y="1394984"/>
            <a:ext cx="37054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14509" y="1391700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38685" y="1400352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4647890" y="2151914"/>
            <a:ext cx="1501431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/>
              <a:t>9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/16 – 9/17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64644" y="3183463"/>
            <a:ext cx="1439495" cy="23083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/>
              <a:t>2/13 – NMMS Upgrade</a:t>
            </a:r>
            <a:endParaRPr kumimoji="0" lang="en-US" sz="900" i="0" u="non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1655125" y="1981200"/>
            <a:ext cx="326075" cy="170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43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518318"/>
          </a:xfrm>
        </p:spPr>
        <p:txBody>
          <a:bodyPr/>
          <a:lstStyle/>
          <a:p>
            <a:r>
              <a:rPr lang="en-US" dirty="0" smtClean="0"/>
              <a:t>Aging Projects 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16"/>
          <p:cNvSpPr>
            <a:spLocks noGrp="1"/>
          </p:cNvSpPr>
          <p:nvPr>
            <p:ph idx="1"/>
          </p:nvPr>
        </p:nvSpPr>
        <p:spPr>
          <a:xfrm>
            <a:off x="84664" y="990600"/>
            <a:ext cx="8991600" cy="5181600"/>
          </a:xfrm>
        </p:spPr>
        <p:txBody>
          <a:bodyPr/>
          <a:lstStyle/>
          <a:p>
            <a:pPr eaLnBrk="1" hangingPunct="1">
              <a:tabLst>
                <a:tab pos="6862763" algn="l"/>
              </a:tabLst>
            </a:pPr>
            <a:r>
              <a:rPr lang="en-US" sz="2400" dirty="0" smtClean="0"/>
              <a:t>Definition of “Aging Item”</a:t>
            </a:r>
          </a:p>
          <a:p>
            <a:pPr lvl="1"/>
            <a:r>
              <a:rPr lang="en-US" sz="2000" b="0" dirty="0" smtClean="0"/>
              <a:t>PPL Source Doc = Revision Request</a:t>
            </a:r>
          </a:p>
          <a:p>
            <a:pPr lvl="1"/>
            <a:r>
              <a:rPr lang="en-US" sz="2000" b="0" dirty="0" smtClean="0"/>
              <a:t>PPL Project Status = “Not Started”</a:t>
            </a:r>
            <a:endParaRPr lang="en-US" sz="2000" b="0" dirty="0"/>
          </a:p>
          <a:p>
            <a:pPr lvl="1"/>
            <a:r>
              <a:rPr lang="en-US" sz="2000" dirty="0" smtClean="0"/>
              <a:t>PPL Priority &lt; Current Year</a:t>
            </a:r>
            <a:endParaRPr lang="en-US" sz="1800" b="0" dirty="0" smtClean="0"/>
          </a:p>
          <a:p>
            <a:pPr lvl="1"/>
            <a:endParaRPr lang="en-US" sz="2000" b="0" dirty="0"/>
          </a:p>
          <a:p>
            <a:pPr lvl="1" eaLnBrk="1" hangingPunct="1">
              <a:tabLst>
                <a:tab pos="6862763" algn="l"/>
              </a:tabLst>
            </a:pPr>
            <a:endParaRPr lang="en-US" sz="2000" dirty="0"/>
          </a:p>
          <a:p>
            <a:pPr>
              <a:tabLst>
                <a:tab pos="6862763" algn="l"/>
              </a:tabLst>
            </a:pPr>
            <a:endParaRPr lang="en-US" sz="2400" i="1" dirty="0">
              <a:solidFill>
                <a:srgbClr val="00B05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442744"/>
              </p:ext>
            </p:extLst>
          </p:nvPr>
        </p:nvGraphicFramePr>
        <p:xfrm>
          <a:off x="120162" y="3593123"/>
          <a:ext cx="8915400" cy="1336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/>
                <a:gridCol w="1752600"/>
                <a:gridCol w="762000"/>
                <a:gridCol w="609600"/>
                <a:gridCol w="685800"/>
                <a:gridCol w="2575774"/>
                <a:gridCol w="1767626"/>
              </a:tblGrid>
              <a:tr h="50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Item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Description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Board Approval Date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Submitter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Target PPL Start Date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</a:rPr>
                        <a:t>Comments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ERCOT Opinion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835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NPRR664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Index Fuel Price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12/9/2014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RCWG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TBD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TAC asked that ERCOT not proceed until further notice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Do not </a:t>
                      </a:r>
                      <a:r>
                        <a:rPr lang="en-US" sz="1100" u="none" strike="noStrike" dirty="0" smtClean="0">
                          <a:effectLst/>
                        </a:rPr>
                        <a:t>start – path forward is TBD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24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772400" cy="518318"/>
          </a:xfrm>
        </p:spPr>
        <p:txBody>
          <a:bodyPr/>
          <a:lstStyle/>
          <a:p>
            <a:r>
              <a:rPr lang="en-US" sz="2000" dirty="0" smtClean="0"/>
              <a:t>Priority / Rank Options for Revision Requests with Impacts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649586"/>
              </p:ext>
            </p:extLst>
          </p:nvPr>
        </p:nvGraphicFramePr>
        <p:xfrm>
          <a:off x="228600" y="1066800"/>
          <a:ext cx="8686799" cy="1420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286000"/>
                <a:gridCol w="762000"/>
                <a:gridCol w="685800"/>
                <a:gridCol w="3733799"/>
              </a:tblGrid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861587"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i="1" dirty="0" smtClean="0"/>
                        <a:t>None this month</a:t>
                      </a:r>
                      <a:endParaRPr lang="en-US" sz="1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413981"/>
              </p:ext>
            </p:extLst>
          </p:nvPr>
        </p:nvGraphicFramePr>
        <p:xfrm>
          <a:off x="3631962" y="750771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  <ds:schemaRef ds:uri="c34af464-7aa1-4edd-9be4-83dffc1cb926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37702</TotalTime>
  <Words>627</Words>
  <Application>Microsoft Office PowerPoint</Application>
  <PresentationFormat>On-screen Show (4:3)</PresentationFormat>
  <Paragraphs>360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2016 Release Targets – Board Approved NPRRs / SCRs / xGRRs </vt:lpstr>
      <vt:lpstr>2017 Release Targets – Board Approved NPRRs / SCRs / xGRRs </vt:lpstr>
      <vt:lpstr>Aging Projects Review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377</cp:revision>
  <cp:lastPrinted>2016-11-02T20:37:31Z</cp:lastPrinted>
  <dcterms:created xsi:type="dcterms:W3CDTF">2016-01-21T15:20:31Z</dcterms:created>
  <dcterms:modified xsi:type="dcterms:W3CDTF">2016-12-05T17:07:54Z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