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57" r:id="rId8"/>
    <p:sldId id="280" r:id="rId9"/>
    <p:sldId id="281" r:id="rId10"/>
    <p:sldId id="27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8" d="100"/>
          <a:sy n="88" d="100"/>
        </p:scale>
        <p:origin x="43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102627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78062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45411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4953000" cy="1777662"/>
          </a:xfrm>
          <a:prstGeom prst="rect">
            <a:avLst/>
          </a:prstGeom>
          <a:noFill/>
        </p:spPr>
        <p:txBody>
          <a:bodyPr wrap="square" rtlCol="0">
            <a:spAutoFit/>
          </a:bodyPr>
          <a:lstStyle/>
          <a:p>
            <a:r>
              <a:rPr lang="en-US" b="1" dirty="0" smtClean="0"/>
              <a:t>DAM Make-Whole Calculation Issue</a:t>
            </a:r>
            <a:endParaRPr lang="en-US" b="1" dirty="0"/>
          </a:p>
          <a:p>
            <a:endParaRPr lang="en-US" dirty="0" smtClean="0"/>
          </a:p>
          <a:p>
            <a:endParaRPr lang="en-US" dirty="0"/>
          </a:p>
          <a:p>
            <a:endParaRPr lang="en-US" dirty="0" smtClean="0"/>
          </a:p>
          <a:p>
            <a:r>
              <a:rPr lang="en-US" dirty="0" smtClean="0"/>
              <a:t>COPS</a:t>
            </a:r>
            <a:endParaRPr lang="en-US" dirty="0"/>
          </a:p>
          <a:p>
            <a:r>
              <a:rPr lang="en-US" dirty="0" smtClean="0"/>
              <a:t>December </a:t>
            </a:r>
            <a:r>
              <a:rPr lang="en-US" dirty="0" smtClean="0"/>
              <a:t>14, </a:t>
            </a:r>
            <a:r>
              <a:rPr lang="en-US" dirty="0" smtClean="0"/>
              <a:t>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b="1" dirty="0" smtClean="0">
                <a:solidFill>
                  <a:schemeClr val="accent1"/>
                </a:solidFill>
              </a:rPr>
              <a:t>DAM Make-Whole Calculation Issue</a:t>
            </a:r>
            <a:endParaRPr lang="en-US" sz="2000" b="1" dirty="0">
              <a:solidFill>
                <a:schemeClr val="accent1"/>
              </a:solidFill>
            </a:endParaRPr>
          </a:p>
        </p:txBody>
      </p:sp>
      <p:sp>
        <p:nvSpPr>
          <p:cNvPr id="3" name="Content Placeholder 2"/>
          <p:cNvSpPr>
            <a:spLocks noGrp="1"/>
          </p:cNvSpPr>
          <p:nvPr>
            <p:ph idx="1"/>
          </p:nvPr>
        </p:nvSpPr>
        <p:spPr>
          <a:xfrm>
            <a:off x="304800" y="1269084"/>
            <a:ext cx="8534400" cy="4708981"/>
          </a:xfrm>
        </p:spPr>
        <p:txBody>
          <a:bodyPr>
            <a:spAutoFit/>
          </a:bodyPr>
          <a:lstStyle/>
          <a:p>
            <a:r>
              <a:rPr lang="en-US" sz="2000" dirty="0" smtClean="0"/>
              <a:t>In November ERCOT staff detected a material increase in DAM Make-Whole payments subsequent to the implementation of NPRR 617, Energy Offer Flexibility, on June 22, 2016.</a:t>
            </a:r>
          </a:p>
          <a:p>
            <a:endParaRPr lang="en-US" sz="2000" dirty="0" smtClean="0"/>
          </a:p>
          <a:p>
            <a:r>
              <a:rPr lang="en-US" sz="2000" dirty="0" smtClean="0"/>
              <a:t>On review it was determined that the increase resulted from a mismatch between Startup and Minimum Energy Costs used by the Day-Ahead Market clearing engine and those used for Day-Ahead Make-Whole payments.  </a:t>
            </a:r>
          </a:p>
          <a:p>
            <a:endParaRPr lang="en-US" sz="2000" dirty="0" smtClean="0"/>
          </a:p>
          <a:p>
            <a:r>
              <a:rPr lang="en-US" sz="2000" dirty="0" smtClean="0"/>
              <a:t>Specifically, the mismatch affected Resources that submitted Three-Part Supply Offers with null values for Startup and Minimum Energy for the entire day but failed to meet all the qualifications to be considered self-committed by DAM in Protocol Section 4.4.9.1(3).</a:t>
            </a:r>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b="1" dirty="0" smtClean="0">
                <a:solidFill>
                  <a:schemeClr val="accent1"/>
                </a:solidFill>
              </a:rPr>
              <a:t>DAM Make-Whole Calculation Issue</a:t>
            </a:r>
            <a:endParaRPr lang="en-US" sz="2000" b="1" dirty="0">
              <a:solidFill>
                <a:schemeClr val="accent1"/>
              </a:solidFill>
            </a:endParaRPr>
          </a:p>
        </p:txBody>
      </p:sp>
      <p:sp>
        <p:nvSpPr>
          <p:cNvPr id="3" name="Content Placeholder 2"/>
          <p:cNvSpPr>
            <a:spLocks noGrp="1"/>
          </p:cNvSpPr>
          <p:nvPr>
            <p:ph idx="1"/>
          </p:nvPr>
        </p:nvSpPr>
        <p:spPr>
          <a:xfrm>
            <a:off x="299357" y="1295400"/>
            <a:ext cx="8534400" cy="4955203"/>
          </a:xfrm>
        </p:spPr>
        <p:txBody>
          <a:bodyPr>
            <a:spAutoFit/>
          </a:bodyPr>
          <a:lstStyle/>
          <a:p>
            <a:r>
              <a:rPr lang="en-US" sz="2000" dirty="0" smtClean="0"/>
              <a:t>Make-Whole Payment calculation per Section 4.6.2.3.1(6)</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2000" dirty="0" smtClean="0"/>
              <a:t>As implemented, if an affected Resource was committed by the DAM, the Settlement system would consider the Startup and Minimum Energy values as null, while the clearing engine valued them at zero.  Therefore the Make-Whole Payment was based on the cap amount (generic or verifiable cost) rather than zero.</a:t>
            </a:r>
          </a:p>
          <a:p>
            <a:endParaRPr lang="en-US" sz="2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pic>
        <p:nvPicPr>
          <p:cNvPr id="15" name="Picture 14"/>
          <p:cNvPicPr>
            <a:picLocks noChangeAspect="1"/>
          </p:cNvPicPr>
          <p:nvPr/>
        </p:nvPicPr>
        <p:blipFill>
          <a:blip r:embed="rId3"/>
          <a:stretch>
            <a:fillRect/>
          </a:stretch>
        </p:blipFill>
        <p:spPr>
          <a:xfrm>
            <a:off x="685800" y="1752600"/>
            <a:ext cx="7552720" cy="1981200"/>
          </a:xfrm>
          <a:prstGeom prst="rect">
            <a:avLst/>
          </a:prstGeom>
          <a:ln>
            <a:solidFill>
              <a:schemeClr val="tx1"/>
            </a:solidFill>
          </a:ln>
        </p:spPr>
      </p:pic>
      <p:sp>
        <p:nvSpPr>
          <p:cNvPr id="23" name="Rounded Rectangle 22"/>
          <p:cNvSpPr/>
          <p:nvPr/>
        </p:nvSpPr>
        <p:spPr>
          <a:xfrm>
            <a:off x="3048000" y="2209800"/>
            <a:ext cx="2971800" cy="228600"/>
          </a:xfrm>
          <a:prstGeom prst="roundRect">
            <a:avLst/>
          </a:prstGeom>
          <a:solidFill>
            <a:srgbClr val="FFFF00">
              <a:alpha val="15000"/>
            </a:srgbClr>
          </a:solidFill>
          <a:ln w="222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7631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b="1" dirty="0" smtClean="0">
                <a:solidFill>
                  <a:schemeClr val="accent1"/>
                </a:solidFill>
              </a:rPr>
              <a:t>DAM Make-Whole Calculation Issue</a:t>
            </a:r>
            <a:endParaRPr lang="en-US" sz="2000" b="1" dirty="0">
              <a:solidFill>
                <a:schemeClr val="accent1"/>
              </a:solidFill>
            </a:endParaRPr>
          </a:p>
        </p:txBody>
      </p:sp>
      <p:sp>
        <p:nvSpPr>
          <p:cNvPr id="3" name="Content Placeholder 2"/>
          <p:cNvSpPr>
            <a:spLocks noGrp="1"/>
          </p:cNvSpPr>
          <p:nvPr>
            <p:ph idx="1"/>
          </p:nvPr>
        </p:nvSpPr>
        <p:spPr>
          <a:xfrm>
            <a:off x="304800" y="1269084"/>
            <a:ext cx="8534400" cy="4093428"/>
          </a:xfrm>
        </p:spPr>
        <p:txBody>
          <a:bodyPr>
            <a:spAutoFit/>
          </a:bodyPr>
          <a:lstStyle/>
          <a:p>
            <a:r>
              <a:rPr lang="en-US" sz="2000" dirty="0" smtClean="0"/>
              <a:t>Upon discovering the issue, ERCOT analyzed all impacted Operating Days and determined that no days met the 2% threshold for Resettlement of the Day-Ahead Market per Protocol Section 9.2.5(2).  A Market Notice was issued to this effect.</a:t>
            </a:r>
          </a:p>
          <a:p>
            <a:endParaRPr lang="en-US" sz="2000" dirty="0" smtClean="0"/>
          </a:p>
          <a:p>
            <a:r>
              <a:rPr lang="en-US" sz="2000" dirty="0" smtClean="0"/>
              <a:t>A code fix was implemented effective Operating Day November 16, 2016 forward.  </a:t>
            </a:r>
          </a:p>
          <a:p>
            <a:endParaRPr lang="en-US" sz="2000" dirty="0" smtClean="0"/>
          </a:p>
          <a:p>
            <a:r>
              <a:rPr lang="en-US" sz="2000" dirty="0" smtClean="0"/>
              <a:t>ERCOT staff are evaluating additional means of monitoring Settlement outcomes to more rapidly identify implementation issues or other anomalies in the future.</a:t>
            </a:r>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1060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DAM Make-Whole Calculation Issue</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5"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549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c34af464-7aa1-4edd-9be4-83dffc1cb926"/>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440</TotalTime>
  <Words>279</Words>
  <Application>Microsoft Office PowerPoint</Application>
  <PresentationFormat>On-screen Show (4:3)</PresentationFormat>
  <Paragraphs>38</Paragraphs>
  <Slides>5</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DAM Make-Whole Calculation Issue</vt:lpstr>
      <vt:lpstr>DAM Make-Whole Calculation Issue</vt:lpstr>
      <vt:lpstr>DAM Make-Whole Calculation Issue</vt:lpstr>
      <vt:lpstr>DAM Make-Whole Calculation Issue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46</cp:revision>
  <cp:lastPrinted>2016-01-21T20:53:15Z</cp:lastPrinted>
  <dcterms:created xsi:type="dcterms:W3CDTF">2016-01-21T15:20:31Z</dcterms:created>
  <dcterms:modified xsi:type="dcterms:W3CDTF">2016-12-02T16:54:19Z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