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sldIdLst>
    <p:sldId id="256" r:id="rId4"/>
    <p:sldId id="259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4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0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5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69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48DDB-69FA-4F84-A5C5-7B18C2E8B8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022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CDA090-A16E-4F4C-B67D-36BFAB4ED4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420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B6618B-5197-4A5D-A2C5-5764362C59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3199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A38C3D-D2B9-49FB-B59B-5450B74432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097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4F3EC8-24C1-47CD-85AF-4D9FA61C73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85955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7A15A-1436-4413-AD2C-F44CB09DF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876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97DF30-2E77-401A-8789-57EE0E4C10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9795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302C64-8499-4C2C-B85F-E8FA05CDDB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831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52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AC6F39-8A95-4B92-96EE-630FC57D7D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696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7B8DA-4F9A-479A-88BD-F149C1D597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5774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74CAEE-EBC8-4432-9FF4-DB92B2704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417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F69451-147B-4B9B-8C18-4E65B0143B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673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5282B2-AA0F-4B12-90C5-4B6628685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07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F5F308-6D9E-413C-AE8D-06C670A23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1630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4F79C1-6920-4E06-B25A-636C72BB0C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1745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6A625-BCD7-482F-A83F-49981102A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2082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696E5-6B94-4CEE-8092-2D0AA7329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068938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34225-752E-4D4E-8706-D3C879B9BD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113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24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C468E3-F505-49EA-9413-57841C7C5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9764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D8D38-3F93-4949-8428-C74A67AA94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262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CB28F-6221-47D3-91B0-AA2DFC63D0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8562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C3572-7AF2-4D58-BCA6-21D74707B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2205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AF3C0-3000-4EF8-85DF-4B0869E34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777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9DADF9-5A1F-4250-B9DC-B1BE733EF5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40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3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9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9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3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1201E-32B4-4098-99E1-F2020F3138B5}" type="datetimeFigureOut">
              <a:rPr lang="en-US" smtClean="0"/>
              <a:t>11/10/2016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5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07E4B12-824F-486D-9D9A-F72A6EA7B638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 descr="Copy of Ercot 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76200"/>
            <a:ext cx="23368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Line 8"/>
          <p:cNvSpPr>
            <a:spLocks noChangeShapeType="1"/>
          </p:cNvSpPr>
          <p:nvPr userDrawn="1">
            <p:custDataLst>
              <p:tags r:id="rId14"/>
            </p:custDataLst>
          </p:nvPr>
        </p:nvSpPr>
        <p:spPr bwMode="auto">
          <a:xfrm flipV="1">
            <a:off x="0" y="981076"/>
            <a:ext cx="12192000" cy="9525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81" name="Line 9"/>
          <p:cNvSpPr>
            <a:spLocks noChangeShapeType="1"/>
          </p:cNvSpPr>
          <p:nvPr userDrawn="1">
            <p:custDataLst>
              <p:tags r:id="rId15"/>
            </p:custDataLst>
          </p:nvPr>
        </p:nvSpPr>
        <p:spPr bwMode="auto">
          <a:xfrm>
            <a:off x="611718" y="6248400"/>
            <a:ext cx="10968567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28236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969D6A6F-7709-433F-BC03-3A677C56BF3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 descr="Copy of Ercot 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76200"/>
            <a:ext cx="23368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Line 8"/>
          <p:cNvSpPr>
            <a:spLocks noChangeShapeType="1"/>
          </p:cNvSpPr>
          <p:nvPr userDrawn="1">
            <p:custDataLst>
              <p:tags r:id="rId14"/>
            </p:custDataLst>
          </p:nvPr>
        </p:nvSpPr>
        <p:spPr bwMode="auto">
          <a:xfrm flipV="1">
            <a:off x="0" y="981076"/>
            <a:ext cx="12192000" cy="9525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81" name="Line 9"/>
          <p:cNvSpPr>
            <a:spLocks noChangeShapeType="1"/>
          </p:cNvSpPr>
          <p:nvPr userDrawn="1">
            <p:custDataLst>
              <p:tags r:id="rId15"/>
            </p:custDataLst>
          </p:nvPr>
        </p:nvSpPr>
        <p:spPr bwMode="auto">
          <a:xfrm>
            <a:off x="611718" y="6248400"/>
            <a:ext cx="10968567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5159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905000" y="304801"/>
            <a:ext cx="6529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kern="0">
                <a:solidFill>
                  <a:srgbClr val="3C8C93"/>
                </a:solidFill>
              </a:rPr>
              <a:t>2016 PWG Goals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fld id="{4068F850-E5FA-4C2E-9FFE-48DBD9B39AF9}" type="slidenum">
              <a:rPr lang="en-US" altLang="en-US" sz="1400" ker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None/>
              </a:pPr>
              <a:t>2</a:t>
            </a:fld>
            <a:endParaRPr lang="en-US" altLang="en-US" sz="1400" kern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884363" y="1066800"/>
          <a:ext cx="8153400" cy="5105402"/>
        </p:xfrm>
        <a:graphic>
          <a:graphicData uri="http://schemas.openxmlformats.org/drawingml/2006/table">
            <a:tbl>
              <a:tblPr firstRow="1" firstCol="1" bandRow="1"/>
              <a:tblGrid>
                <a:gridCol w="53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56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3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</a:t>
                      </a:r>
                      <a:endParaRPr lang="en-US" sz="16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CC"/>
                          </a:solidFill>
                          <a:effectLst/>
                        </a:rPr>
                        <a:t>Target Date</a:t>
                      </a:r>
                      <a:endParaRPr lang="en-US" sz="18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Review of UFE for 2015 (Protocol Requirement)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May</a:t>
                      </a:r>
                      <a:r>
                        <a:rPr lang="en-US" sz="1800" baseline="0" dirty="0">
                          <a:effectLst/>
                        </a:rPr>
                        <a:t> 2016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2016 Profile ID Annual Validation Residential &amp; Business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Dec</a:t>
                      </a:r>
                      <a:r>
                        <a:rPr lang="en-US" sz="1800" baseline="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2016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Standardization</a:t>
                      </a:r>
                      <a:r>
                        <a:rPr lang="en-US" sz="1800" baseline="0" dirty="0">
                          <a:effectLst/>
                        </a:rPr>
                        <a:t> &amp; streamlining of data submittal to ERCOT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Dec 2016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NPRR,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Section 18 - Load Profiling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 2016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LPGRR, Updates to the Load Profiling Guide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Jun 2016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Ad-hoc items as directed by RMS and/or COPS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Dec 2016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905000" y="304801"/>
            <a:ext cx="6529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kern="0" dirty="0">
                <a:solidFill>
                  <a:srgbClr val="3C8C93"/>
                </a:solidFill>
              </a:rPr>
              <a:t>2016 PWG Accomplishments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fld id="{5D914BEE-8213-4506-B06A-8CDBF72F2F71}" type="slidenum">
              <a:rPr lang="en-US" altLang="en-US" sz="1400" ker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None/>
              </a:pPr>
              <a:t>3</a:t>
            </a:fld>
            <a:endParaRPr lang="en-US" altLang="en-US" sz="1400" kern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317806"/>
              </p:ext>
            </p:extLst>
          </p:nvPr>
        </p:nvGraphicFramePr>
        <p:xfrm>
          <a:off x="943337" y="1066800"/>
          <a:ext cx="9473878" cy="5181293"/>
        </p:xfrm>
        <a:graphic>
          <a:graphicData uri="http://schemas.openxmlformats.org/drawingml/2006/table">
            <a:tbl>
              <a:tblPr firstRow="1" firstCol="1" bandRow="1"/>
              <a:tblGrid>
                <a:gridCol w="615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8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Accomplishments</a:t>
                      </a:r>
                      <a:endParaRPr lang="en-US" sz="16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NPRR 781, </a:t>
                      </a:r>
                      <a:r>
                        <a:rPr lang="en-US" sz="1600" b="1" i="1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Updates to Nodal Protocol Section 18, Load Profiling, to Align with Current Market Processes</a:t>
                      </a:r>
                      <a:r>
                        <a:rPr lang="en-US" sz="1600" i="1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– </a:t>
                      </a:r>
                      <a:r>
                        <a:rPr lang="en-US" sz="160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completed review of Chapter 18 resulting in approval of NPRR</a:t>
                      </a:r>
                      <a:endParaRPr lang="en-US" sz="1600" i="1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effectLst/>
                        </a:rPr>
                        <a:t>LPGRR057, </a:t>
                      </a:r>
                      <a:r>
                        <a:rPr lang="en-US" sz="1600" b="1" i="1" dirty="0">
                          <a:effectLst/>
                        </a:rPr>
                        <a:t>Alignment</a:t>
                      </a:r>
                      <a:r>
                        <a:rPr lang="en-US" sz="1600" b="1" i="1" baseline="0" dirty="0">
                          <a:effectLst/>
                        </a:rPr>
                        <a:t> with NPRR 781, </a:t>
                      </a:r>
                      <a:r>
                        <a:rPr lang="en-US" sz="1600" b="1" i="1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Updates to Nodal Protocol Section 18, Load Profiling, to Align with Current Market Processes </a:t>
                      </a:r>
                      <a:r>
                        <a:rPr lang="en-US" sz="1600" i="1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60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1600" dirty="0">
                          <a:effectLst/>
                        </a:rPr>
                        <a:t>ompleted review of the Load Profiling Guide</a:t>
                      </a:r>
                      <a:r>
                        <a:rPr lang="en-US" sz="1600" baseline="0" dirty="0">
                          <a:effectLst/>
                        </a:rPr>
                        <a:t> resulting in approval of LPGRR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Reviewed compliance reporting for the </a:t>
                      </a:r>
                      <a:r>
                        <a:rPr lang="en-US" sz="1600" b="1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2015 Annual Validation </a:t>
                      </a:r>
                      <a:r>
                        <a:rPr lang="en-US" sz="1600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process and Weather Responsiveness report to ensure all revisions were completed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58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Reviewed Unaccounted For Energy </a:t>
                      </a:r>
                      <a:r>
                        <a:rPr lang="en-US" sz="1600" b="1" dirty="0">
                          <a:effectLst/>
                        </a:rPr>
                        <a:t>(UFE) Analysis for 2015 </a:t>
                      </a:r>
                      <a:r>
                        <a:rPr lang="en-US" sz="1600" dirty="0">
                          <a:effectLst/>
                        </a:rPr>
                        <a:t>(Protocol Requirement)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Reviewed </a:t>
                      </a:r>
                      <a:r>
                        <a:rPr lang="en-US" sz="1600" b="1" dirty="0">
                          <a:effectLst/>
                        </a:rPr>
                        <a:t>2016 Profile ID Annual Validation</a:t>
                      </a:r>
                      <a:r>
                        <a:rPr lang="en-US" sz="1600" dirty="0">
                          <a:effectLst/>
                        </a:rPr>
                        <a:t> Residential &amp; Business report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6.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Proposed streamlining efforts to the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Annual Validation process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timeline</a:t>
                      </a:r>
                      <a:r>
                        <a:rPr lang="en-US" sz="1600" b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drafting an LPGRR, </a:t>
                      </a:r>
                      <a:r>
                        <a:rPr lang="en-US" sz="1600" i="1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Modifications to Annual Validation Timelines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201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905000" y="304801"/>
            <a:ext cx="6529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kern="0" dirty="0">
                <a:solidFill>
                  <a:srgbClr val="3C8C93"/>
                </a:solidFill>
              </a:rPr>
              <a:t>2016 PWG Accomplishments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fld id="{5D914BEE-8213-4506-B06A-8CDBF72F2F71}" type="slidenum">
              <a:rPr lang="en-US" altLang="en-US" sz="1400" ker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None/>
              </a:pPr>
              <a:t>4</a:t>
            </a:fld>
            <a:endParaRPr lang="en-US" altLang="en-US" sz="1400" kern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499003"/>
              </p:ext>
            </p:extLst>
          </p:nvPr>
        </p:nvGraphicFramePr>
        <p:xfrm>
          <a:off x="943337" y="1066800"/>
          <a:ext cx="9473878" cy="2984425"/>
        </p:xfrm>
        <a:graphic>
          <a:graphicData uri="http://schemas.openxmlformats.org/drawingml/2006/table">
            <a:tbl>
              <a:tblPr firstRow="1" firstCol="1" bandRow="1"/>
              <a:tblGrid>
                <a:gridCol w="615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587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Accomplishments</a:t>
                      </a:r>
                      <a:endParaRPr lang="en-US" sz="16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</a:rPr>
                        <a:t>7.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Modified</a:t>
                      </a:r>
                      <a:r>
                        <a:rPr lang="en-US" sz="160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 the </a:t>
                      </a:r>
                      <a:r>
                        <a:rPr lang="en-US" sz="1600" b="1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Distributed Generation Standard Report template </a:t>
                      </a:r>
                      <a:r>
                        <a:rPr lang="en-US" sz="1600" i="0" kern="1200" baseline="0" dirty="0">
                          <a:solidFill>
                            <a:schemeClr val="dk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located in Appendix D of the Load Profiling Guide – submitted as part of LPGRR57</a:t>
                      </a:r>
                      <a:endParaRPr lang="en-US" sz="1600" i="0" kern="1200" dirty="0">
                        <a:solidFill>
                          <a:schemeClr val="dk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8.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effectLst/>
                        </a:rPr>
                        <a:t>Reviewed </a:t>
                      </a:r>
                      <a:r>
                        <a:rPr lang="en-US" sz="1600" b="1" dirty="0">
                          <a:effectLst/>
                        </a:rPr>
                        <a:t>ERCOT’s Zip</a:t>
                      </a:r>
                      <a:r>
                        <a:rPr lang="en-US" sz="1600" b="1" baseline="0" dirty="0">
                          <a:effectLst/>
                        </a:rPr>
                        <a:t> Code Analysis </a:t>
                      </a:r>
                      <a:r>
                        <a:rPr lang="en-US" sz="1600" baseline="0" dirty="0">
                          <a:effectLst/>
                        </a:rPr>
                        <a:t>to determine any impacts on the market – settlement, operations, Load Profiling Guide, and Annual Validation process.  Zip Code Analysis to be considered for future “Other” Annual Validation processes.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/>
                          <a:ea typeface="+mn-ea"/>
                          <a:cs typeface="+mn-cs"/>
                        </a:rPr>
                        <a:t>Revised the PWG section</a:t>
                      </a:r>
                      <a:r>
                        <a:rPr lang="en-US" sz="1600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 3.2.2 </a:t>
                      </a:r>
                      <a:r>
                        <a:rPr lang="en-US" sz="1600" dirty="0">
                          <a:effectLst/>
                          <a:latin typeface="Arial"/>
                          <a:ea typeface="+mn-ea"/>
                          <a:cs typeface="+mn-cs"/>
                        </a:rPr>
                        <a:t>of proposed </a:t>
                      </a:r>
                      <a:r>
                        <a:rPr lang="en-US" sz="1600" b="1" dirty="0">
                          <a:effectLst/>
                          <a:latin typeface="Arial"/>
                          <a:ea typeface="+mn-ea"/>
                          <a:cs typeface="+mn-cs"/>
                        </a:rPr>
                        <a:t>COPMGRR042</a:t>
                      </a:r>
                      <a:r>
                        <a:rPr lang="en-US" sz="1600" b="1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1" i="1" baseline="0" dirty="0">
                          <a:effectLst/>
                          <a:latin typeface="Arial"/>
                          <a:ea typeface="+mn-ea"/>
                          <a:cs typeface="+mn-cs"/>
                        </a:rPr>
                        <a:t>Update to COPS Organizational Structure</a:t>
                      </a:r>
                      <a:endParaRPr lang="en-US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0825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35.625"/>
  <p:tag name="LTOP" val=" 85.6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7.625"/>
  <p:tag name="LTOP" val=" 523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35.625"/>
  <p:tag name="LTOP" val=" 85.62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7.625"/>
  <p:tag name="LTOP" val=" 523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312</Words>
  <Application>Microsoft Office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Wiegand, Sheri</dc:creator>
  <cp:lastModifiedBy>Wiegand, Sheri</cp:lastModifiedBy>
  <cp:revision>9</cp:revision>
  <dcterms:created xsi:type="dcterms:W3CDTF">2016-11-08T23:33:06Z</dcterms:created>
  <dcterms:modified xsi:type="dcterms:W3CDTF">2016-11-10T21:32:48Z</dcterms:modified>
</cp:coreProperties>
</file>