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269" r:id="rId7"/>
    <p:sldId id="270" r:id="rId8"/>
    <p:sldId id="271" r:id="rId9"/>
    <p:sldId id="27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37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34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84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/>
              <a:t>Unregistered Distributed Generation Report</a:t>
            </a:r>
            <a:endParaRPr lang="en-US" sz="2600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Connor Anderson</a:t>
            </a:r>
          </a:p>
          <a:p>
            <a:endParaRPr lang="en-US" dirty="0" smtClean="0"/>
          </a:p>
          <a:p>
            <a:r>
              <a:rPr lang="en-US" dirty="0" smtClean="0"/>
              <a:t>December 6,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2600" b="1" dirty="0" smtClean="0">
                <a:solidFill>
                  <a:schemeClr val="accent1"/>
                </a:solidFill>
              </a:rPr>
              <a:t>Relocation of Reporting Requirement to Protocols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684706"/>
          </a:xfrm>
        </p:spPr>
        <p:txBody>
          <a:bodyPr/>
          <a:lstStyle/>
          <a:p>
            <a:r>
              <a:rPr lang="en-US" sz="2600" dirty="0" smtClean="0"/>
              <a:t>ERCOT responsibility for unregistered DG report moved from Data Loading &amp; Aggregation Dept. to System Planning (Resource Adequacy Dept.)</a:t>
            </a:r>
          </a:p>
          <a:p>
            <a:r>
              <a:rPr lang="en-US" sz="2600" dirty="0" smtClean="0"/>
              <a:t>Rationale:</a:t>
            </a:r>
          </a:p>
          <a:p>
            <a:pPr lvl="1"/>
            <a:r>
              <a:rPr lang="en-US" sz="2400" dirty="0" smtClean="0"/>
              <a:t>System Planning has primary responsibility for reporting of current and future resources in ERCOT </a:t>
            </a:r>
          </a:p>
          <a:p>
            <a:pPr lvl="1"/>
            <a:r>
              <a:rPr lang="en-US" sz="2400" dirty="0" smtClean="0"/>
              <a:t>System Planning is a main internal consumer of DG data; for example:</a:t>
            </a:r>
          </a:p>
          <a:p>
            <a:pPr lvl="2"/>
            <a:r>
              <a:rPr lang="en-US" sz="2000" dirty="0" smtClean="0"/>
              <a:t>Current and forecasted DG capacity reported to NERC for their Long Term Reliability Assessments</a:t>
            </a:r>
          </a:p>
          <a:p>
            <a:pPr lvl="2"/>
            <a:r>
              <a:rPr lang="en-US" sz="2000" dirty="0"/>
              <a:t>Transmission Planning Dept. looking at how DG </a:t>
            </a:r>
            <a:r>
              <a:rPr lang="en-US" sz="2000" dirty="0" smtClean="0"/>
              <a:t>should be incorporated </a:t>
            </a:r>
            <a:r>
              <a:rPr lang="en-US" sz="2000" dirty="0"/>
              <a:t>in </a:t>
            </a:r>
            <a:r>
              <a:rPr lang="en-US" sz="2000" dirty="0" smtClean="0"/>
              <a:t>reliability studies and load flow cases</a:t>
            </a:r>
          </a:p>
          <a:p>
            <a:pPr lvl="1"/>
            <a:r>
              <a:rPr lang="en-US" sz="2400" dirty="0"/>
              <a:t>System Planning (Load Forecasting &amp; </a:t>
            </a:r>
            <a:r>
              <a:rPr lang="en-US" sz="2400" dirty="0" smtClean="0"/>
              <a:t>Analysis Dept.) already manages Load Profiling data used for the report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9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2600" b="1" dirty="0" smtClean="0">
                <a:solidFill>
                  <a:schemeClr val="accent1"/>
                </a:solidFill>
              </a:rPr>
              <a:t>Relocation of Reporting Requirement to Protocols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70" y="868494"/>
            <a:ext cx="8534400" cy="5303706"/>
          </a:xfrm>
        </p:spPr>
        <p:txBody>
          <a:bodyPr/>
          <a:lstStyle/>
          <a:p>
            <a:r>
              <a:rPr lang="en-US" sz="2800" dirty="0" smtClean="0"/>
              <a:t>To align Binding Documents with the change in DG reporting responsibility, ERCOT submitted a NPRR </a:t>
            </a:r>
            <a:r>
              <a:rPr lang="en-US" sz="2800" dirty="0"/>
              <a:t>and complementary </a:t>
            </a:r>
            <a:r>
              <a:rPr lang="en-US" sz="2800" dirty="0" smtClean="0"/>
              <a:t>COPMGRR</a:t>
            </a:r>
          </a:p>
          <a:p>
            <a:pPr lvl="1"/>
            <a:r>
              <a:rPr lang="en-US" sz="2400" dirty="0" smtClean="0"/>
              <a:t>For COPMGRR, Section 10.3 deleted</a:t>
            </a:r>
          </a:p>
          <a:p>
            <a:pPr lvl="1"/>
            <a:r>
              <a:rPr lang="en-US" sz="2400" dirty="0" smtClean="0"/>
              <a:t>For NPRR, Section 10.3 language added to Section 3.2.5, Publication </a:t>
            </a:r>
            <a:r>
              <a:rPr lang="en-US" sz="2400" dirty="0"/>
              <a:t>of Resource and Load </a:t>
            </a:r>
            <a:r>
              <a:rPr lang="en-US" sz="2400" dirty="0" smtClean="0"/>
              <a:t>Information</a:t>
            </a:r>
          </a:p>
          <a:p>
            <a:r>
              <a:rPr lang="en-US" sz="2800" dirty="0" smtClean="0"/>
              <a:t>This change will put reporting requirements for DG in the same section of Protocols as reporting of other resources</a:t>
            </a:r>
          </a:p>
          <a:p>
            <a:r>
              <a:rPr lang="en-US" sz="2800" dirty="0" smtClean="0"/>
              <a:t>Putting these requirements in Protocols will increase market transparency for future changes in DG reporting</a:t>
            </a:r>
          </a:p>
          <a:p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7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Treatment of Modification Requests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70" y="868494"/>
            <a:ext cx="8534400" cy="5303706"/>
          </a:xfrm>
        </p:spPr>
        <p:txBody>
          <a:bodyPr/>
          <a:lstStyle/>
          <a:p>
            <a:r>
              <a:rPr lang="en-US" sz="2600" dirty="0" smtClean="0"/>
              <a:t>ERCOT has focused on departmental transition activities and ensuring release of the new Unregistered </a:t>
            </a:r>
            <a:r>
              <a:rPr lang="en-US" sz="2600" dirty="0"/>
              <a:t>DG Report </a:t>
            </a:r>
            <a:r>
              <a:rPr lang="en-US" sz="2600" dirty="0" smtClean="0"/>
              <a:t>for the second and third quarters</a:t>
            </a:r>
          </a:p>
          <a:p>
            <a:r>
              <a:rPr lang="en-US" sz="2600" dirty="0" smtClean="0"/>
              <a:t>To facilitate this proposed revision request process, ERCOT proposed a word-for-word transition of the reporting requirement to Protocols</a:t>
            </a:r>
          </a:p>
          <a:p>
            <a:pPr lvl="1"/>
            <a:r>
              <a:rPr lang="en-US" sz="2400" dirty="0" smtClean="0"/>
              <a:t>NPRR794 (endorsed by PRS on 12/1/2016)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/>
            <a:r>
              <a:rPr lang="en-US" sz="2400" dirty="0" smtClean="0"/>
              <a:t>COPMGRR044 (tabled for one month by TAC on 12/1/2016)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600" dirty="0" smtClean="0"/>
              <a:t>Proposed </a:t>
            </a:r>
            <a:r>
              <a:rPr lang="en-US" sz="2600" dirty="0" smtClean="0"/>
              <a:t>modifications to the Report can be </a:t>
            </a:r>
            <a:r>
              <a:rPr lang="en-US" sz="2600" dirty="0"/>
              <a:t>handled through the NPRR revision request </a:t>
            </a:r>
            <a:r>
              <a:rPr lang="en-US" sz="2600" dirty="0" smtClean="0"/>
              <a:t>process after approval of the “relocation” NPRR/COPMGRRs</a:t>
            </a:r>
            <a:endParaRPr lang="en-US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0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Unregistered DG report for 3Q16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7286"/>
            <a:ext cx="8534400" cy="423837"/>
          </a:xfrm>
        </p:spPr>
        <p:txBody>
          <a:bodyPr/>
          <a:lstStyle/>
          <a:p>
            <a:r>
              <a:rPr lang="en-US" sz="1400" dirty="0" smtClean="0"/>
              <a:t>Posted 10/25/16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57300" y="5545475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sz="1000" dirty="0"/>
              <a:t>Other Renewable category includes: biomass (wood/wood wastes), landfill gas, other biomass gases, </a:t>
            </a:r>
            <a:r>
              <a:rPr lang="en-US" sz="1000" dirty="0" smtClean="0"/>
              <a:t>water</a:t>
            </a:r>
          </a:p>
          <a:p>
            <a:pPr fontAlgn="t"/>
            <a:endParaRPr lang="en-US" sz="600" dirty="0"/>
          </a:p>
          <a:p>
            <a:pPr fontAlgn="t"/>
            <a:r>
              <a:rPr lang="en-US" sz="1000" dirty="0"/>
              <a:t>Other Non-Renewable category includes: bituminous coal, subbituminous coal, lignite coal, petroleum coke, distillate fuel oil, natural gas, other gases, waste heat </a:t>
            </a:r>
            <a:r>
              <a:rPr lang="en-US" sz="1000" dirty="0" smtClean="0"/>
              <a:t>not </a:t>
            </a:r>
            <a:r>
              <a:rPr lang="en-US" sz="1000" dirty="0"/>
              <a:t>directly attributed to a fuel </a:t>
            </a:r>
            <a:r>
              <a:rPr lang="en-US" sz="1000" dirty="0" smtClean="0"/>
              <a:t>source</a:t>
            </a:r>
            <a:endParaRPr lang="en-US" sz="1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1257300" y="1191123"/>
          <a:ext cx="6705600" cy="422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838200"/>
                <a:gridCol w="1028700"/>
                <a:gridCol w="1117600"/>
                <a:gridCol w="1117600"/>
                <a:gridCol w="1117600"/>
              </a:tblGrid>
              <a:tr h="370840"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Load Zone</a:t>
                      </a:r>
                      <a:endParaRPr lang="en-US" sz="18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Aggregate MW by Primary Fuel Type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Solar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Wind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Other Renewable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Other Non-Renewable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Total</a:t>
                      </a:r>
                      <a:endParaRPr lang="en-US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LZ_AEN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13.56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LZ_CPS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7.09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LZ_HOUSTON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11.98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LZ_LCRA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LZ_NORTH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58.73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60.98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LZ_RAYBN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LZ_SOUTH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11.51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LZ_WEST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6.60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Total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103.78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112.29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98856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423</Words>
  <Application>Microsoft Office PowerPoint</Application>
  <PresentationFormat>On-screen Show (4:3)</PresentationFormat>
  <Paragraphs>99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PowerPoint Presentation</vt:lpstr>
      <vt:lpstr>Relocation of Reporting Requirement to Protocols</vt:lpstr>
      <vt:lpstr>Relocation of Reporting Requirement to Protocols</vt:lpstr>
      <vt:lpstr>Treatment of Modification Requests</vt:lpstr>
      <vt:lpstr>Unregistered DG report for 3Q16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Anderson, Connor</cp:lastModifiedBy>
  <cp:revision>31</cp:revision>
  <cp:lastPrinted>2016-01-21T20:53:15Z</cp:lastPrinted>
  <dcterms:created xsi:type="dcterms:W3CDTF">2016-01-21T15:20:31Z</dcterms:created>
  <dcterms:modified xsi:type="dcterms:W3CDTF">2016-12-02T20:45:46Z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